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6" r:id="rId4"/>
    <p:sldMasterId id="2147483693" r:id="rId5"/>
  </p:sldMasterIdLst>
  <p:notesMasterIdLst>
    <p:notesMasterId r:id="rId80"/>
  </p:notesMasterIdLst>
  <p:handoutMasterIdLst>
    <p:handoutMasterId r:id="rId81"/>
  </p:handoutMasterIdLst>
  <p:sldIdLst>
    <p:sldId id="4579" r:id="rId6"/>
    <p:sldId id="502" r:id="rId7"/>
    <p:sldId id="514" r:id="rId8"/>
    <p:sldId id="4653" r:id="rId9"/>
    <p:sldId id="489" r:id="rId10"/>
    <p:sldId id="4700" r:id="rId11"/>
    <p:sldId id="4699" r:id="rId12"/>
    <p:sldId id="4596" r:id="rId13"/>
    <p:sldId id="556" r:id="rId14"/>
    <p:sldId id="4654" r:id="rId15"/>
    <p:sldId id="4655" r:id="rId16"/>
    <p:sldId id="4656" r:id="rId17"/>
    <p:sldId id="4657" r:id="rId18"/>
    <p:sldId id="4658" r:id="rId19"/>
    <p:sldId id="4611" r:id="rId20"/>
    <p:sldId id="4659" r:id="rId21"/>
    <p:sldId id="4660" r:id="rId22"/>
    <p:sldId id="4661" r:id="rId23"/>
    <p:sldId id="4669" r:id="rId24"/>
    <p:sldId id="4608" r:id="rId25"/>
    <p:sldId id="4582" r:id="rId26"/>
    <p:sldId id="4609" r:id="rId27"/>
    <p:sldId id="496" r:id="rId28"/>
    <p:sldId id="4702" r:id="rId29"/>
    <p:sldId id="4667" r:id="rId30"/>
    <p:sldId id="4705" r:id="rId31"/>
    <p:sldId id="4704" r:id="rId32"/>
    <p:sldId id="545" r:id="rId33"/>
    <p:sldId id="4597" r:id="rId34"/>
    <p:sldId id="4671" r:id="rId35"/>
    <p:sldId id="4600" r:id="rId36"/>
    <p:sldId id="4680" r:id="rId37"/>
    <p:sldId id="4679" r:id="rId38"/>
    <p:sldId id="4685" r:id="rId39"/>
    <p:sldId id="4683" r:id="rId40"/>
    <p:sldId id="4688" r:id="rId41"/>
    <p:sldId id="4677" r:id="rId42"/>
    <p:sldId id="258" r:id="rId43"/>
    <p:sldId id="4691" r:id="rId44"/>
    <p:sldId id="4692" r:id="rId45"/>
    <p:sldId id="4707" r:id="rId46"/>
    <p:sldId id="4708" r:id="rId47"/>
    <p:sldId id="4607" r:id="rId48"/>
    <p:sldId id="4650" r:id="rId49"/>
    <p:sldId id="4652" r:id="rId50"/>
    <p:sldId id="546" r:id="rId51"/>
    <p:sldId id="4588" r:id="rId52"/>
    <p:sldId id="4651" r:id="rId53"/>
    <p:sldId id="527" r:id="rId54"/>
    <p:sldId id="4601" r:id="rId55"/>
    <p:sldId id="4605" r:id="rId56"/>
    <p:sldId id="4602" r:id="rId57"/>
    <p:sldId id="4603" r:id="rId58"/>
    <p:sldId id="4663" r:id="rId59"/>
    <p:sldId id="4612" r:id="rId60"/>
    <p:sldId id="4698" r:id="rId61"/>
    <p:sldId id="4636" r:id="rId62"/>
    <p:sldId id="4637" r:id="rId63"/>
    <p:sldId id="4638" r:id="rId64"/>
    <p:sldId id="4639" r:id="rId65"/>
    <p:sldId id="4640" r:id="rId66"/>
    <p:sldId id="4641" r:id="rId67"/>
    <p:sldId id="4642" r:id="rId68"/>
    <p:sldId id="4643" r:id="rId69"/>
    <p:sldId id="4644" r:id="rId70"/>
    <p:sldId id="503" r:id="rId71"/>
    <p:sldId id="4645" r:id="rId72"/>
    <p:sldId id="4703" r:id="rId73"/>
    <p:sldId id="4647" r:id="rId74"/>
    <p:sldId id="4648" r:id="rId75"/>
    <p:sldId id="4649" r:id="rId76"/>
    <p:sldId id="517" r:id="rId77"/>
    <p:sldId id="465" r:id="rId78"/>
    <p:sldId id="530"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chel Lord" initials="RL" lastIdx="34" clrIdx="6">
    <p:extLst>
      <p:ext uri="{19B8F6BF-5375-455C-9EA6-DF929625EA0E}">
        <p15:presenceInfo xmlns:p15="http://schemas.microsoft.com/office/powerpoint/2012/main" userId="S::rlord@hntb.com::411fba18-9913-4de9-859e-50cfe186d697" providerId="AD"/>
      </p:ext>
    </p:extLst>
  </p:cmAuthor>
  <p:cmAuthor id="1" name="Man Le" initials="ML" lastIdx="1" clrIdx="0">
    <p:extLst>
      <p:ext uri="{19B8F6BF-5375-455C-9EA6-DF929625EA0E}">
        <p15:presenceInfo xmlns:p15="http://schemas.microsoft.com/office/powerpoint/2012/main" userId="S-1-5-21-1177238915-1957994488-1708537768-3124" providerId="AD"/>
      </p:ext>
    </p:extLst>
  </p:cmAuthor>
  <p:cmAuthor id="8" name="Colin Peppard" initials="CP" lastIdx="10" clrIdx="7">
    <p:extLst>
      <p:ext uri="{19B8F6BF-5375-455C-9EA6-DF929625EA0E}">
        <p15:presenceInfo xmlns:p15="http://schemas.microsoft.com/office/powerpoint/2012/main" userId="S::cpeppard@hntb.com::9b6c5499-e580-4ee1-8846-5cf3de3eaaed" providerId="AD"/>
      </p:ext>
    </p:extLst>
  </p:cmAuthor>
  <p:cmAuthor id="2" name="Concas, Sisinnio" initials="CS" lastIdx="2" clrIdx="1">
    <p:extLst>
      <p:ext uri="{19B8F6BF-5375-455C-9EA6-DF929625EA0E}">
        <p15:presenceInfo xmlns:p15="http://schemas.microsoft.com/office/powerpoint/2012/main" userId="Concas, Sisinnio" providerId="None"/>
      </p:ext>
    </p:extLst>
  </p:cmAuthor>
  <p:cmAuthor id="9" name="Brian Muller" initials="BM" lastIdx="24" clrIdx="8">
    <p:extLst>
      <p:ext uri="{19B8F6BF-5375-455C-9EA6-DF929625EA0E}">
        <p15:presenceInfo xmlns:p15="http://schemas.microsoft.com/office/powerpoint/2012/main" userId="S::bmuller@hntb.com::5527e626-66e0-4386-94e8-d298ecfe2df1" providerId="AD"/>
      </p:ext>
    </p:extLst>
  </p:cmAuthor>
  <p:cmAuthor id="3" name="Susan Chrzan" initials="SC" lastIdx="11" clrIdx="2">
    <p:extLst>
      <p:ext uri="{19B8F6BF-5375-455C-9EA6-DF929625EA0E}">
        <p15:presenceInfo xmlns:p15="http://schemas.microsoft.com/office/powerpoint/2012/main" userId="S::Sue@tampa-xway.com::ae69cccc-d3cf-46b0-837e-b87728dbcc23" providerId="AD"/>
      </p:ext>
    </p:extLst>
  </p:cmAuthor>
  <p:cmAuthor id="4" name="capaliski.Backchecker/Updater" initials="CA" lastIdx="26" clrIdx="3">
    <p:extLst>
      <p:ext uri="{19B8F6BF-5375-455C-9EA6-DF929625EA0E}">
        <p15:presenceInfo xmlns:p15="http://schemas.microsoft.com/office/powerpoint/2012/main" userId="capaliski.Backchecker/Updater" providerId="None"/>
      </p:ext>
    </p:extLst>
  </p:cmAuthor>
  <p:cmAuthor id="5" name="Brad Flom" initials="BF" lastIdx="6" clrIdx="4">
    <p:extLst>
      <p:ext uri="{19B8F6BF-5375-455C-9EA6-DF929625EA0E}">
        <p15:presenceInfo xmlns:p15="http://schemas.microsoft.com/office/powerpoint/2012/main" userId="S::BFlom@hntb.com::a165ac33-5107-4d1c-93d0-5f44a2d75d44" providerId="AD"/>
      </p:ext>
    </p:extLst>
  </p:cmAuthor>
  <p:cmAuthor id="6" name="Christopher Keller" initials="CK" lastIdx="1" clrIdx="5">
    <p:extLst>
      <p:ext uri="{19B8F6BF-5375-455C-9EA6-DF929625EA0E}">
        <p15:presenceInfo xmlns:p15="http://schemas.microsoft.com/office/powerpoint/2012/main" userId="S::ckeller@hntb.com::672b8ecf-c59f-47ee-8f76-7f785c7034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2C6"/>
    <a:srgbClr val="572972"/>
    <a:srgbClr val="F1F1F1"/>
    <a:srgbClr val="F0BE1A"/>
    <a:srgbClr val="007356"/>
    <a:srgbClr val="015C85"/>
    <a:srgbClr val="144259"/>
    <a:srgbClr val="FFFFFF"/>
    <a:srgbClr val="035D80"/>
    <a:srgbClr val="3A6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6" d="100"/>
          <a:sy n="106"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commentAuthors" Target="commentAuthor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EC22A5-7D7D-4277-A412-46C1FC5FC649}"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223C9AFF-E411-4A87-BCEC-7E92E2053E73}">
      <dgm:prSet custT="1"/>
      <dgm:spPr>
        <a:solidFill>
          <a:srgbClr val="007356"/>
        </a:solidFill>
      </dgm:spPr>
      <dgm:t>
        <a:bodyPr/>
        <a:lstStyle/>
        <a:p>
          <a:pPr algn="ctr"/>
          <a:r>
            <a:rPr lang="en-US" sz="2000" b="1" u="sng">
              <a:solidFill>
                <a:schemeClr val="bg1"/>
              </a:solidFill>
            </a:rPr>
            <a:t>http://www.tampa-xway.com/procurement/#</a:t>
          </a:r>
          <a:r>
            <a:rPr lang="en-US" sz="2000" b="1">
              <a:solidFill>
                <a:schemeClr val="bg1"/>
              </a:solidFill>
            </a:rPr>
            <a:t> </a:t>
          </a:r>
        </a:p>
      </dgm:t>
    </dgm:pt>
    <dgm:pt modelId="{29A40528-5ED2-4749-9314-CE8DA7213392}" type="parTrans" cxnId="{AC236438-23D5-48E5-A964-E9EAE77C2E69}">
      <dgm:prSet/>
      <dgm:spPr/>
      <dgm:t>
        <a:bodyPr/>
        <a:lstStyle/>
        <a:p>
          <a:endParaRPr lang="en-US"/>
        </a:p>
      </dgm:t>
    </dgm:pt>
    <dgm:pt modelId="{5631810D-4373-4151-9918-728ACF68434A}" type="sibTrans" cxnId="{AC236438-23D5-48E5-A964-E9EAE77C2E69}">
      <dgm:prSet/>
      <dgm:spPr>
        <a:solidFill>
          <a:srgbClr val="F0BE1A"/>
        </a:solidFill>
        <a:ln w="38100">
          <a:solidFill>
            <a:schemeClr val="bg1">
              <a:alpha val="90000"/>
            </a:schemeClr>
          </a:solidFill>
        </a:ln>
      </dgm:spPr>
      <dgm:t>
        <a:bodyPr/>
        <a:lstStyle/>
        <a:p>
          <a:endParaRPr lang="en-US"/>
        </a:p>
      </dgm:t>
    </dgm:pt>
    <dgm:pt modelId="{FEC7840D-A5FC-41B7-A503-9F7280E26CF3}">
      <dgm:prSet custT="1"/>
      <dgm:spPr>
        <a:solidFill>
          <a:schemeClr val="bg1">
            <a:lumMod val="75000"/>
          </a:schemeClr>
        </a:solidFill>
      </dgm:spPr>
      <dgm:t>
        <a:bodyPr/>
        <a:lstStyle/>
        <a:p>
          <a:pPr algn="l"/>
          <a:r>
            <a:rPr lang="en-US" sz="2000">
              <a:solidFill>
                <a:schemeClr val="tx1"/>
              </a:solidFill>
            </a:rPr>
            <a:t>The </a:t>
          </a:r>
          <a:r>
            <a:rPr lang="en-US" sz="2000" b="1" u="sng">
              <a:solidFill>
                <a:schemeClr val="tx1"/>
              </a:solidFill>
            </a:rPr>
            <a:t>cone of silence </a:t>
          </a:r>
          <a:r>
            <a:rPr lang="en-US" sz="2000">
              <a:solidFill>
                <a:schemeClr val="tx1"/>
              </a:solidFill>
            </a:rPr>
            <a:t>remains in place for all THEA staff, board members and supporting consultants.</a:t>
          </a:r>
        </a:p>
      </dgm:t>
    </dgm:pt>
    <dgm:pt modelId="{9A406F0F-532B-4C25-8FA3-250E264DBBCB}" type="parTrans" cxnId="{793AA799-5A6A-415E-8BD3-A8CF860CD3E1}">
      <dgm:prSet/>
      <dgm:spPr/>
      <dgm:t>
        <a:bodyPr/>
        <a:lstStyle/>
        <a:p>
          <a:endParaRPr lang="en-US"/>
        </a:p>
      </dgm:t>
    </dgm:pt>
    <dgm:pt modelId="{3F13B614-FF93-4D3D-AE7A-4C0F6BD0B4BC}" type="sibTrans" cxnId="{793AA799-5A6A-415E-8BD3-A8CF860CD3E1}">
      <dgm:prSet/>
      <dgm:spPr>
        <a:solidFill>
          <a:srgbClr val="F0BE1A"/>
        </a:solidFill>
        <a:ln w="38100">
          <a:solidFill>
            <a:schemeClr val="bg1">
              <a:alpha val="90000"/>
            </a:schemeClr>
          </a:solidFill>
        </a:ln>
      </dgm:spPr>
      <dgm:t>
        <a:bodyPr/>
        <a:lstStyle/>
        <a:p>
          <a:endParaRPr lang="en-US"/>
        </a:p>
      </dgm:t>
    </dgm:pt>
    <dgm:pt modelId="{0D7885C8-3160-4E62-988C-4CF9853AE296}">
      <dgm:prSet custT="1"/>
      <dgm:spPr>
        <a:solidFill>
          <a:srgbClr val="007356"/>
        </a:solidFill>
      </dgm:spPr>
      <dgm:t>
        <a:bodyPr/>
        <a:lstStyle/>
        <a:p>
          <a:pPr algn="l"/>
          <a:r>
            <a:rPr lang="en-US" sz="2000">
              <a:solidFill>
                <a:schemeClr val="bg1"/>
              </a:solidFill>
            </a:rPr>
            <a:t>All questions should be emailed to THEA Procurement Office: </a:t>
          </a:r>
          <a:r>
            <a:rPr lang="en-US" sz="2000" u="sng">
              <a:solidFill>
                <a:schemeClr val="bg1"/>
              </a:solidFill>
            </a:rPr>
            <a:t>Procurement@tampa-xway.com</a:t>
          </a:r>
          <a:endParaRPr lang="en-US" sz="2000">
            <a:solidFill>
              <a:schemeClr val="bg1"/>
            </a:solidFill>
          </a:endParaRPr>
        </a:p>
      </dgm:t>
    </dgm:pt>
    <dgm:pt modelId="{734CC3D3-A9AE-4505-A237-71BBF6A7AE3D}" type="parTrans" cxnId="{6D04C16F-6DA0-4039-BA24-9BF23FF14B6D}">
      <dgm:prSet/>
      <dgm:spPr/>
      <dgm:t>
        <a:bodyPr/>
        <a:lstStyle/>
        <a:p>
          <a:endParaRPr lang="en-US"/>
        </a:p>
      </dgm:t>
    </dgm:pt>
    <dgm:pt modelId="{7262913B-381E-4A0E-8369-5DEE706EEF91}" type="sibTrans" cxnId="{6D04C16F-6DA0-4039-BA24-9BF23FF14B6D}">
      <dgm:prSet/>
      <dgm:spPr>
        <a:solidFill>
          <a:srgbClr val="F0BE1A"/>
        </a:solidFill>
        <a:ln w="38100">
          <a:solidFill>
            <a:schemeClr val="bg1">
              <a:alpha val="90000"/>
            </a:schemeClr>
          </a:solidFill>
        </a:ln>
      </dgm:spPr>
      <dgm:t>
        <a:bodyPr/>
        <a:lstStyle/>
        <a:p>
          <a:endParaRPr lang="en-US"/>
        </a:p>
      </dgm:t>
    </dgm:pt>
    <dgm:pt modelId="{1BE6A727-97B8-4E5F-B306-4E118A48F62B}">
      <dgm:prSet custT="1"/>
      <dgm:spPr>
        <a:solidFill>
          <a:schemeClr val="bg1">
            <a:lumMod val="75000"/>
          </a:schemeClr>
        </a:solidFill>
      </dgm:spPr>
      <dgm:t>
        <a:bodyPr/>
        <a:lstStyle/>
        <a:p>
          <a:pPr algn="l"/>
          <a:r>
            <a:rPr lang="en-US" sz="2000" b="0">
              <a:solidFill>
                <a:schemeClr val="tx1"/>
              </a:solidFill>
            </a:rPr>
            <a:t>Answers will be posted on the THEA website and </a:t>
          </a:r>
          <a:r>
            <a:rPr lang="en-US" sz="2000" b="0" err="1">
              <a:solidFill>
                <a:schemeClr val="tx1"/>
              </a:solidFill>
            </a:rPr>
            <a:t>Demandstar</a:t>
          </a:r>
          <a:endParaRPr lang="en-US" sz="2000" b="0">
            <a:solidFill>
              <a:schemeClr val="tx1"/>
            </a:solidFill>
          </a:endParaRPr>
        </a:p>
      </dgm:t>
    </dgm:pt>
    <dgm:pt modelId="{127DB728-D6F2-4BAF-B918-0FC628B7B4E7}" type="parTrans" cxnId="{F46097D3-12AD-449E-96CC-204D15E06164}">
      <dgm:prSet/>
      <dgm:spPr/>
      <dgm:t>
        <a:bodyPr/>
        <a:lstStyle/>
        <a:p>
          <a:endParaRPr lang="en-US"/>
        </a:p>
      </dgm:t>
    </dgm:pt>
    <dgm:pt modelId="{18A40682-2A0C-4226-960C-447CD765DBCD}" type="sibTrans" cxnId="{F46097D3-12AD-449E-96CC-204D15E06164}">
      <dgm:prSet/>
      <dgm:spPr/>
      <dgm:t>
        <a:bodyPr/>
        <a:lstStyle/>
        <a:p>
          <a:endParaRPr lang="en-US"/>
        </a:p>
      </dgm:t>
    </dgm:pt>
    <dgm:pt modelId="{97A72A3E-E5A8-47E8-AD32-ED1EDA56241F}" type="pres">
      <dgm:prSet presAssocID="{1EEC22A5-7D7D-4277-A412-46C1FC5FC649}" presName="outerComposite" presStyleCnt="0">
        <dgm:presLayoutVars>
          <dgm:chMax val="5"/>
          <dgm:dir/>
          <dgm:resizeHandles val="exact"/>
        </dgm:presLayoutVars>
      </dgm:prSet>
      <dgm:spPr/>
    </dgm:pt>
    <dgm:pt modelId="{79E5DC10-B13A-4602-98D4-F7073A6FE2EB}" type="pres">
      <dgm:prSet presAssocID="{1EEC22A5-7D7D-4277-A412-46C1FC5FC649}" presName="dummyMaxCanvas" presStyleCnt="0">
        <dgm:presLayoutVars/>
      </dgm:prSet>
      <dgm:spPr/>
    </dgm:pt>
    <dgm:pt modelId="{16620937-CD2B-4C4E-AA48-CEF8F3E21D9C}" type="pres">
      <dgm:prSet presAssocID="{1EEC22A5-7D7D-4277-A412-46C1FC5FC649}" presName="FourNodes_1" presStyleLbl="node1" presStyleIdx="0" presStyleCnt="4" custScaleX="111308" custLinFactNeighborX="7307" custLinFactNeighborY="1534">
        <dgm:presLayoutVars>
          <dgm:bulletEnabled val="1"/>
        </dgm:presLayoutVars>
      </dgm:prSet>
      <dgm:spPr/>
    </dgm:pt>
    <dgm:pt modelId="{06488A21-A6B0-42D2-8100-0BA566A5AA69}" type="pres">
      <dgm:prSet presAssocID="{1EEC22A5-7D7D-4277-A412-46C1FC5FC649}" presName="FourNodes_2" presStyleLbl="node1" presStyleIdx="1" presStyleCnt="4" custLinFactNeighborX="-4223" custLinFactNeighborY="395">
        <dgm:presLayoutVars>
          <dgm:bulletEnabled val="1"/>
        </dgm:presLayoutVars>
      </dgm:prSet>
      <dgm:spPr/>
    </dgm:pt>
    <dgm:pt modelId="{7F6BBDEA-F9B1-452C-9871-0E67DB8172B5}" type="pres">
      <dgm:prSet presAssocID="{1EEC22A5-7D7D-4277-A412-46C1FC5FC649}" presName="FourNodes_3" presStyleLbl="node1" presStyleIdx="2" presStyleCnt="4" custLinFactNeighborX="-3098" custLinFactNeighborY="-5797">
        <dgm:presLayoutVars>
          <dgm:bulletEnabled val="1"/>
        </dgm:presLayoutVars>
      </dgm:prSet>
      <dgm:spPr/>
    </dgm:pt>
    <dgm:pt modelId="{C6EC84CE-0C31-4DC4-9C86-4B5F092980E3}" type="pres">
      <dgm:prSet presAssocID="{1EEC22A5-7D7D-4277-A412-46C1FC5FC649}" presName="FourNodes_4" presStyleLbl="node1" presStyleIdx="3" presStyleCnt="4" custScaleX="104167" custLinFactNeighborX="-6532" custLinFactNeighborY="-5402">
        <dgm:presLayoutVars>
          <dgm:bulletEnabled val="1"/>
        </dgm:presLayoutVars>
      </dgm:prSet>
      <dgm:spPr/>
    </dgm:pt>
    <dgm:pt modelId="{948828B8-1852-4497-8203-DE743B7A31C3}" type="pres">
      <dgm:prSet presAssocID="{1EEC22A5-7D7D-4277-A412-46C1FC5FC649}" presName="FourConn_1-2" presStyleLbl="fgAccFollowNode1" presStyleIdx="0" presStyleCnt="3" custScaleX="59499" custLinFactNeighborX="-16053" custLinFactNeighborY="3761">
        <dgm:presLayoutVars>
          <dgm:bulletEnabled val="1"/>
        </dgm:presLayoutVars>
      </dgm:prSet>
      <dgm:spPr/>
    </dgm:pt>
    <dgm:pt modelId="{61B8D290-BF2C-469A-8ADC-4A04CFBB8B1C}" type="pres">
      <dgm:prSet presAssocID="{1EEC22A5-7D7D-4277-A412-46C1FC5FC649}" presName="FourConn_2-3" presStyleLbl="fgAccFollowNode1" presStyleIdx="1" presStyleCnt="3" custScaleX="59499" custLinFactNeighborX="8777" custLinFactNeighborY="4078">
        <dgm:presLayoutVars>
          <dgm:bulletEnabled val="1"/>
        </dgm:presLayoutVars>
      </dgm:prSet>
      <dgm:spPr/>
    </dgm:pt>
    <dgm:pt modelId="{AF681400-2F98-475F-B473-7B8B052A2F07}" type="pres">
      <dgm:prSet presAssocID="{1EEC22A5-7D7D-4277-A412-46C1FC5FC649}" presName="FourConn_3-4" presStyleLbl="fgAccFollowNode1" presStyleIdx="2" presStyleCnt="3" custScaleX="59499">
        <dgm:presLayoutVars>
          <dgm:bulletEnabled val="1"/>
        </dgm:presLayoutVars>
      </dgm:prSet>
      <dgm:spPr/>
    </dgm:pt>
    <dgm:pt modelId="{936AE784-A20B-4295-A4C6-19AC3F06FFDB}" type="pres">
      <dgm:prSet presAssocID="{1EEC22A5-7D7D-4277-A412-46C1FC5FC649}" presName="FourNodes_1_text" presStyleLbl="node1" presStyleIdx="3" presStyleCnt="4">
        <dgm:presLayoutVars>
          <dgm:bulletEnabled val="1"/>
        </dgm:presLayoutVars>
      </dgm:prSet>
      <dgm:spPr/>
    </dgm:pt>
    <dgm:pt modelId="{CB9E8D77-DB92-4977-BD2B-8A2FC0B1581A}" type="pres">
      <dgm:prSet presAssocID="{1EEC22A5-7D7D-4277-A412-46C1FC5FC649}" presName="FourNodes_2_text" presStyleLbl="node1" presStyleIdx="3" presStyleCnt="4">
        <dgm:presLayoutVars>
          <dgm:bulletEnabled val="1"/>
        </dgm:presLayoutVars>
      </dgm:prSet>
      <dgm:spPr/>
    </dgm:pt>
    <dgm:pt modelId="{1E98C002-B244-4A53-85E8-F9C49E66092B}" type="pres">
      <dgm:prSet presAssocID="{1EEC22A5-7D7D-4277-A412-46C1FC5FC649}" presName="FourNodes_3_text" presStyleLbl="node1" presStyleIdx="3" presStyleCnt="4">
        <dgm:presLayoutVars>
          <dgm:bulletEnabled val="1"/>
        </dgm:presLayoutVars>
      </dgm:prSet>
      <dgm:spPr/>
    </dgm:pt>
    <dgm:pt modelId="{EF0878F6-A4EF-49FF-BA1F-E82EE3BB72CB}" type="pres">
      <dgm:prSet presAssocID="{1EEC22A5-7D7D-4277-A412-46C1FC5FC649}" presName="FourNodes_4_text" presStyleLbl="node1" presStyleIdx="3" presStyleCnt="4">
        <dgm:presLayoutVars>
          <dgm:bulletEnabled val="1"/>
        </dgm:presLayoutVars>
      </dgm:prSet>
      <dgm:spPr/>
    </dgm:pt>
  </dgm:ptLst>
  <dgm:cxnLst>
    <dgm:cxn modelId="{AC236438-23D5-48E5-A964-E9EAE77C2E69}" srcId="{1EEC22A5-7D7D-4277-A412-46C1FC5FC649}" destId="{223C9AFF-E411-4A87-BCEC-7E92E2053E73}" srcOrd="0" destOrd="0" parTransId="{29A40528-5ED2-4749-9314-CE8DA7213392}" sibTransId="{5631810D-4373-4151-9918-728ACF68434A}"/>
    <dgm:cxn modelId="{2547873E-8A73-4611-96E7-BD9B96C2FC84}" type="presOf" srcId="{1BE6A727-97B8-4E5F-B306-4E118A48F62B}" destId="{C6EC84CE-0C31-4DC4-9C86-4B5F092980E3}" srcOrd="0" destOrd="0" presId="urn:microsoft.com/office/officeart/2005/8/layout/vProcess5"/>
    <dgm:cxn modelId="{51AB036C-30A5-4515-9339-EA7436533EA3}" type="presOf" srcId="{5631810D-4373-4151-9918-728ACF68434A}" destId="{948828B8-1852-4497-8203-DE743B7A31C3}" srcOrd="0" destOrd="0" presId="urn:microsoft.com/office/officeart/2005/8/layout/vProcess5"/>
    <dgm:cxn modelId="{56CDAF4E-0754-4410-A60E-F713659E5A66}" type="presOf" srcId="{1EEC22A5-7D7D-4277-A412-46C1FC5FC649}" destId="{97A72A3E-E5A8-47E8-AD32-ED1EDA56241F}" srcOrd="0" destOrd="0" presId="urn:microsoft.com/office/officeart/2005/8/layout/vProcess5"/>
    <dgm:cxn modelId="{6D04C16F-6DA0-4039-BA24-9BF23FF14B6D}" srcId="{1EEC22A5-7D7D-4277-A412-46C1FC5FC649}" destId="{0D7885C8-3160-4E62-988C-4CF9853AE296}" srcOrd="2" destOrd="0" parTransId="{734CC3D3-A9AE-4505-A237-71BBF6A7AE3D}" sibTransId="{7262913B-381E-4A0E-8369-5DEE706EEF91}"/>
    <dgm:cxn modelId="{31445857-BBDE-4E06-899A-E28065DB53BE}" type="presOf" srcId="{0D7885C8-3160-4E62-988C-4CF9853AE296}" destId="{7F6BBDEA-F9B1-452C-9871-0E67DB8172B5}" srcOrd="0" destOrd="0" presId="urn:microsoft.com/office/officeart/2005/8/layout/vProcess5"/>
    <dgm:cxn modelId="{2D827C7A-11CC-4267-B2A8-89D5B45CDAB1}" type="presOf" srcId="{FEC7840D-A5FC-41B7-A503-9F7280E26CF3}" destId="{06488A21-A6B0-42D2-8100-0BA566A5AA69}" srcOrd="0" destOrd="0" presId="urn:microsoft.com/office/officeart/2005/8/layout/vProcess5"/>
    <dgm:cxn modelId="{154DAE80-5A01-44A7-841B-48B6587165D7}" type="presOf" srcId="{223C9AFF-E411-4A87-BCEC-7E92E2053E73}" destId="{936AE784-A20B-4295-A4C6-19AC3F06FFDB}" srcOrd="1" destOrd="0" presId="urn:microsoft.com/office/officeart/2005/8/layout/vProcess5"/>
    <dgm:cxn modelId="{68519A86-75AB-42DA-8521-5B50F34054C9}" type="presOf" srcId="{0D7885C8-3160-4E62-988C-4CF9853AE296}" destId="{1E98C002-B244-4A53-85E8-F9C49E66092B}" srcOrd="1" destOrd="0" presId="urn:microsoft.com/office/officeart/2005/8/layout/vProcess5"/>
    <dgm:cxn modelId="{14290591-9E91-4950-A6A2-617C099A9B9D}" type="presOf" srcId="{223C9AFF-E411-4A87-BCEC-7E92E2053E73}" destId="{16620937-CD2B-4C4E-AA48-CEF8F3E21D9C}" srcOrd="0" destOrd="0" presId="urn:microsoft.com/office/officeart/2005/8/layout/vProcess5"/>
    <dgm:cxn modelId="{4D203B94-921D-40DB-894B-F6337062C068}" type="presOf" srcId="{1BE6A727-97B8-4E5F-B306-4E118A48F62B}" destId="{EF0878F6-A4EF-49FF-BA1F-E82EE3BB72CB}" srcOrd="1" destOrd="0" presId="urn:microsoft.com/office/officeart/2005/8/layout/vProcess5"/>
    <dgm:cxn modelId="{793AA799-5A6A-415E-8BD3-A8CF860CD3E1}" srcId="{1EEC22A5-7D7D-4277-A412-46C1FC5FC649}" destId="{FEC7840D-A5FC-41B7-A503-9F7280E26CF3}" srcOrd="1" destOrd="0" parTransId="{9A406F0F-532B-4C25-8FA3-250E264DBBCB}" sibTransId="{3F13B614-FF93-4D3D-AE7A-4C0F6BD0B4BC}"/>
    <dgm:cxn modelId="{E3BA61A5-51CB-4704-9AE6-18BCBE30B2C7}" type="presOf" srcId="{FEC7840D-A5FC-41B7-A503-9F7280E26CF3}" destId="{CB9E8D77-DB92-4977-BD2B-8A2FC0B1581A}" srcOrd="1" destOrd="0" presId="urn:microsoft.com/office/officeart/2005/8/layout/vProcess5"/>
    <dgm:cxn modelId="{DF9CA5AC-FEEA-4878-9918-B616521563EA}" type="presOf" srcId="{3F13B614-FF93-4D3D-AE7A-4C0F6BD0B4BC}" destId="{61B8D290-BF2C-469A-8ADC-4A04CFBB8B1C}" srcOrd="0" destOrd="0" presId="urn:microsoft.com/office/officeart/2005/8/layout/vProcess5"/>
    <dgm:cxn modelId="{F46097D3-12AD-449E-96CC-204D15E06164}" srcId="{1EEC22A5-7D7D-4277-A412-46C1FC5FC649}" destId="{1BE6A727-97B8-4E5F-B306-4E118A48F62B}" srcOrd="3" destOrd="0" parTransId="{127DB728-D6F2-4BAF-B918-0FC628B7B4E7}" sibTransId="{18A40682-2A0C-4226-960C-447CD765DBCD}"/>
    <dgm:cxn modelId="{FC503BD5-9F62-4C57-A026-05396507F343}" type="presOf" srcId="{7262913B-381E-4A0E-8369-5DEE706EEF91}" destId="{AF681400-2F98-475F-B473-7B8B052A2F07}" srcOrd="0" destOrd="0" presId="urn:microsoft.com/office/officeart/2005/8/layout/vProcess5"/>
    <dgm:cxn modelId="{4D651E3D-5AD1-4262-B854-0A3BD7FAE284}" type="presParOf" srcId="{97A72A3E-E5A8-47E8-AD32-ED1EDA56241F}" destId="{79E5DC10-B13A-4602-98D4-F7073A6FE2EB}" srcOrd="0" destOrd="0" presId="urn:microsoft.com/office/officeart/2005/8/layout/vProcess5"/>
    <dgm:cxn modelId="{131EAF43-4E36-4D65-9206-420EC2AE1143}" type="presParOf" srcId="{97A72A3E-E5A8-47E8-AD32-ED1EDA56241F}" destId="{16620937-CD2B-4C4E-AA48-CEF8F3E21D9C}" srcOrd="1" destOrd="0" presId="urn:microsoft.com/office/officeart/2005/8/layout/vProcess5"/>
    <dgm:cxn modelId="{3A8DBB65-A22E-4CB0-A893-18301AED9F2C}" type="presParOf" srcId="{97A72A3E-E5A8-47E8-AD32-ED1EDA56241F}" destId="{06488A21-A6B0-42D2-8100-0BA566A5AA69}" srcOrd="2" destOrd="0" presId="urn:microsoft.com/office/officeart/2005/8/layout/vProcess5"/>
    <dgm:cxn modelId="{051B1D65-7AEE-4C63-B045-ADB3C5AD9D63}" type="presParOf" srcId="{97A72A3E-E5A8-47E8-AD32-ED1EDA56241F}" destId="{7F6BBDEA-F9B1-452C-9871-0E67DB8172B5}" srcOrd="3" destOrd="0" presId="urn:microsoft.com/office/officeart/2005/8/layout/vProcess5"/>
    <dgm:cxn modelId="{86C228D0-AC4D-4849-872B-6A1C3FD71DCB}" type="presParOf" srcId="{97A72A3E-E5A8-47E8-AD32-ED1EDA56241F}" destId="{C6EC84CE-0C31-4DC4-9C86-4B5F092980E3}" srcOrd="4" destOrd="0" presId="urn:microsoft.com/office/officeart/2005/8/layout/vProcess5"/>
    <dgm:cxn modelId="{200792E2-5792-41B6-84CB-BDB4CCE4B686}" type="presParOf" srcId="{97A72A3E-E5A8-47E8-AD32-ED1EDA56241F}" destId="{948828B8-1852-4497-8203-DE743B7A31C3}" srcOrd="5" destOrd="0" presId="urn:microsoft.com/office/officeart/2005/8/layout/vProcess5"/>
    <dgm:cxn modelId="{14DE3D8E-7D55-4CC2-82E3-38BD934FC60C}" type="presParOf" srcId="{97A72A3E-E5A8-47E8-AD32-ED1EDA56241F}" destId="{61B8D290-BF2C-469A-8ADC-4A04CFBB8B1C}" srcOrd="6" destOrd="0" presId="urn:microsoft.com/office/officeart/2005/8/layout/vProcess5"/>
    <dgm:cxn modelId="{FAA6CAEA-A8CC-4EA2-8A0A-0AF959DF2ADC}" type="presParOf" srcId="{97A72A3E-E5A8-47E8-AD32-ED1EDA56241F}" destId="{AF681400-2F98-475F-B473-7B8B052A2F07}" srcOrd="7" destOrd="0" presId="urn:microsoft.com/office/officeart/2005/8/layout/vProcess5"/>
    <dgm:cxn modelId="{63B38F9F-BE66-4250-9232-D580A0F602DA}" type="presParOf" srcId="{97A72A3E-E5A8-47E8-AD32-ED1EDA56241F}" destId="{936AE784-A20B-4295-A4C6-19AC3F06FFDB}" srcOrd="8" destOrd="0" presId="urn:microsoft.com/office/officeart/2005/8/layout/vProcess5"/>
    <dgm:cxn modelId="{BF50A6AA-3BD5-4211-BED5-66D7D36BFB63}" type="presParOf" srcId="{97A72A3E-E5A8-47E8-AD32-ED1EDA56241F}" destId="{CB9E8D77-DB92-4977-BD2B-8A2FC0B1581A}" srcOrd="9" destOrd="0" presId="urn:microsoft.com/office/officeart/2005/8/layout/vProcess5"/>
    <dgm:cxn modelId="{D271C5C4-E647-4D88-9485-ECE19AEE2345}" type="presParOf" srcId="{97A72A3E-E5A8-47E8-AD32-ED1EDA56241F}" destId="{1E98C002-B244-4A53-85E8-F9C49E66092B}" srcOrd="10" destOrd="0" presId="urn:microsoft.com/office/officeart/2005/8/layout/vProcess5"/>
    <dgm:cxn modelId="{1A25201F-2390-454D-AD24-C89394BDB909}" type="presParOf" srcId="{97A72A3E-E5A8-47E8-AD32-ED1EDA56241F}" destId="{EF0878F6-A4EF-49FF-BA1F-E82EE3BB72C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20937-CD2B-4C4E-AA48-CEF8F3E21D9C}">
      <dsp:nvSpPr>
        <dsp:cNvPr id="0" name=""/>
        <dsp:cNvSpPr/>
      </dsp:nvSpPr>
      <dsp:spPr>
        <a:xfrm>
          <a:off x="251514" y="17744"/>
          <a:ext cx="8142402" cy="1156716"/>
        </a:xfrm>
        <a:prstGeom prst="roundRect">
          <a:avLst>
            <a:gd name="adj" fmla="val 10000"/>
          </a:avLst>
        </a:prstGeom>
        <a:solidFill>
          <a:srgbClr val="007356"/>
        </a:soli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a:solidFill>
                <a:schemeClr val="bg1"/>
              </a:solidFill>
            </a:rPr>
            <a:t>http://www.tampa-xway.com/procurement/#</a:t>
          </a:r>
          <a:r>
            <a:rPr lang="en-US" sz="2000" b="1" kern="1200">
              <a:solidFill>
                <a:schemeClr val="bg1"/>
              </a:solidFill>
            </a:rPr>
            <a:t> </a:t>
          </a:r>
        </a:p>
      </dsp:txBody>
      <dsp:txXfrm>
        <a:off x="285393" y="51623"/>
        <a:ext cx="6651938" cy="1088958"/>
      </dsp:txXfrm>
    </dsp:sp>
    <dsp:sp modelId="{06488A21-A6B0-42D2-8100-0BA566A5AA69}">
      <dsp:nvSpPr>
        <dsp:cNvPr id="0" name=""/>
        <dsp:cNvSpPr/>
      </dsp:nvSpPr>
      <dsp:spPr>
        <a:xfrm>
          <a:off x="434321" y="1371597"/>
          <a:ext cx="7315200" cy="1156716"/>
        </a:xfrm>
        <a:prstGeom prst="roundRect">
          <a:avLst>
            <a:gd name="adj" fmla="val 10000"/>
          </a:avLst>
        </a:prstGeom>
        <a:solidFill>
          <a:schemeClr val="bg1">
            <a:lumMod val="75000"/>
          </a:schemeClr>
        </a:soli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rPr>
            <a:t>The </a:t>
          </a:r>
          <a:r>
            <a:rPr lang="en-US" sz="2000" b="1" u="sng" kern="1200">
              <a:solidFill>
                <a:schemeClr val="tx1"/>
              </a:solidFill>
            </a:rPr>
            <a:t>cone of silence </a:t>
          </a:r>
          <a:r>
            <a:rPr lang="en-US" sz="2000" kern="1200">
              <a:solidFill>
                <a:schemeClr val="tx1"/>
              </a:solidFill>
            </a:rPr>
            <a:t>remains in place for all THEA staff, board members and supporting consultants.</a:t>
          </a:r>
        </a:p>
      </dsp:txBody>
      <dsp:txXfrm>
        <a:off x="468200" y="1405476"/>
        <a:ext cx="5882928" cy="1088958"/>
      </dsp:txXfrm>
    </dsp:sp>
    <dsp:sp modelId="{7F6BBDEA-F9B1-452C-9871-0E67DB8172B5}">
      <dsp:nvSpPr>
        <dsp:cNvPr id="0" name=""/>
        <dsp:cNvSpPr/>
      </dsp:nvSpPr>
      <dsp:spPr>
        <a:xfrm>
          <a:off x="1120121" y="2667001"/>
          <a:ext cx="7315200" cy="1156716"/>
        </a:xfrm>
        <a:prstGeom prst="roundRect">
          <a:avLst>
            <a:gd name="adj" fmla="val 10000"/>
          </a:avLst>
        </a:prstGeom>
        <a:solidFill>
          <a:srgbClr val="007356"/>
        </a:soli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All questions should be emailed to THEA Procurement Office: </a:t>
          </a:r>
          <a:r>
            <a:rPr lang="en-US" sz="2000" u="sng" kern="1200">
              <a:solidFill>
                <a:schemeClr val="bg1"/>
              </a:solidFill>
            </a:rPr>
            <a:t>Procurement@tampa-xway.com</a:t>
          </a:r>
          <a:endParaRPr lang="en-US" sz="2000" kern="1200">
            <a:solidFill>
              <a:schemeClr val="bg1"/>
            </a:solidFill>
          </a:endParaRPr>
        </a:p>
      </dsp:txBody>
      <dsp:txXfrm>
        <a:off x="1154000" y="2700880"/>
        <a:ext cx="5892072" cy="1088958"/>
      </dsp:txXfrm>
    </dsp:sp>
    <dsp:sp modelId="{C6EC84CE-0C31-4DC4-9C86-4B5F092980E3}">
      <dsp:nvSpPr>
        <dsp:cNvPr id="0" name=""/>
        <dsp:cNvSpPr/>
      </dsp:nvSpPr>
      <dsp:spPr>
        <a:xfrm>
          <a:off x="1329153" y="4038598"/>
          <a:ext cx="7620024" cy="1156716"/>
        </a:xfrm>
        <a:prstGeom prst="roundRect">
          <a:avLst>
            <a:gd name="adj" fmla="val 10000"/>
          </a:avLst>
        </a:prstGeom>
        <a:solidFill>
          <a:schemeClr val="bg1">
            <a:lumMod val="75000"/>
          </a:schemeClr>
        </a:solidFill>
        <a:ln>
          <a:noFill/>
        </a:ln>
        <a:effectLst>
          <a:reflection blurRad="12700" stA="26000" endPos="32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a:solidFill>
                <a:schemeClr val="tx1"/>
              </a:solidFill>
            </a:rPr>
            <a:t>Answers will be posted on the THEA website and </a:t>
          </a:r>
          <a:r>
            <a:rPr lang="en-US" sz="2000" b="0" kern="1200" err="1">
              <a:solidFill>
                <a:schemeClr val="tx1"/>
              </a:solidFill>
            </a:rPr>
            <a:t>Demandstar</a:t>
          </a:r>
          <a:endParaRPr lang="en-US" sz="2000" b="0" kern="1200">
            <a:solidFill>
              <a:schemeClr val="tx1"/>
            </a:solidFill>
          </a:endParaRPr>
        </a:p>
      </dsp:txBody>
      <dsp:txXfrm>
        <a:off x="1363032" y="4072477"/>
        <a:ext cx="6130893" cy="1088958"/>
      </dsp:txXfrm>
    </dsp:sp>
    <dsp:sp modelId="{948828B8-1852-4497-8203-DE743B7A31C3}">
      <dsp:nvSpPr>
        <dsp:cNvPr id="0" name=""/>
        <dsp:cNvSpPr/>
      </dsp:nvSpPr>
      <dsp:spPr>
        <a:xfrm>
          <a:off x="6725488" y="914216"/>
          <a:ext cx="447352" cy="751865"/>
        </a:xfrm>
        <a:prstGeom prst="downArrow">
          <a:avLst>
            <a:gd name="adj1" fmla="val 55000"/>
            <a:gd name="adj2" fmla="val 45000"/>
          </a:avLst>
        </a:prstGeom>
        <a:solidFill>
          <a:srgbClr val="F0BE1A"/>
        </a:solidFill>
        <a:ln w="38100" cap="rnd"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826142" y="914216"/>
        <a:ext cx="246044" cy="641145"/>
      </dsp:txXfrm>
    </dsp:sp>
    <dsp:sp modelId="{61B8D290-BF2C-469A-8ADC-4A04CFBB8B1C}">
      <dsp:nvSpPr>
        <dsp:cNvPr id="0" name=""/>
        <dsp:cNvSpPr/>
      </dsp:nvSpPr>
      <dsp:spPr>
        <a:xfrm>
          <a:off x="7524824" y="2283628"/>
          <a:ext cx="447352" cy="751865"/>
        </a:xfrm>
        <a:prstGeom prst="downArrow">
          <a:avLst>
            <a:gd name="adj1" fmla="val 55000"/>
            <a:gd name="adj2" fmla="val 45000"/>
          </a:avLst>
        </a:prstGeom>
        <a:solidFill>
          <a:srgbClr val="F0BE1A"/>
        </a:solidFill>
        <a:ln w="38100" cap="rnd"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625478" y="2283628"/>
        <a:ext cx="246044" cy="641145"/>
      </dsp:txXfrm>
    </dsp:sp>
    <dsp:sp modelId="{AF681400-2F98-475F-B473-7B8B052A2F07}">
      <dsp:nvSpPr>
        <dsp:cNvPr id="0" name=""/>
        <dsp:cNvSpPr/>
      </dsp:nvSpPr>
      <dsp:spPr>
        <a:xfrm>
          <a:off x="8062337" y="3619995"/>
          <a:ext cx="447352" cy="751865"/>
        </a:xfrm>
        <a:prstGeom prst="downArrow">
          <a:avLst>
            <a:gd name="adj1" fmla="val 55000"/>
            <a:gd name="adj2" fmla="val 45000"/>
          </a:avLst>
        </a:prstGeom>
        <a:solidFill>
          <a:srgbClr val="F0BE1A"/>
        </a:solidFill>
        <a:ln w="38100" cap="rnd" cmpd="sng" algn="ctr">
          <a:solidFill>
            <a:schemeClr val="bg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162991" y="3619995"/>
        <a:ext cx="246044" cy="64114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36FEEC-5072-4243-96A3-8F9CF07D5FC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B5BA11-254E-4A50-8C8E-40BB29D4325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391413D-BF91-4282-BF21-21C16B62E008}" type="datetimeFigureOut">
              <a:rPr lang="en-US" smtClean="0"/>
              <a:t>3/14/2025</a:t>
            </a:fld>
            <a:endParaRPr lang="en-US"/>
          </a:p>
        </p:txBody>
      </p:sp>
      <p:sp>
        <p:nvSpPr>
          <p:cNvPr id="4" name="Footer Placeholder 3">
            <a:extLst>
              <a:ext uri="{FF2B5EF4-FFF2-40B4-BE49-F238E27FC236}">
                <a16:creationId xmlns:a16="http://schemas.microsoft.com/office/drawing/2014/main" id="{9308F534-1A4F-403E-BA51-28CF8857406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A1AB00-1548-4BB8-8F11-2FD25152603A}"/>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30B01BA-C0E1-45CC-8051-E065755F12D9}" type="slidenum">
              <a:rPr lang="en-US" smtClean="0"/>
              <a:t>‹#›</a:t>
            </a:fld>
            <a:endParaRPr lang="en-US"/>
          </a:p>
        </p:txBody>
      </p:sp>
    </p:spTree>
    <p:extLst>
      <p:ext uri="{BB962C8B-B14F-4D97-AF65-F5344CB8AC3E}">
        <p14:creationId xmlns:p14="http://schemas.microsoft.com/office/powerpoint/2010/main" val="20411004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95F945E-7504-43F8-AB81-31CB4440FAE4}" type="datetimeFigureOut">
              <a:rPr lang="en-US" smtClean="0"/>
              <a:t>3/14/2025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6245BC-8AA4-4488-83E1-BD936A41CDC2}" type="slidenum">
              <a:rPr lang="en-US" smtClean="0"/>
              <a:t>‹#›</a:t>
            </a:fld>
            <a:endParaRPr lang="en-US"/>
          </a:p>
        </p:txBody>
      </p:sp>
    </p:spTree>
    <p:extLst>
      <p:ext uri="{BB962C8B-B14F-4D97-AF65-F5344CB8AC3E}">
        <p14:creationId xmlns:p14="http://schemas.microsoft.com/office/powerpoint/2010/main" val="19902932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Pre-proposal Meeting for the South </a:t>
            </a:r>
            <a:r>
              <a:rPr lang="en-US" err="1"/>
              <a:t>Selmon</a:t>
            </a:r>
            <a:r>
              <a:rPr lang="en-US"/>
              <a:t> Capacity Project.  Thank you for your interest in delivering this very important project and congratulations on being short-listed.</a:t>
            </a:r>
          </a:p>
        </p:txBody>
      </p:sp>
    </p:spTree>
    <p:extLst>
      <p:ext uri="{BB962C8B-B14F-4D97-AF65-F5344CB8AC3E}">
        <p14:creationId xmlns:p14="http://schemas.microsoft.com/office/powerpoint/2010/main" val="214984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East of Platt Street, the typical section includes a 4-foot outside shoulder and 10 foot inside shoulder due to limited sight distance and to reduce impacts to ramps in the Downtown viaduct section. As depicted in color, median pavement reconstruction and median barrier are required at all bridge approaches and a few other roadway segments.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Additionally, all guard rail within the project limits is to be replaced with new guard rail. </a:t>
            </a:r>
          </a:p>
        </p:txBody>
      </p:sp>
    </p:spTree>
    <p:extLst>
      <p:ext uri="{BB962C8B-B14F-4D97-AF65-F5344CB8AC3E}">
        <p14:creationId xmlns:p14="http://schemas.microsoft.com/office/powerpoint/2010/main" val="98653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As depicted in typical section 1 on the left, the proposed noise walls may result in slopes within the existing ditch. Where right of way is limited and ditch capacity must be maintained, it is anticipated that gravity walls will be required as shown in typical section two, on the right. </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1750285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THEA performed field survey of the project corridor following the completion of the Median Safety project.  The survey concluded that the existing mainline cross slopes are often flatter than standard as detailed in  Reference Document No. 8 entitled “Cross Slope Correction Analysis and Pavement Design”.  The mainline cross slopes are to be corrected utilizing pavement overbuild as shown in red to meet FDM criteria where possible. Special attention shall be given to provide for a minimum 36-inch-high median barrier. A cross-slope design variation has been prepared for areas where it is infeasible or impractical to meet FDM criteria.</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58523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west project limit is west of Himes Avenue and ties into the recently completed West Selmon Extension Project.</a:t>
            </a:r>
          </a:p>
        </p:txBody>
      </p:sp>
    </p:spTree>
    <p:extLst>
      <p:ext uri="{BB962C8B-B14F-4D97-AF65-F5344CB8AC3E}">
        <p14:creationId xmlns:p14="http://schemas.microsoft.com/office/powerpoint/2010/main" val="304451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east project limit is 5 bridge spans east of Florida Avenue. This portion of the project is on viaduct and includes median bridge widening to accommodate the westbound Morgan Street on ramp revision from a merge condition to an auxiliary lane addition. This is a major safety improvement. </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183450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There are 5 interchanges within the project limits. At the Euclid Avenue interchange, the most significant improvements are the lengthening of the left turn lane along the westbound off ramp as depicted in orange and a new sidewalk on the north side of Euclid Avenue. </a:t>
            </a:r>
          </a:p>
          <a:p>
            <a:endParaRPr lang="en-US"/>
          </a:p>
        </p:txBody>
      </p:sp>
    </p:spTree>
    <p:extLst>
      <p:ext uri="{BB962C8B-B14F-4D97-AF65-F5344CB8AC3E}">
        <p14:creationId xmlns:p14="http://schemas.microsoft.com/office/powerpoint/2010/main" val="3222769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0">
                <a:solidFill>
                  <a:srgbClr val="000000"/>
                </a:solidFill>
                <a:effectLst/>
                <a:highlight>
                  <a:srgbClr val="FFFF00"/>
                </a:highlight>
                <a:latin typeface="Calibri" panose="020F0502020204030204" pitchFamily="34" charset="0"/>
                <a:ea typeface="Calibri" panose="020F0502020204030204" pitchFamily="34" charset="0"/>
              </a:rPr>
              <a:t>The westbound entrance ramp from Willow Avenue will maintain its alignment but be widened downstream to increase the ramp acceleration length to improve safety. It is anticipated this will result in a new MSE wall </a:t>
            </a:r>
            <a:r>
              <a:rPr lang="en-US" sz="1200" kern="0">
                <a:solidFill>
                  <a:srgbClr val="FF0000"/>
                </a:solidFill>
                <a:effectLst/>
                <a:highlight>
                  <a:srgbClr val="FFFF00"/>
                </a:highlight>
                <a:latin typeface="Calibri" panose="020F0502020204030204" pitchFamily="34" charset="0"/>
                <a:ea typeface="Calibri" panose="020F0502020204030204" pitchFamily="34" charset="0"/>
              </a:rPr>
              <a:t>depicted in red </a:t>
            </a:r>
            <a:r>
              <a:rPr lang="en-US" sz="1200" kern="0">
                <a:solidFill>
                  <a:srgbClr val="000000"/>
                </a:solidFill>
                <a:effectLst/>
                <a:highlight>
                  <a:srgbClr val="FFFF00"/>
                </a:highlight>
                <a:latin typeface="Calibri" panose="020F0502020204030204" pitchFamily="34" charset="0"/>
                <a:ea typeface="Calibri" panose="020F0502020204030204" pitchFamily="34" charset="0"/>
              </a:rPr>
              <a:t>being attached to the existing retaining wall with the strap area between the two walls being flowable fill as shaded in pink.  The proximity to the CSX railroad right of way constrains the work area.  The RFP details the Design-Build Firms responsibilities related to CSX RR, including coordination and payment for railroad flagging operations.  THEA is coordinating a meeting with CSX to seek their input.</a:t>
            </a:r>
            <a:endParaRPr lang="en-US" sz="1200"/>
          </a:p>
        </p:txBody>
      </p:sp>
    </p:spTree>
    <p:extLst>
      <p:ext uri="{BB962C8B-B14F-4D97-AF65-F5344CB8AC3E}">
        <p14:creationId xmlns:p14="http://schemas.microsoft.com/office/powerpoint/2010/main" val="794952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t>The westbound off ramp to Willow Avenue will be widened on both sides to accommodate 3 lanes at the intersection with Cleveland Street, which will be newly signalized. </a:t>
            </a:r>
          </a:p>
          <a:p>
            <a:endParaRPr lang="en-US"/>
          </a:p>
        </p:txBody>
      </p:sp>
    </p:spTree>
    <p:extLst>
      <p:ext uri="{BB962C8B-B14F-4D97-AF65-F5344CB8AC3E}">
        <p14:creationId xmlns:p14="http://schemas.microsoft.com/office/powerpoint/2010/main" val="1232503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FFC000"/>
                </a:solidFill>
                <a:highlight>
                  <a:srgbClr val="FF00FF"/>
                </a:highlight>
              </a:rPr>
              <a:t>The westbound off ramp to Plant Avenue will be widened to the outside to accommodate a two-lane exit. It is anticipated that this will require re-decking and minor widening of a portion of the westbound mainline bridge, as depicted in pink. Additional ramp work will include superelevation correction, a new retaining wall and relocating the existing toll facility to the north side of the ramp. </a:t>
            </a:r>
            <a:r>
              <a:rPr lang="en-US" b="0" i="0"/>
              <a:t>This exit serves Tampa General Hospital and must remain open at all times.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FFC000"/>
              </a:solidFill>
              <a:highlight>
                <a:srgbClr val="FF00FF"/>
              </a:highlight>
            </a:endParaRPr>
          </a:p>
          <a:p>
            <a:endParaRPr lang="en-US"/>
          </a:p>
        </p:txBody>
      </p:sp>
    </p:spTree>
    <p:extLst>
      <p:ext uri="{BB962C8B-B14F-4D97-AF65-F5344CB8AC3E}">
        <p14:creationId xmlns:p14="http://schemas.microsoft.com/office/powerpoint/2010/main" val="150026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 is in the process of approving the noted design variations and exceptions for the concept plans. A forthcoming addendum will be provided with the approved design variations and exceptions attachment.</a:t>
            </a:r>
          </a:p>
        </p:txBody>
      </p:sp>
    </p:spTree>
    <p:extLst>
      <p:ext uri="{BB962C8B-B14F-4D97-AF65-F5344CB8AC3E}">
        <p14:creationId xmlns:p14="http://schemas.microsoft.com/office/powerpoint/2010/main" val="46956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roles including the supporting engineering firms for the project are shown here. </a:t>
            </a:r>
          </a:p>
        </p:txBody>
      </p:sp>
    </p:spTree>
    <p:extLst>
      <p:ext uri="{BB962C8B-B14F-4D97-AF65-F5344CB8AC3E}">
        <p14:creationId xmlns:p14="http://schemas.microsoft.com/office/powerpoint/2010/main" val="180677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Temporary Traffic Control Plan goals are listed and will be emphasized in the following material.</a:t>
            </a:r>
          </a:p>
        </p:txBody>
      </p:sp>
    </p:spTree>
    <p:extLst>
      <p:ext uri="{BB962C8B-B14F-4D97-AF65-F5344CB8AC3E}">
        <p14:creationId xmlns:p14="http://schemas.microsoft.com/office/powerpoint/2010/main" val="88643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 has established 1640 contract days which has been factored upward to include weather days and holidays. The design build firm schedule should take into account availability of the toll equipment contractor, the City of Tampa’s West Riverwalk project, and lane closure restrictions.  </a:t>
            </a:r>
          </a:p>
        </p:txBody>
      </p:sp>
    </p:spTree>
    <p:extLst>
      <p:ext uri="{BB962C8B-B14F-4D97-AF65-F5344CB8AC3E}">
        <p14:creationId xmlns:p14="http://schemas.microsoft.com/office/powerpoint/2010/main" val="149250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Furthermore, THEA desires to expedite completion of the East End to minimize disruption to the downtown area and advance improvements to traffic operations and safety. The RFP outlines the specifics for East End partial acceptance, including opening all mainline lanes east of Station 614 plus zero </a:t>
            </a:r>
            <a:r>
              <a:rPr lang="en-US" err="1"/>
              <a:t>zero</a:t>
            </a:r>
            <a:r>
              <a:rPr lang="en-US"/>
              <a:t>, both Plant Avenue ramps, and the Tampa Street reconnection, in their final condition.</a:t>
            </a:r>
          </a:p>
          <a:p>
            <a:endParaRPr lang="en-US"/>
          </a:p>
          <a:p>
            <a:r>
              <a:rPr lang="en-US"/>
              <a:t>An incentive/disincentive daily amount of $15,000 per day is applied for each day - up to 360 days - before or after 1280 days, for a maximum incentive/disincentive amount of $5.4 million dollars. </a:t>
            </a:r>
          </a:p>
          <a:p>
            <a:endParaRPr lang="en-US"/>
          </a:p>
          <a:p>
            <a:endParaRPr lang="en-US"/>
          </a:p>
          <a:p>
            <a:endParaRPr lang="en-US"/>
          </a:p>
          <a:p>
            <a:endParaRPr lang="en-US"/>
          </a:p>
          <a:p>
            <a:r>
              <a:rPr lang="en-US"/>
              <a:t> </a:t>
            </a:r>
          </a:p>
        </p:txBody>
      </p:sp>
    </p:spTree>
    <p:extLst>
      <p:ext uri="{BB962C8B-B14F-4D97-AF65-F5344CB8AC3E}">
        <p14:creationId xmlns:p14="http://schemas.microsoft.com/office/powerpoint/2010/main" val="3939954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RFP specifies the noted lane closure restrictions.  </a:t>
            </a:r>
          </a:p>
        </p:txBody>
      </p:sp>
    </p:spTree>
    <p:extLst>
      <p:ext uri="{BB962C8B-B14F-4D97-AF65-F5344CB8AC3E}">
        <p14:creationId xmlns:p14="http://schemas.microsoft.com/office/powerpoint/2010/main" val="316515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t>For most of the corridor, it is anticipated construction will occur over two primary phases. Median roadway and bridge work will take place in Phase 1 followed by outside improvements in Phase 2. Pre-phase work may be necessary to maintain minimum lane and shoulder widths.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Furthermore, additional phases are anticipated to fully redeck the bridges at Himes and Mississippi Avenues.</a:t>
            </a:r>
            <a:endParaRPr lang="en-US"/>
          </a:p>
        </p:txBody>
      </p:sp>
    </p:spTree>
    <p:extLst>
      <p:ext uri="{BB962C8B-B14F-4D97-AF65-F5344CB8AC3E}">
        <p14:creationId xmlns:p14="http://schemas.microsoft.com/office/powerpoint/2010/main" val="178068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All THEA owned right of way throughout the corridor is available to the contractor. This includes parking lots under the </a:t>
            </a:r>
            <a:r>
              <a:rPr lang="en-US" err="1"/>
              <a:t>Selmon</a:t>
            </a:r>
            <a:r>
              <a:rPr lang="en-US"/>
              <a:t> Expressway in the downtown area which will be closed for an extended period. Additionally, the Tampa Street connection under the </a:t>
            </a:r>
            <a:r>
              <a:rPr lang="en-US" err="1"/>
              <a:t>Selmon</a:t>
            </a:r>
            <a:r>
              <a:rPr lang="en-US"/>
              <a:t> Expressway will be closed and detoured. </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3528849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long-term Tampa Street detour will include converting a portion of </a:t>
            </a:r>
            <a:r>
              <a:rPr lang="en-US" err="1">
                <a:ea typeface="Calibri"/>
                <a:cs typeface="Calibri"/>
              </a:rPr>
              <a:t>Brorein</a:t>
            </a:r>
            <a:r>
              <a:rPr lang="en-US">
                <a:ea typeface="Calibri"/>
                <a:cs typeface="Calibri"/>
              </a:rPr>
              <a:t> Street to 2-way operations between Tampa Street and Franklin Street, as depicted in green. This requires changes in signals, signage and pavement marking.  </a:t>
            </a:r>
            <a:r>
              <a:rPr lang="en-US" err="1">
                <a:ea typeface="Calibri"/>
                <a:cs typeface="Calibri"/>
              </a:rPr>
              <a:t>Brorein</a:t>
            </a:r>
            <a:r>
              <a:rPr lang="en-US">
                <a:ea typeface="Calibri"/>
                <a:cs typeface="Calibri"/>
              </a:rPr>
              <a:t> Street will be milled, resurfaced and restored to one-way operation once Tampa Street is reconstructed and re-opened under the </a:t>
            </a:r>
            <a:r>
              <a:rPr lang="en-US" err="1">
                <a:ea typeface="Calibri"/>
                <a:cs typeface="Calibri"/>
              </a:rPr>
              <a:t>Selmon</a:t>
            </a:r>
            <a:r>
              <a:rPr lang="en-US">
                <a:ea typeface="Calibri"/>
                <a:cs typeface="Calibri"/>
              </a:rPr>
              <a:t> Expressway viaduct.  </a:t>
            </a:r>
          </a:p>
        </p:txBody>
      </p:sp>
    </p:spTree>
    <p:extLst>
      <p:ext uri="{BB962C8B-B14F-4D97-AF65-F5344CB8AC3E}">
        <p14:creationId xmlns:p14="http://schemas.microsoft.com/office/powerpoint/2010/main" val="330060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Detour routes for night-time ramp and local underpass closures are included in the Concept Plans and have been discussed with the City of Tampa.   In some cases, a truck detour route, as shown in magenta, will differ from the primary detour route, as shown in green.</a:t>
            </a:r>
          </a:p>
        </p:txBody>
      </p:sp>
    </p:spTree>
    <p:extLst>
      <p:ext uri="{BB962C8B-B14F-4D97-AF65-F5344CB8AC3E}">
        <p14:creationId xmlns:p14="http://schemas.microsoft.com/office/powerpoint/2010/main" val="3451855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project includes extensive modifications to the existing bridges and miscellaneous structures. These include 26 existing bridges to be widened, of which, 4 bridges require a full deck replacement and 6 steel bridges that need to be cleaned and recoated.  Seven (7) of the proposed bridge designs require an Independent Peer Review in accordance with the FDOT Design Manual.  Additional structural components included in the project scope include various types of retaining walls and approximately 5.2 miles of noise walls.  THEA completed a structural analysis of the existing cast-in-place retaining walls and verified their ability to support barrier-mounted 8' noise walls.  </a:t>
            </a:r>
          </a:p>
          <a:p>
            <a:pPr>
              <a:defRPr/>
            </a:pPr>
            <a:endParaRPr lang="en-US">
              <a:cs typeface="Calibri"/>
            </a:endParaRPr>
          </a:p>
        </p:txBody>
      </p:sp>
    </p:spTree>
    <p:extLst>
      <p:ext uri="{BB962C8B-B14F-4D97-AF65-F5344CB8AC3E}">
        <p14:creationId xmlns:p14="http://schemas.microsoft.com/office/powerpoint/2010/main" val="3570006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26 existing bridges to be widened have superstructures comprised of steel girders, prestressed concrete beams, and in some cases, both.  The majority of the existing bridges are comprised of AASHTO beams and will be widened with Florida-I Beams.  </a:t>
            </a:r>
          </a:p>
          <a:p>
            <a:endParaRPr lang="en-US"/>
          </a:p>
          <a:p>
            <a:endParaRPr lang="en-US"/>
          </a:p>
        </p:txBody>
      </p:sp>
    </p:spTree>
    <p:extLst>
      <p:ext uri="{BB962C8B-B14F-4D97-AF65-F5344CB8AC3E}">
        <p14:creationId xmlns:p14="http://schemas.microsoft.com/office/powerpoint/2010/main" val="282880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project extends 4.5 miles along the </a:t>
            </a:r>
            <a:r>
              <a:rPr lang="en-US" sz="1200" err="1"/>
              <a:t>Selmon</a:t>
            </a:r>
            <a:r>
              <a:rPr lang="en-US" sz="1200"/>
              <a:t> Expressway from west of Himes Avenue to east of Florida Avenue. The primary project scope is to add a third travel lane in each direction within the median. The project will be delivered by the selected design-build team. </a:t>
            </a:r>
            <a:endParaRPr lang="en-US"/>
          </a:p>
        </p:txBody>
      </p:sp>
    </p:spTree>
    <p:extLst>
      <p:ext uri="{BB962C8B-B14F-4D97-AF65-F5344CB8AC3E}">
        <p14:creationId xmlns:p14="http://schemas.microsoft.com/office/powerpoint/2010/main" val="2892493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the proposed widenings, the bridges over Himes and Mississippi Avenues require full deck replacements due to existing substandard decks.  The full deck replacements are to accommodate standard single-slope traffic railings and proposed 8-foot noise walls.   </a:t>
            </a:r>
          </a:p>
          <a:p>
            <a:endParaRPr lang="en-US"/>
          </a:p>
          <a:p>
            <a:endParaRPr lang="en-US"/>
          </a:p>
        </p:txBody>
      </p:sp>
    </p:spTree>
    <p:extLst>
      <p:ext uri="{BB962C8B-B14F-4D97-AF65-F5344CB8AC3E}">
        <p14:creationId xmlns:p14="http://schemas.microsoft.com/office/powerpoint/2010/main" val="2633971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depicted on the left section view, the bridges over Watrous and Howard Avenues, consist of both steel and prestressed concrete.  The entire westbound bridge contains AASHTO beams, while the eastbound bridge is comprised entirely of steel girders.  Due to the dissimilar superstructure types, the bridges at this location will require separate median widenings and will remain as two independent bridges.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shown on the right plan view, the bridges over MacDill Avenue and Bay to Bay Boulevard also contain a combination of steel and concrete girders. </a:t>
            </a:r>
          </a:p>
          <a:p>
            <a:endParaRPr lang="en-US"/>
          </a:p>
        </p:txBody>
      </p:sp>
    </p:spTree>
    <p:extLst>
      <p:ext uri="{BB962C8B-B14F-4D97-AF65-F5344CB8AC3E}">
        <p14:creationId xmlns:p14="http://schemas.microsoft.com/office/powerpoint/2010/main" val="2119407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locations with challenging pier configurations. At Howard and Watrous, the orientation of the Expressway to the underlying roadways results in pier locations with skewed bridge spans.      </a:t>
            </a:r>
          </a:p>
          <a:p>
            <a:endParaRPr lang="en-US"/>
          </a:p>
          <a:p>
            <a:endParaRPr lang="en-US"/>
          </a:p>
        </p:txBody>
      </p:sp>
    </p:spTree>
    <p:extLst>
      <p:ext uri="{BB962C8B-B14F-4D97-AF65-F5344CB8AC3E}">
        <p14:creationId xmlns:p14="http://schemas.microsoft.com/office/powerpoint/2010/main" val="894703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MacDill Avenue, it is anticipated that an integral steel straddle pier span will be required at a realigned Santiago Street.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p:txBody>
      </p:sp>
    </p:spTree>
    <p:extLst>
      <p:ext uri="{BB962C8B-B14F-4D97-AF65-F5344CB8AC3E}">
        <p14:creationId xmlns:p14="http://schemas.microsoft.com/office/powerpoint/2010/main" val="1787554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the Hillsborough River, it is anticipated mudline footings for the piers will be constructed in the riverbed.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also anticipated that the proposed footings will necessitate the removal and replacement of a portion of the existing fender system, approximately 30 feet on each side, and the navigation light system. The main navigation channel is to remain open during construction. </a:t>
            </a:r>
          </a:p>
        </p:txBody>
      </p:sp>
    </p:spTree>
    <p:extLst>
      <p:ext uri="{BB962C8B-B14F-4D97-AF65-F5344CB8AC3E}">
        <p14:creationId xmlns:p14="http://schemas.microsoft.com/office/powerpoint/2010/main" val="1515409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East of the Hillsborough River, the Tampa Street connection to Franklin Street will be realigned to pass under four proposed straddle piers, similar to the one depicted here. </a:t>
            </a:r>
          </a:p>
        </p:txBody>
      </p:sp>
    </p:spTree>
    <p:extLst>
      <p:ext uri="{BB962C8B-B14F-4D97-AF65-F5344CB8AC3E}">
        <p14:creationId xmlns:p14="http://schemas.microsoft.com/office/powerpoint/2010/main" val="364748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East of Franklin Street, it is anticipated the proposed hammerhead piers will be placed in the center of the </a:t>
            </a:r>
            <a:r>
              <a:rPr lang="en-US" err="1"/>
              <a:t>travelway</a:t>
            </a:r>
            <a:r>
              <a:rPr lang="en-US"/>
              <a:t> within the parking lots. Two-way traffic will be provided, which is expected to result in some loss of parking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1604580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existing concrete bridge spans will undergo cleaning and coating as depicted.  Similarly, the 6 existing steel superstructure bridges will undergo cleaning and coating. Existing roadway median barriers, slope pavement at bridge abutments, retaining walls, and sidewalks will also require cleaning and coating. </a:t>
            </a:r>
          </a:p>
          <a:p>
            <a:endParaRPr lang="en-US"/>
          </a:p>
        </p:txBody>
      </p:sp>
    </p:spTree>
    <p:extLst>
      <p:ext uri="{BB962C8B-B14F-4D97-AF65-F5344CB8AC3E}">
        <p14:creationId xmlns:p14="http://schemas.microsoft.com/office/powerpoint/2010/main" val="4069101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the extensive geotechnical exploration performed in support of the project and this data will be provided with the RFP. </a:t>
            </a:r>
          </a:p>
        </p:txBody>
      </p:sp>
    </p:spTree>
    <p:extLst>
      <p:ext uri="{BB962C8B-B14F-4D97-AF65-F5344CB8AC3E}">
        <p14:creationId xmlns:p14="http://schemas.microsoft.com/office/powerpoint/2010/main" val="1225466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It is anticipated that the drainage design will include 8 new or modified stormwater ponds and a new underground storage chamber system located under the </a:t>
            </a:r>
            <a:r>
              <a:rPr lang="en-US" err="1"/>
              <a:t>Selmon</a:t>
            </a:r>
            <a:r>
              <a:rPr lang="en-US"/>
              <a:t> mainline and west of Bay to Bay Boulevard as depicted. It is important to note that the design of this chamber system must accommodate the future public recreational area planned by THEA under a separate project. </a:t>
            </a:r>
          </a:p>
          <a:p>
            <a:pPr marL="0" indent="0">
              <a:buFont typeface="Arial" panose="020B0604020202020204" pitchFamily="34" charset="0"/>
              <a:buNone/>
            </a:pPr>
            <a:endParaRPr lang="en-US"/>
          </a:p>
          <a:p>
            <a:pPr marL="0" indent="0">
              <a:buFont typeface="Arial" panose="020B0604020202020204" pitchFamily="34" charset="0"/>
              <a:buNone/>
            </a:pPr>
            <a:r>
              <a:rPr lang="en-US"/>
              <a:t>It is expected that a limited amount of new piping be required, however there will be a substantial number of inlet replacements along the proposed noise walls. Extensive new or regraded roadside ditches will be required to provide proper conveyance. </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Tree>
    <p:extLst>
      <p:ext uri="{BB962C8B-B14F-4D97-AF65-F5344CB8AC3E}">
        <p14:creationId xmlns:p14="http://schemas.microsoft.com/office/powerpoint/2010/main" val="286555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THEA’s project goals are to (read bullets)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Tree>
    <p:extLst>
      <p:ext uri="{BB962C8B-B14F-4D97-AF65-F5344CB8AC3E}">
        <p14:creationId xmlns:p14="http://schemas.microsoft.com/office/powerpoint/2010/main" val="1796420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 the procurement phase, design-build firms are to assume pipelining of all existing pipes to be utilized in their design. It should be noted that the majority of pipes were constructed with the original roadway and are over 50 years old.</a:t>
            </a:r>
          </a:p>
          <a:p>
            <a:pPr marL="0" indent="0">
              <a:buFont typeface="Arial" panose="020B0604020202020204" pitchFamily="34" charset="0"/>
              <a:buNone/>
            </a:pPr>
            <a:r>
              <a:rPr lang="en-US"/>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Following award and prior to 90% plans, the design-build firm shall video inspect all pipes to be utilized in their design and recommend alternatives to pipe-lining if necessary. </a:t>
            </a:r>
            <a:r>
              <a:rPr lang="en-US" sz="1200">
                <a:latin typeface="Corbel" panose="020B0503020204020204" pitchFamily="34" charset="0"/>
                <a:cs typeface="Calibri"/>
              </a:rPr>
              <a:t>If pipe replacements are determined to be necessary by THEA, this will be considered additional work.</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7198101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C60BB-5BA8-FC7D-FD74-0D59A64BE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9468B-A3A2-27DB-CB9B-7257A1FA3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B81B02-11A7-30FC-31CB-1E7B2375F946}"/>
              </a:ext>
            </a:extLst>
          </p:cNvPr>
          <p:cNvSpPr>
            <a:spLocks noGrp="1"/>
          </p:cNvSpPr>
          <p:nvPr>
            <p:ph type="body" idx="1"/>
          </p:nvPr>
        </p:nvSpPr>
        <p:spPr/>
        <p:txBody>
          <a:bodyPr/>
          <a:lstStyle/>
          <a:p>
            <a:pPr>
              <a:defRPr/>
            </a:pPr>
            <a:r>
              <a:rPr lang="en-US"/>
              <a:t>As part of an agreement between THEA and the City of Tampa, the THEA basins from Mississippi to Swann will directly connect to the City of Tampa’s proposed South Howard Outfall project.</a:t>
            </a:r>
            <a:endParaRPr lang="en-US">
              <a:ea typeface="Calibri"/>
              <a:cs typeface="Calibri"/>
            </a:endParaRPr>
          </a:p>
          <a:p>
            <a:pPr marL="0" indent="0">
              <a:buFontTx/>
              <a:buNone/>
            </a:pPr>
            <a:endParaRPr lang="en-US">
              <a:ea typeface="Calibri"/>
              <a:cs typeface="Calibri"/>
            </a:endParaRPr>
          </a:p>
          <a:p>
            <a:r>
              <a:rPr lang="en-US">
                <a:ea typeface="Calibri"/>
                <a:cs typeface="Calibri"/>
              </a:rPr>
              <a:t>THEA will not provide attenuation within these basins but will compensate the City of Tampa.</a:t>
            </a:r>
          </a:p>
          <a:p>
            <a:endParaRPr lang="en-US">
              <a:ea typeface="Calibri"/>
              <a:cs typeface="Calibri"/>
            </a:endParaRPr>
          </a:p>
          <a:p>
            <a:r>
              <a:rPr lang="en-US">
                <a:ea typeface="Calibri"/>
                <a:cs typeface="Calibri"/>
              </a:rPr>
              <a:t>The Southwest Florida Water Management District permit application will be conditioned for this.</a:t>
            </a:r>
          </a:p>
          <a:p>
            <a:endParaRPr lang="en-US">
              <a:ea typeface="Calibri"/>
              <a:cs typeface="Calibri"/>
            </a:endParaRPr>
          </a:p>
        </p:txBody>
      </p:sp>
    </p:spTree>
    <p:extLst>
      <p:ext uri="{BB962C8B-B14F-4D97-AF65-F5344CB8AC3E}">
        <p14:creationId xmlns:p14="http://schemas.microsoft.com/office/powerpoint/2010/main" val="75979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00694-717B-0409-D0FC-DEF40C574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C2411-5334-B02E-5ED6-C55658F62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38360-1308-084F-CE33-D4A0923A49C2}"/>
              </a:ext>
            </a:extLst>
          </p:cNvPr>
          <p:cNvSpPr>
            <a:spLocks noGrp="1"/>
          </p:cNvSpPr>
          <p:nvPr>
            <p:ph type="body" idx="1"/>
          </p:nvPr>
        </p:nvSpPr>
        <p:spPr/>
        <p:txBody>
          <a:bodyPr/>
          <a:lstStyle/>
          <a:p>
            <a:r>
              <a:rPr lang="en-US">
                <a:solidFill>
                  <a:prstClr val="black"/>
                </a:solidFill>
                <a:latin typeface="Corbel"/>
                <a:cs typeface="Calibri"/>
              </a:rPr>
              <a:t>Two attenuation criteria were evaluated:</a:t>
            </a:r>
          </a:p>
          <a:p>
            <a:r>
              <a:rPr lang="en-US">
                <a:solidFill>
                  <a:prstClr val="black"/>
                </a:solidFill>
                <a:latin typeface="Corbel"/>
                <a:cs typeface="Calibri"/>
              </a:rPr>
              <a:t>-The Southwest Florida Water Management District attenuation criteria requires the 25-year, 24-hour Post Discharge Rate to be equal to or less than the 25-year, 24-hour Pre Discharge Rate.</a:t>
            </a:r>
          </a:p>
          <a:p>
            <a:r>
              <a:rPr lang="en-US">
                <a:solidFill>
                  <a:prstClr val="black"/>
                </a:solidFill>
                <a:latin typeface="Corbel"/>
                <a:cs typeface="Calibri"/>
              </a:rPr>
              <a:t>-The City of Tampa attenuation criteria requires the 25-year 24-hour Post Discharge Rate to be equal to or less than the 5-year 24-hour Pre Discharge Rate.</a:t>
            </a:r>
          </a:p>
          <a:p>
            <a:r>
              <a:rPr lang="en-US">
                <a:solidFill>
                  <a:prstClr val="black"/>
                </a:solidFill>
                <a:latin typeface="Corbel"/>
                <a:cs typeface="Calibri"/>
              </a:rPr>
              <a:t>-The City of Tampa attenuation criteria is applicable in all areas within the THEA right of way where the land use changed from pervious to impervious and in the location of proposed ponds for both the previous Median Safety Improvements and the South </a:t>
            </a:r>
            <a:r>
              <a:rPr lang="en-US" err="1">
                <a:solidFill>
                  <a:prstClr val="black"/>
                </a:solidFill>
                <a:latin typeface="Corbel"/>
                <a:cs typeface="Calibri"/>
              </a:rPr>
              <a:t>Selmon</a:t>
            </a:r>
            <a:r>
              <a:rPr lang="en-US">
                <a:solidFill>
                  <a:prstClr val="black"/>
                </a:solidFill>
                <a:latin typeface="Corbel"/>
                <a:cs typeface="Calibri"/>
              </a:rPr>
              <a:t> Capacity Project improvements.</a:t>
            </a:r>
          </a:p>
        </p:txBody>
      </p:sp>
    </p:spTree>
    <p:extLst>
      <p:ext uri="{BB962C8B-B14F-4D97-AF65-F5344CB8AC3E}">
        <p14:creationId xmlns:p14="http://schemas.microsoft.com/office/powerpoint/2010/main" val="3570299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prstClr val="black"/>
                </a:solidFill>
                <a:effectLst/>
                <a:uLnTx/>
                <a:uFillTx/>
                <a:latin typeface="Corbel"/>
                <a:cs typeface="Calibri"/>
              </a:rPr>
              <a:t>THEA is currently proceeding with obtaining </a:t>
            </a:r>
            <a:r>
              <a:rPr lang="en-US" sz="1200">
                <a:solidFill>
                  <a:prstClr val="black"/>
                </a:solidFill>
                <a:latin typeface="Corbel"/>
                <a:cs typeface="Calibri"/>
              </a:rPr>
              <a:t>the following </a:t>
            </a:r>
            <a:r>
              <a:rPr kumimoji="0" lang="en-US" sz="1200" b="0" i="0" u="none" strike="noStrike" kern="1200" cap="none" spc="0" normalizeH="0" baseline="0" noProof="0">
                <a:ln>
                  <a:noFill/>
                </a:ln>
                <a:solidFill>
                  <a:prstClr val="black"/>
                </a:solidFill>
                <a:effectLst/>
                <a:uLnTx/>
                <a:uFillTx/>
                <a:latin typeface="Corbel"/>
                <a:cs typeface="Calibri"/>
              </a:rPr>
              <a:t>permits based on Concept Plans from the listed </a:t>
            </a:r>
            <a:r>
              <a:rPr lang="en-US">
                <a:solidFill>
                  <a:prstClr val="black"/>
                </a:solidFill>
                <a:latin typeface="Corbel"/>
                <a:cs typeface="Calibri"/>
              </a:rPr>
              <a:t>agencies.</a:t>
            </a:r>
            <a:endParaRPr lang="en-US"/>
          </a:p>
          <a:p>
            <a:endParaRPr lang="en-US">
              <a:solidFill>
                <a:prstClr val="black"/>
              </a:solidFill>
              <a:latin typeface="Corbel"/>
              <a:cs typeface="Calibri"/>
            </a:endParaRPr>
          </a:p>
          <a:p>
            <a:r>
              <a:rPr lang="en-US">
                <a:solidFill>
                  <a:prstClr val="black"/>
                </a:solidFill>
                <a:latin typeface="Corbel"/>
                <a:cs typeface="Calibri"/>
              </a:rPr>
              <a:t>Initial</a:t>
            </a:r>
            <a:r>
              <a:rPr kumimoji="0" lang="en-US" sz="1200" b="0" i="0" u="none" strike="noStrike" kern="1200" cap="none" spc="0" normalizeH="0" baseline="0" noProof="0">
                <a:ln>
                  <a:noFill/>
                </a:ln>
                <a:solidFill>
                  <a:prstClr val="black"/>
                </a:solidFill>
                <a:effectLst/>
                <a:uLnTx/>
                <a:uFillTx/>
                <a:latin typeface="Corbel"/>
                <a:cs typeface="Calibri"/>
              </a:rPr>
              <a:t> permit a</a:t>
            </a:r>
            <a:r>
              <a:rPr lang="en-US"/>
              <a:t>pplications are shown for each of the permit applications.</a:t>
            </a:r>
          </a:p>
        </p:txBody>
      </p:sp>
    </p:spTree>
    <p:extLst>
      <p:ext uri="{BB962C8B-B14F-4D97-AF65-F5344CB8AC3E}">
        <p14:creationId xmlns:p14="http://schemas.microsoft.com/office/powerpoint/2010/main" val="417838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a:effectLst/>
                <a:latin typeface="TimesNewRomanPSMT"/>
                <a:ea typeface="Calibri" panose="020F0502020204030204" pitchFamily="34" charset="0"/>
                <a:cs typeface="TimesNewRomanPSMT"/>
              </a:rPr>
              <a:t>This information lists the primary scope of work for signing. </a:t>
            </a:r>
          </a:p>
          <a:p>
            <a:pPr marL="0" marR="0">
              <a:lnSpc>
                <a:spcPct val="107000"/>
              </a:lnSpc>
              <a:spcBef>
                <a:spcPts val="0"/>
              </a:spcBef>
              <a:spcAft>
                <a:spcPts val="0"/>
              </a:spcAft>
            </a:pPr>
            <a:endParaRPr lang="en-US" sz="1800" kern="0">
              <a:effectLst/>
              <a:latin typeface="TimesNewRomanPSMT"/>
              <a:ea typeface="Calibri" panose="020F0502020204030204" pitchFamily="34" charset="0"/>
              <a:cs typeface="TimesNewRomanPSMT"/>
            </a:endParaRPr>
          </a:p>
          <a:p>
            <a:endParaRPr lang="en-US"/>
          </a:p>
        </p:txBody>
      </p:sp>
    </p:spTree>
    <p:extLst>
      <p:ext uri="{BB962C8B-B14F-4D97-AF65-F5344CB8AC3E}">
        <p14:creationId xmlns:p14="http://schemas.microsoft.com/office/powerpoint/2010/main" val="741049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scope includes the addition of two new </a:t>
            </a:r>
            <a:r>
              <a:rPr kumimoji="0" lang="en-US" sz="1200" b="0" i="0" u="none" strike="noStrike" kern="1200" cap="none" spc="0" normalizeH="0" baseline="0" noProof="0">
                <a:ln>
                  <a:noFill/>
                </a:ln>
                <a:solidFill>
                  <a:prstClr val="black"/>
                </a:solidFill>
                <a:effectLst/>
                <a:uLnTx/>
                <a:uFillTx/>
                <a:ea typeface="Calibri"/>
                <a:cs typeface="Calibri"/>
              </a:rPr>
              <a:t>72-pair fiber trunk </a:t>
            </a:r>
            <a:r>
              <a:rPr lang="en-US">
                <a:solidFill>
                  <a:prstClr val="black"/>
                </a:solidFill>
                <a:ea typeface="Calibri"/>
                <a:cs typeface="Calibri"/>
              </a:rPr>
              <a:t>lines</a:t>
            </a:r>
            <a:r>
              <a:rPr kumimoji="0" lang="en-US" sz="1200" b="0" i="0" u="none" strike="noStrike" kern="1200" cap="none" spc="0" normalizeH="0" baseline="0" noProof="0">
                <a:ln>
                  <a:noFill/>
                </a:ln>
                <a:solidFill>
                  <a:prstClr val="black"/>
                </a:solidFill>
                <a:effectLst/>
                <a:uLnTx/>
                <a:uFillTx/>
                <a:ea typeface="Calibri"/>
                <a:cs typeface="Calibri"/>
              </a:rPr>
              <a:t> on </a:t>
            </a:r>
            <a:r>
              <a:rPr lang="en-US" sz="1200">
                <a:solidFill>
                  <a:prstClr val="black"/>
                </a:solidFill>
                <a:ea typeface="Calibri"/>
                <a:cs typeface="Calibri"/>
              </a:rPr>
              <a:t>each</a:t>
            </a:r>
            <a:r>
              <a:rPr kumimoji="0" lang="en-US" sz="1200" b="0" i="0" u="none" strike="noStrike" kern="1200" cap="none" spc="0" normalizeH="0" baseline="0" noProof="0">
                <a:ln>
                  <a:noFill/>
                </a:ln>
                <a:solidFill>
                  <a:prstClr val="black"/>
                </a:solidFill>
                <a:effectLst/>
                <a:uLnTx/>
                <a:uFillTx/>
                <a:ea typeface="Calibri"/>
                <a:cs typeface="Calibri"/>
              </a:rPr>
              <a:t> side of the mainline in order to provide communication with the traffic management center</a:t>
            </a:r>
            <a:r>
              <a:rPr lang="en-US">
                <a:solidFill>
                  <a:prstClr val="black"/>
                </a:solidFill>
                <a:ea typeface="Calibri"/>
                <a:cs typeface="Calibri"/>
              </a:rPr>
              <a:t> and support tolling</a:t>
            </a:r>
            <a:r>
              <a:rPr kumimoji="0" lang="en-US" sz="1200" b="0" i="0" u="none" strike="noStrike" kern="1200" cap="none" spc="0" normalizeH="0" baseline="0" noProof="0">
                <a:ln>
                  <a:noFill/>
                </a:ln>
                <a:solidFill>
                  <a:prstClr val="black"/>
                </a:solidFill>
                <a:effectLst/>
                <a:uLnTx/>
                <a:uFillTx/>
                <a:ea typeface="Calibri"/>
                <a:cs typeface="Calibri"/>
              </a:rPr>
              <a:t>. Additionally, wrong way detection is to be provided at the five off-ramps. </a:t>
            </a:r>
            <a:r>
              <a:rPr lang="en-US"/>
              <a:t>Multiple portable camera locations are to be determined by Design-Build Firm to support full coverage of project limits throughout construction.</a:t>
            </a:r>
          </a:p>
        </p:txBody>
      </p:sp>
    </p:spTree>
    <p:extLst>
      <p:ext uri="{BB962C8B-B14F-4D97-AF65-F5344CB8AC3E}">
        <p14:creationId xmlns:p14="http://schemas.microsoft.com/office/powerpoint/2010/main" val="17580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0">
                <a:effectLst/>
                <a:latin typeface="TimesNewRomanPSMT"/>
                <a:ea typeface="Calibri" panose="020F0502020204030204" pitchFamily="34" charset="0"/>
                <a:cs typeface="TimesNewRomanPSMT"/>
              </a:rPr>
              <a:t>This information lists the primary scope of work for roadway lighting. Special attention will be given to mitigate any roadway lighting intrusion into the neighborhoods.</a:t>
            </a:r>
          </a:p>
          <a:p>
            <a:endParaRPr lang="en-US"/>
          </a:p>
        </p:txBody>
      </p:sp>
    </p:spTree>
    <p:extLst>
      <p:ext uri="{BB962C8B-B14F-4D97-AF65-F5344CB8AC3E}">
        <p14:creationId xmlns:p14="http://schemas.microsoft.com/office/powerpoint/2010/main" val="4287594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tolling scope includes a new mainline gantry with aesthetic concrete columns, a new gantry at the westbound Plant Avenue off ramp, and a new test gantry at the eastbound Willow Avenue off ramp. The RFP outlines requirements for the design-build firm’s coordination with THEA’s toll equipment contract who will install and test the tolling equipment. To facilitate the maintenance of tolling operations, the design-build firm may schedule use of THEA’s temporary portable toll gantry. </a:t>
            </a:r>
          </a:p>
        </p:txBody>
      </p:sp>
    </p:spTree>
    <p:extLst>
      <p:ext uri="{BB962C8B-B14F-4D97-AF65-F5344CB8AC3E}">
        <p14:creationId xmlns:p14="http://schemas.microsoft.com/office/powerpoint/2010/main" val="3650496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includes signalizing the four listed intersections which are currently unsignalized and replacing the existing span wire traffic signal with new mast arms at the intersection of Willow Avenue and Cleveland Street.</a:t>
            </a:r>
          </a:p>
        </p:txBody>
      </p:sp>
    </p:spTree>
    <p:extLst>
      <p:ext uri="{BB962C8B-B14F-4D97-AF65-F5344CB8AC3E}">
        <p14:creationId xmlns:p14="http://schemas.microsoft.com/office/powerpoint/2010/main" val="995460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Coordination with the UAOs is on-going to finalize utility work schedules.  For utility conflicts with proposed bridge piers, THEA will compensate utility owners for advanced relocation, with the intent that this work be completed prior to major roadway construction.  THEA has already developed an agreement with Frontier to relocate utilities to be attached to the underside of the westbound Hillsborough River Bridge, which is expected to be completed by March 1, 2026.</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orbel" panose="020B0503020204020204"/>
              </a:rPr>
              <a:t>City of Tampa Water facilities within the project limits will be completed by the Design-Build Firm through a Utility Work by Highway Contractor Agreement. An addendum will be issued with the final UWHCA documents and plans.</a:t>
            </a:r>
            <a:endParaRPr kumimoji="0" lang="en-US" sz="1200" b="0" i="0" u="none" strike="noStrike" kern="1200" cap="none" spc="0" normalizeH="0" baseline="0" noProof="0">
              <a:ln>
                <a:noFill/>
              </a:ln>
              <a:solidFill>
                <a:prstClr val="black"/>
              </a:solidFill>
              <a:effectLst/>
              <a:uLnTx/>
              <a:uFillTx/>
              <a:latin typeface="Corbel" panose="020B0503020204020204"/>
              <a:ea typeface="+mn-ea"/>
              <a:cs typeface="+mn-cs"/>
            </a:endParaRPr>
          </a:p>
          <a:p>
            <a:endParaRPr lang="en-US"/>
          </a:p>
          <a:p>
            <a:r>
              <a:rPr lang="en-US"/>
              <a:t>THEA will issue an RFP Addendum with the draft utility work schedules and utility relocation plans once they have been completed.</a:t>
            </a:r>
          </a:p>
          <a:p>
            <a:endParaRPr lang="en-US"/>
          </a:p>
          <a:p>
            <a:endParaRPr lang="en-US"/>
          </a:p>
        </p:txBody>
      </p:sp>
    </p:spTree>
    <p:extLst>
      <p:ext uri="{BB962C8B-B14F-4D97-AF65-F5344CB8AC3E}">
        <p14:creationId xmlns:p14="http://schemas.microsoft.com/office/powerpoint/2010/main" val="101687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has a completed PD&amp;E which details these project commitments. These have been incorporated into the RFP.   A forthcoming RFP Addendum will include recently received Florida State Historic Preservation Officer opinion that the project will have no effect on historic properties, and as such, an archeologist will not be required to be on site during construction unless artifacts or human remains are encountered.</a:t>
            </a:r>
          </a:p>
        </p:txBody>
      </p:sp>
    </p:spTree>
    <p:extLst>
      <p:ext uri="{BB962C8B-B14F-4D97-AF65-F5344CB8AC3E}">
        <p14:creationId xmlns:p14="http://schemas.microsoft.com/office/powerpoint/2010/main" val="1297308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significant aesthetic element on the project is associated </a:t>
            </a:r>
            <a:r>
              <a:rPr lang="en-US" sz="1800" kern="0">
                <a:solidFill>
                  <a:srgbClr val="000000"/>
                </a:solidFill>
                <a:effectLst/>
                <a:latin typeface="Aptos" panose="020B0004020202020204" pitchFamily="34" charset="0"/>
                <a:ea typeface="Calibri" panose="020F0502020204030204" pitchFamily="34" charset="0"/>
                <a:cs typeface="Calibri" panose="020F0502020204030204" pitchFamily="34" charset="0"/>
              </a:rPr>
              <a:t>with the addition of signature structural features adjacent to and adjoining the </a:t>
            </a:r>
            <a:r>
              <a:rPr lang="en-US" sz="1800" kern="0" err="1">
                <a:solidFill>
                  <a:srgbClr val="000000"/>
                </a:solidFill>
                <a:effectLst/>
                <a:latin typeface="Aptos" panose="020B0004020202020204" pitchFamily="34" charset="0"/>
                <a:ea typeface="Calibri" panose="020F0502020204030204" pitchFamily="34" charset="0"/>
                <a:cs typeface="Calibri" panose="020F0502020204030204" pitchFamily="34" charset="0"/>
              </a:rPr>
              <a:t>Selmon</a:t>
            </a:r>
            <a:r>
              <a:rPr lang="en-US" sz="1800" kern="0">
                <a:solidFill>
                  <a:srgbClr val="000000"/>
                </a:solidFill>
                <a:effectLst/>
                <a:latin typeface="Aptos" panose="020B0004020202020204" pitchFamily="34" charset="0"/>
                <a:ea typeface="Calibri" panose="020F0502020204030204" pitchFamily="34" charset="0"/>
                <a:cs typeface="Calibri" panose="020F0502020204030204" pitchFamily="34" charset="0"/>
              </a:rPr>
              <a:t> Expressway over the Hillsborough River Bridge. </a:t>
            </a:r>
            <a:r>
              <a:rPr lang="en-US"/>
              <a:t>The inspiration comes from Tampa’s historical and current relationship with maritime activities. The theme is composed of diametrically opposite configurations of large, free-standing “masts” and “sails” with cable stays terminating at decorative “buttons”.  The buttons spell out TAMPA using The International Code of Maritime Signals. These elements will be both internally and externally illuminated. </a:t>
            </a:r>
          </a:p>
        </p:txBody>
      </p:sp>
    </p:spTree>
    <p:extLst>
      <p:ext uri="{BB962C8B-B14F-4D97-AF65-F5344CB8AC3E}">
        <p14:creationId xmlns:p14="http://schemas.microsoft.com/office/powerpoint/2010/main" val="1944947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illumination of the bridge features will be on an independent, fully programmable circuit. The white portion of the sails will be externally illuminated. They will also include a steel mesh panel with internal illumination projecting a uniform ‘glow’. The buttons will also include this internal illumination ‘glow’ however, the signal flags will be externally </a:t>
            </a:r>
            <a:r>
              <a:rPr lang="en-US" sz="1200">
                <a:latin typeface="+mn-lt"/>
              </a:rPr>
              <a:t>illuminated. </a:t>
            </a:r>
            <a:endParaRPr lang="en-US" sz="1200">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ffectLst/>
              <a:latin typeface="+mn-lt"/>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mn-lt"/>
                <a:ea typeface="Calibri" panose="020F0502020204030204" pitchFamily="34" charset="0"/>
              </a:rPr>
              <a:t>These signature river bridge aesthetic features represent THEA’s </a:t>
            </a:r>
            <a:r>
              <a:rPr lang="en-US">
                <a:solidFill>
                  <a:srgbClr val="000000"/>
                </a:solidFill>
                <a:ea typeface="Calibri" panose="020F0502020204030204" pitchFamily="34" charset="0"/>
              </a:rPr>
              <a:t>base</a:t>
            </a:r>
            <a:r>
              <a:rPr lang="en-US" sz="1200">
                <a:solidFill>
                  <a:srgbClr val="000000"/>
                </a:solidFill>
                <a:effectLst/>
                <a:latin typeface="+mn-lt"/>
                <a:ea typeface="Calibri" panose="020F0502020204030204" pitchFamily="34" charset="0"/>
              </a:rPr>
              <a:t> concept, which is to be the basis of the design-build firm’s price proposal.  Alternative concepts may be explored during procurement and after award through a process to be discussed later in this presentation.</a:t>
            </a:r>
            <a:endParaRPr lang="en-US" sz="1200">
              <a:effectLst/>
              <a:latin typeface="+mn-lt"/>
              <a:ea typeface="Calibri" panose="020F0502020204030204" pitchFamily="34" charset="0"/>
              <a:cs typeface="Calibri"/>
            </a:endParaRPr>
          </a:p>
          <a:p>
            <a:endParaRPr lang="en-US"/>
          </a:p>
        </p:txBody>
      </p:sp>
    </p:spTree>
    <p:extLst>
      <p:ext uri="{BB962C8B-B14F-4D97-AF65-F5344CB8AC3E}">
        <p14:creationId xmlns:p14="http://schemas.microsoft.com/office/powerpoint/2010/main" val="2265250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aesthetics also include decorative form liner applications for the barrier-mounted noise walls. The community-facing design will include architectural inset panels and red brick patterning to reflect the historic nature of the adjacent neighborhoods. </a:t>
            </a:r>
          </a:p>
        </p:txBody>
      </p:sp>
    </p:spTree>
    <p:extLst>
      <p:ext uri="{BB962C8B-B14F-4D97-AF65-F5344CB8AC3E}">
        <p14:creationId xmlns:p14="http://schemas.microsoft.com/office/powerpoint/2010/main" val="3687576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roadway-facing noise walls will also include the architectural inset panels, however they will not include the brick patterning.</a:t>
            </a:r>
          </a:p>
        </p:txBody>
      </p:sp>
    </p:spTree>
    <p:extLst>
      <p:ext uri="{BB962C8B-B14F-4D97-AF65-F5344CB8AC3E}">
        <p14:creationId xmlns:p14="http://schemas.microsoft.com/office/powerpoint/2010/main" val="1298394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a:t>Local roadways beneath the </a:t>
            </a:r>
            <a:r>
              <a:rPr lang="en-US" b="0" i="0" err="1"/>
              <a:t>Selmon</a:t>
            </a:r>
            <a:r>
              <a:rPr lang="en-US" b="0" i="0"/>
              <a:t> Expressway west of Plant Avenue will include some or all of the following; milling and resurfacing, restriping, curb replacement, sidewalk replacement and new sidewalk. Aesthetic treatments will include stamped concrete, brick pavers, landscape curb and crushed seashell. </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Where possible the pedestrian pavements should extend behind the pier columns. A combination of red brick and concrete is preferred as is a curvilinear geometry.</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775260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a:effectLst/>
                <a:latin typeface="Times New Roman" panose="02020603050405020304" pitchFamily="18" charset="0"/>
                <a:ea typeface="Calibri" panose="020F0502020204030204" pitchFamily="34" charset="0"/>
                <a:cs typeface="Arial" panose="020B0604020202020204" pitchFamily="34" charset="0"/>
              </a:rPr>
              <a:t>The underpasses will also be provided with under deck down lighting to provide a wall washed illumination of the existing stratified abutment.</a:t>
            </a:r>
          </a:p>
          <a:p>
            <a:pPr marL="0" marR="0">
              <a:lnSpc>
                <a:spcPct val="107000"/>
              </a:lnSpc>
              <a:spcBef>
                <a:spcPts val="0"/>
              </a:spcBef>
              <a:spcAft>
                <a:spcPts val="800"/>
              </a:spcAft>
            </a:pPr>
            <a:endParaRPr lang="en-US" sz="1200" kern="10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kern="100">
                <a:effectLst/>
                <a:latin typeface="Times New Roman" panose="02020603050405020304" pitchFamily="18" charset="0"/>
                <a:ea typeface="Calibri" panose="020F0502020204030204" pitchFamily="34" charset="0"/>
                <a:cs typeface="Arial" panose="020B0604020202020204" pitchFamily="34" charset="0"/>
              </a:rPr>
              <a:t>Other aesthetic lighting scope is under the Hillsborough River Bridge and for the proposed signature structural sail features.</a:t>
            </a:r>
          </a:p>
          <a:p>
            <a:pPr marL="0" marR="0">
              <a:lnSpc>
                <a:spcPct val="107000"/>
              </a:lnSpc>
              <a:spcBef>
                <a:spcPts val="0"/>
              </a:spcBef>
              <a:spcAft>
                <a:spcPts val="800"/>
              </a:spcAft>
            </a:pPr>
            <a:endParaRPr lang="en-US" sz="1200" kern="10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kern="100">
                <a:effectLst/>
                <a:latin typeface="Times New Roman" panose="02020603050405020304" pitchFamily="18" charset="0"/>
                <a:ea typeface="Calibri" panose="020F0502020204030204" pitchFamily="34" charset="0"/>
                <a:cs typeface="Arial" panose="020B0604020202020204" pitchFamily="34" charset="0"/>
              </a:rPr>
              <a:t> </a:t>
            </a:r>
            <a:endParaRPr lang="en-US"/>
          </a:p>
        </p:txBody>
      </p:sp>
    </p:spTree>
    <p:extLst>
      <p:ext uri="{BB962C8B-B14F-4D97-AF65-F5344CB8AC3E}">
        <p14:creationId xmlns:p14="http://schemas.microsoft.com/office/powerpoint/2010/main" val="2209763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THEA has selected an Adjusted Score Design Build approach for the procurement of this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Proposers will provide a lump sum fixed price for development, design, and construction of the scope of work, delivered according to their technical approach and on a committed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Price, qualifications and technical approach will be considered as part of the evaluation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However, THEA has determined to establish maximum contract time rather than to evaluate schedule as part of proposal selection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THEA is also implementing an innovative delivery approach that it is calling the Accelerated Scope Augmentation Phase, or ASAP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ASAP, which will last for a period of 90 days after execution of the contract, will provide the selected Design Build Firm and the Authority the opportunity to collaboratively investigate and develop potential Project Augmentations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Project Augmentations are improvements to the base scope of work that may</a:t>
            </a:r>
          </a:p>
          <a:p>
            <a:pPr marL="800100" lvl="1" indent="-342900" defTabSz="2044700">
              <a:lnSpc>
                <a:spcPct val="90000"/>
              </a:lnSpc>
              <a:spcBef>
                <a:spcPct val="0"/>
              </a:spcBef>
              <a:spcAft>
                <a:spcPct val="35000"/>
              </a:spcAft>
              <a:buFont typeface="Corbel" panose="020B0503020204020204" pitchFamily="34" charset="0"/>
              <a:buChar char="–"/>
              <a:defRPr/>
            </a:pPr>
            <a:r>
              <a:rPr lang="en-US" sz="1200" kern="0">
                <a:solidFill>
                  <a:srgbClr val="124345"/>
                </a:solidFill>
                <a:latin typeface="+mj-lt"/>
              </a:rPr>
              <a:t>Enhance safety, for example by improving shoulder widths, or lengthening accelerations lanes</a:t>
            </a:r>
          </a:p>
          <a:p>
            <a:pPr marL="800100" lvl="1" indent="-342900" defTabSz="2044700">
              <a:lnSpc>
                <a:spcPct val="90000"/>
              </a:lnSpc>
              <a:spcBef>
                <a:spcPct val="0"/>
              </a:spcBef>
              <a:spcAft>
                <a:spcPct val="35000"/>
              </a:spcAft>
              <a:buFont typeface="Corbel" panose="020B0503020204020204" pitchFamily="34" charset="0"/>
              <a:buChar char="–"/>
              <a:defRPr/>
            </a:pPr>
            <a:r>
              <a:rPr lang="en-US" sz="1200" kern="0">
                <a:solidFill>
                  <a:srgbClr val="124345"/>
                </a:solidFill>
                <a:latin typeface="+mj-lt"/>
              </a:rPr>
              <a:t>Improve drainage, such as at the South Howard outfall, or</a:t>
            </a:r>
          </a:p>
          <a:p>
            <a:pPr marL="800100" lvl="1" indent="-342900" defTabSz="2044700">
              <a:lnSpc>
                <a:spcPct val="90000"/>
              </a:lnSpc>
              <a:spcBef>
                <a:spcPct val="0"/>
              </a:spcBef>
              <a:spcAft>
                <a:spcPct val="35000"/>
              </a:spcAft>
              <a:buFont typeface="Corbel" panose="020B0503020204020204" pitchFamily="34" charset="0"/>
              <a:buChar char="–"/>
              <a:defRPr/>
            </a:pPr>
            <a:r>
              <a:rPr lang="en-US" sz="1200" kern="0">
                <a:solidFill>
                  <a:srgbClr val="124345"/>
                </a:solidFill>
                <a:latin typeface="+mj-lt"/>
              </a:rPr>
              <a:t>Improve aesthetics, in particular at the Hillsborough River Bridge</a:t>
            </a:r>
          </a:p>
          <a:p>
            <a:endParaRPr lang="en-US"/>
          </a:p>
        </p:txBody>
      </p:sp>
    </p:spTree>
    <p:extLst>
      <p:ext uri="{BB962C8B-B14F-4D97-AF65-F5344CB8AC3E}">
        <p14:creationId xmlns:p14="http://schemas.microsoft.com/office/powerpoint/2010/main" val="2036523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THEA will determine the specific Project Augmentations to be developed during the ASAP, and the scope of preconstruction work, including tasks and deliverables required of the Design-Build Firm, prior to contract execution</a:t>
            </a:r>
          </a:p>
          <a:p>
            <a:pPr marL="171450" indent="-171450">
              <a:buFont typeface="Arial" panose="020B0604020202020204" pitchFamily="34" charset="0"/>
              <a:buChar char="•"/>
            </a:pPr>
            <a:r>
              <a:rPr lang="en-US"/>
              <a:t>Based on the deliverables submitted by the Design Build Firm, and THEA’s assessment of their feasibility, affordability, and public benefit, the Authority may choose to implement one or more Project Augmentations via a Design-Build Amendment</a:t>
            </a:r>
          </a:p>
          <a:p>
            <a:pPr marL="171450" indent="-171450">
              <a:buFont typeface="Arial" panose="020B0604020202020204" pitchFamily="34" charset="0"/>
              <a:buChar char="•"/>
            </a:pPr>
            <a:r>
              <a:rPr lang="en-US"/>
              <a:t>However, THEA also has the right to proceed without implementation of any of the Project Augmentations according to the Design Build Firm’s original proposal</a:t>
            </a:r>
          </a:p>
          <a:p>
            <a:pPr marL="171450" indent="-171450">
              <a:buFont typeface="Arial" panose="020B0604020202020204" pitchFamily="34" charset="0"/>
              <a:buChar char="•"/>
            </a:pPr>
            <a:r>
              <a:rPr lang="en-US"/>
              <a:t>All ASAP related preconstruction work will be completed on a time and materials basis at a fixed multiplier for actual approved costs</a:t>
            </a: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869808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procurement will proceed according to two phases, with Phase 1....Expanded Letters of Interest and Shortlisting now completed.</a:t>
            </a:r>
          </a:p>
          <a:p>
            <a:pPr marL="171450" indent="-171450">
              <a:buFont typeface="Arial" panose="020B0604020202020204" pitchFamily="34" charset="0"/>
              <a:buChar char="•"/>
            </a:pPr>
            <a:r>
              <a:rPr lang="en-US"/>
              <a:t>The second phase will involve submission of technical and price proposals</a:t>
            </a:r>
          </a:p>
          <a:p>
            <a:pPr marL="171450" indent="-171450">
              <a:buFont typeface="Arial" panose="020B0604020202020204" pitchFamily="34" charset="0"/>
              <a:buChar char="•"/>
            </a:pPr>
            <a:r>
              <a:rPr lang="en-US"/>
              <a:t>The technical proposal will address an approach to both delivery of the base scope of work and the ASAP phase work- though not that Project Augmentations themselves- and will include submission of a project design concept</a:t>
            </a:r>
          </a:p>
          <a:p>
            <a:pPr marL="171450" indent="-171450">
              <a:buFont typeface="Arial" panose="020B0604020202020204" pitchFamily="34" charset="0"/>
              <a:buChar char="•"/>
            </a:pPr>
            <a:r>
              <a:rPr lang="en-US"/>
              <a:t>THEA will include an Alternative Technical Concepts Process to consider potential innovative aspects from proposers</a:t>
            </a:r>
          </a:p>
          <a:p>
            <a:pPr marL="171450" indent="-171450">
              <a:buFont typeface="Arial" panose="020B0604020202020204" pitchFamily="34" charset="0"/>
              <a:buChar char="•"/>
            </a:pPr>
            <a:r>
              <a:rPr lang="en-US"/>
              <a:t>Price proposals will represent a fixed price lump sum for delivery of the Project on the established schedule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3494916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Phase 1 submittal will involve Expanded Letters of Interest detailing past performance history, similar project experience, a </a:t>
            </a:r>
            <a:r>
              <a:rPr lang="en-US" sz="1200">
                <a:latin typeface="Corbel" panose="020B0503020204020204" pitchFamily="34" charset="0"/>
                <a:cs typeface="Calibri" panose="020F0502020204030204" pitchFamily="34" charset="0"/>
              </a:rPr>
              <a:t>proposed staffing and organization plan, and a narrative discussing project requirements, design and construction criteria, and critical issues, including aesthetics and community involvement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orbel" panose="020B0503020204020204" pitchFamily="34" charset="0"/>
                <a:cs typeface="Calibri" panose="020F0502020204030204" pitchFamily="34" charset="0"/>
              </a:rPr>
              <a:t>Additional pass/fail criteria, and organizational chart and resumes, and a performance history will also be required, as well as prequalification in all required work type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Corbel" panose="020B0503020204020204" pitchFamily="34" charset="0"/>
              <a:cs typeface="Calibri" panose="020F0502020204030204" pitchFamily="34" charset="0"/>
            </a:endParaRP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17489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balance the risk for this project, THEA has performed the listed risk mitigation measures. These are detailed in the RFP and addressed within this presentation.</a:t>
            </a:r>
          </a:p>
          <a:p>
            <a:endParaRPr lang="en-US"/>
          </a:p>
        </p:txBody>
      </p:sp>
    </p:spTree>
    <p:extLst>
      <p:ext uri="{BB962C8B-B14F-4D97-AF65-F5344CB8AC3E}">
        <p14:creationId xmlns:p14="http://schemas.microsoft.com/office/powerpoint/2010/main" val="29623849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50 points are available for ELOI, allocated across the criteria mentioned</a:t>
            </a:r>
          </a:p>
          <a:p>
            <a:pPr marL="171450" indent="-171450">
              <a:buFont typeface="Arial" panose="020B0604020202020204" pitchFamily="34" charset="0"/>
              <a:buChar char="•"/>
            </a:pPr>
            <a:r>
              <a:rPr lang="en-US"/>
              <a:t>THEA will recommend between three and five proposers for shortlisting if reasonably practical</a:t>
            </a:r>
          </a:p>
          <a:p>
            <a:pPr marL="171450" indent="-171450">
              <a:buFont typeface="Arial" panose="020B0604020202020204" pitchFamily="34" charset="0"/>
              <a:buChar char="•"/>
            </a:pPr>
            <a:r>
              <a:rPr lang="en-US"/>
              <a:t>It should be noted that ELOI scoring will NOT carry forward into final selection </a:t>
            </a:r>
          </a:p>
        </p:txBody>
      </p:sp>
    </p:spTree>
    <p:extLst>
      <p:ext uri="{BB962C8B-B14F-4D97-AF65-F5344CB8AC3E}">
        <p14:creationId xmlns:p14="http://schemas.microsoft.com/office/powerpoint/2010/main" val="37692737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following major and minor work types require contractor prequalification, or subcontractor prequalification in the case of minor work</a:t>
            </a:r>
          </a:p>
        </p:txBody>
      </p:sp>
    </p:spTree>
    <p:extLst>
      <p:ext uri="{BB962C8B-B14F-4D97-AF65-F5344CB8AC3E}">
        <p14:creationId xmlns:p14="http://schemas.microsoft.com/office/powerpoint/2010/main" val="4115807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Consultant pre-qualifications are required as listed</a:t>
            </a:r>
          </a:p>
        </p:txBody>
      </p:sp>
    </p:spTree>
    <p:extLst>
      <p:ext uri="{BB962C8B-B14F-4D97-AF65-F5344CB8AC3E}">
        <p14:creationId xmlns:p14="http://schemas.microsoft.com/office/powerpoint/2010/main" val="1252897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Shortlisted firms will be invited to submit Technical and Price proposals</a:t>
            </a:r>
          </a:p>
          <a:p>
            <a:pPr marL="171450" indent="-171450">
              <a:buFont typeface="Arial" panose="020B0604020202020204" pitchFamily="34" charset="0"/>
              <a:buChar char="•"/>
            </a:pPr>
            <a:r>
              <a:rPr lang="en-US"/>
              <a:t>Technical proposals will describe the proposed technical approach to all elements of the work, as well as project plans and renderings</a:t>
            </a:r>
          </a:p>
          <a:p>
            <a:pPr marL="171450" indent="-171450">
              <a:buFont typeface="Arial" panose="020B0604020202020204" pitchFamily="34" charset="0"/>
              <a:buChar char="•"/>
            </a:pPr>
            <a:r>
              <a:rPr lang="en-US"/>
              <a:t>In particular, THEA is requesting submission of renderings for two alternative aesthetic designs for a signature bridge concept and noise wall form liner aesthetics</a:t>
            </a:r>
          </a:p>
          <a:p>
            <a:pPr marL="171450" indent="-171450">
              <a:buFont typeface="Arial" panose="020B0604020202020204" pitchFamily="34" charset="0"/>
              <a:buChar char="•"/>
            </a:pPr>
            <a:r>
              <a:rPr lang="en-US"/>
              <a:t>Such alternatives shall be similar in cost to the Authority’s concept</a:t>
            </a:r>
          </a:p>
          <a:p>
            <a:pPr marL="171450" indent="-171450">
              <a:buFont typeface="Arial" panose="020B0604020202020204" pitchFamily="34" charset="0"/>
              <a:buChar char="•"/>
            </a:pPr>
            <a:r>
              <a:rPr lang="en-US"/>
              <a:t>The quality of the alternative proposed aesthetic concepts will be evaluated; however, pricing of such alternatives will not be included or evaluated.  Alternative aesthetic concepts my be addressed in the previously described 90-day ASAP phase.</a:t>
            </a:r>
          </a:p>
        </p:txBody>
      </p:sp>
    </p:spTree>
    <p:extLst>
      <p:ext uri="{BB962C8B-B14F-4D97-AF65-F5344CB8AC3E}">
        <p14:creationId xmlns:p14="http://schemas.microsoft.com/office/powerpoint/2010/main" val="2424661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technical proposals will be evaluated by a review committee based on the following point allocations</a:t>
            </a:r>
          </a:p>
          <a:p>
            <a:pPr marL="171450" indent="-171450">
              <a:buFont typeface="Arial" panose="020B0604020202020204" pitchFamily="34" charset="0"/>
              <a:buChar char="•"/>
            </a:pPr>
            <a:r>
              <a:rPr lang="en-US"/>
              <a:t>The final technical proposal score will be determined as the average of each evaluator’s score</a:t>
            </a:r>
          </a:p>
        </p:txBody>
      </p:sp>
    </p:spTree>
    <p:extLst>
      <p:ext uri="{BB962C8B-B14F-4D97-AF65-F5344CB8AC3E}">
        <p14:creationId xmlns:p14="http://schemas.microsoft.com/office/powerpoint/2010/main" val="2690636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design-build firm shall adhere to THEA’s SBE policy. Note, SBE utilization is part of the technical evaluation score.</a:t>
            </a:r>
          </a:p>
        </p:txBody>
      </p:sp>
    </p:spTree>
    <p:extLst>
      <p:ext uri="{BB962C8B-B14F-4D97-AF65-F5344CB8AC3E}">
        <p14:creationId xmlns:p14="http://schemas.microsoft.com/office/powerpoint/2010/main" val="29784160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THEA has included an ATC process to evaluate proposed innovative aspects that could be included in the project</a:t>
            </a:r>
          </a:p>
          <a:p>
            <a:pPr marL="171450" indent="-171450">
              <a:buFont typeface="Arial" panose="020B0604020202020204" pitchFamily="34" charset="0"/>
              <a:buChar char="•"/>
            </a:pPr>
            <a:r>
              <a:rPr lang="en-US"/>
              <a:t>ATCs are limited to means and methods, alignments, approach to project delivery and other similar innovations, and propose design exceptions, changes in scope, or modifications to the horizontal and/or vertical geometry as limited by the RFP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ATCs shall not include revisions to specifications, standards or established Authority policies, </a:t>
            </a:r>
            <a:r>
              <a:rPr lang="en-US" sz="1200">
                <a:latin typeface="Corbel" panose="020B0503020204020204" pitchFamily="34" charset="0"/>
                <a:cs typeface="Calibri" panose="020F0502020204030204" pitchFamily="34" charset="0"/>
              </a:rPr>
              <a:t>reduce the construction coverage, diminish the design criteria or quality, or increase impacts, or address Hillsborough River Bridge signature aesthetic features/structures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orbel" panose="020B0503020204020204" pitchFamily="34" charset="0"/>
                <a:cs typeface="Calibri" panose="020F0502020204030204" pitchFamily="34" charset="0"/>
              </a:rPr>
              <a:t>ATCs also shall not address the Project Augmentations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4244225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THEA has included an Alternative Technical Concept or ATC process to evaluate proposed innovative aspects that could be included in the project.  It is anticipated that some ATC’s, especially those that may significantly increase project costs, will be deferred to the Accelerated Scope Augmentation Phase...known as “ASAP”  (say ASAP, not A...S...A...P)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alibri" panose="020F0502020204030204" pitchFamily="34" charset="0"/>
                <a:ea typeface="SimSun" panose="02010600030101010101" pitchFamily="2" charset="-122"/>
                <a:cs typeface="Calibri" panose="020F0502020204030204" pitchFamily="34" charset="0"/>
              </a:rPr>
              <a:t>ATC’s, including those submitted by others, </a:t>
            </a:r>
            <a:r>
              <a:rPr lang="en-US" sz="1200">
                <a:effectLst/>
                <a:latin typeface="Calibri" panose="020F0502020204030204" pitchFamily="34" charset="0"/>
                <a:ea typeface="SimSun" panose="02010600030101010101" pitchFamily="2" charset="-122"/>
                <a:cs typeface="Calibri" panose="020F0502020204030204" pitchFamily="34" charset="0"/>
              </a:rPr>
              <a:t>that are not incorporated into the selected Design-Build Firms Technical Proposal may be considered in the ASAP Phase at the Authority’s discretion.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647893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Price Proposal shall consist of a </a:t>
            </a:r>
            <a:r>
              <a:rPr lang="en-US" sz="1200">
                <a:latin typeface="+mj-lt"/>
                <a:cs typeface="Calibri" panose="020F0502020204030204" pitchFamily="34" charset="0"/>
              </a:rPr>
              <a:t>Total Lump Sum Contract Amount representing full, complete, and final compensation for the Work required to complete the Project within the time required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cs typeface="Calibri" panose="020F0502020204030204" pitchFamily="34" charset="0"/>
              </a:rPr>
              <a:t>Total Lump Sum Contract Amount shall not include costs for Augmentation Process, nor potential Project Augmentations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j-lt"/>
                <a:cs typeface="Calibri" panose="020F0502020204030204" pitchFamily="34" charset="0"/>
              </a:rPr>
              <a:t>A Price Proposal Guaranty of not less than five percent (5%) of the Total Lump Sum Contract Amount is required at time of submission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mj-lt"/>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US" sz="1200">
              <a:latin typeface="+mj-lt"/>
              <a:cs typeface="Calibri" panose="020F0502020204030204" pitchFamily="34" charset="0"/>
            </a:endParaRP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783490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Authority will host </a:t>
            </a:r>
            <a:r>
              <a:rPr lang="en-US" sz="1200">
                <a:latin typeface="Corbel" panose="020B0503020204020204" pitchFamily="34" charset="0"/>
                <a:cs typeface="Calibri" panose="020F0502020204030204" pitchFamily="34" charset="0"/>
              </a:rPr>
              <a:t>Q&amp;A with Shortlisted Proposers to allow the Authority to seek clarification on Technical Proposals.  The RFP will detail the expectations and restrictions for these Q&amp;A sessions.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Corbel" panose="020B0503020204020204" pitchFamily="34" charset="0"/>
              <a:cs typeface="Calibri" panose="020F0502020204030204" pitchFamily="34" charset="0"/>
            </a:endParaRPr>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323163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narrative)</a:t>
            </a:r>
          </a:p>
          <a:p>
            <a:endParaRPr lang="en-US"/>
          </a:p>
        </p:txBody>
      </p:sp>
    </p:spTree>
    <p:extLst>
      <p:ext uri="{BB962C8B-B14F-4D97-AF65-F5344CB8AC3E}">
        <p14:creationId xmlns:p14="http://schemas.microsoft.com/office/powerpoint/2010/main" val="4010627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Corbel" panose="020B0503020204020204" pitchFamily="34" charset="0"/>
                <a:cs typeface="Calibri" panose="020F0502020204030204" pitchFamily="34" charset="0"/>
              </a:rPr>
              <a:t>The intended selected Proposer will be the responsive and responsible Proposer whose adjusted score is lowest, with the Adjusted Score equaling the Bid Price divided by the Technical Score.</a:t>
            </a:r>
          </a:p>
          <a:p>
            <a:endParaRPr lang="en-US"/>
          </a:p>
        </p:txBody>
      </p:sp>
    </p:spTree>
    <p:extLst>
      <p:ext uri="{BB962C8B-B14F-4D97-AF65-F5344CB8AC3E}">
        <p14:creationId xmlns:p14="http://schemas.microsoft.com/office/powerpoint/2010/main" val="479566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latest RFP “Schedule of Events” outline these upcoming major milestones in the procurement process.</a:t>
            </a:r>
          </a:p>
        </p:txBody>
      </p:sp>
    </p:spTree>
    <p:extLst>
      <p:ext uri="{BB962C8B-B14F-4D97-AF65-F5344CB8AC3E}">
        <p14:creationId xmlns:p14="http://schemas.microsoft.com/office/powerpoint/2010/main" val="1432817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advertisement, the documents will be located at the website listed. All questions should be emailed to the THEA procurement office at the email listed. </a:t>
            </a:r>
          </a:p>
          <a:p>
            <a:endParaRPr lang="en-US"/>
          </a:p>
          <a:p>
            <a:r>
              <a:rPr lang="en-US"/>
              <a:t>Note, the cone of silence remains in place for all THEA staff, board members and supporting consultants. </a:t>
            </a:r>
          </a:p>
        </p:txBody>
      </p:sp>
    </p:spTree>
    <p:extLst>
      <p:ext uri="{BB962C8B-B14F-4D97-AF65-F5344CB8AC3E}">
        <p14:creationId xmlns:p14="http://schemas.microsoft.com/office/powerpoint/2010/main" val="39268300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AFF7D15B-5D9A-490B-8588-F94D25836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78B42E1D-9F62-49B5-86E3-01880B8A0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rPr>
              <a:t>This presentation or verbal representations made at this meeting are not binding on THEA.  The RFP, Addendums and Written Correspondence from THEA, such as answers to your questions or ATC proposals, are the official project documents and communications.</a:t>
            </a:r>
            <a:r>
              <a:rPr lang="en-US" sz="1200">
                <a:latin typeface="+mn-lt"/>
              </a:rPr>
              <a:t> </a:t>
            </a:r>
            <a:r>
              <a:rPr lang="en-US" sz="1200">
                <a:effectLst/>
                <a:latin typeface="+mn-lt"/>
                <a:ea typeface="Calibri" panose="020F0502020204030204" pitchFamily="34" charset="0"/>
              </a:rPr>
              <a:t>It is critical that all parties understand and respect the on-going cone of silence. </a:t>
            </a:r>
            <a:r>
              <a:rPr lang="en-US" sz="1200">
                <a:latin typeface="+mn-lt"/>
              </a:rPr>
              <a:t>All questions should be emailed to THEA Procurement Office at the email address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interest in the South </a:t>
            </a:r>
            <a:r>
              <a:rPr lang="en-US" err="1"/>
              <a:t>Selmon</a:t>
            </a:r>
            <a:r>
              <a:rPr lang="en-US"/>
              <a:t> Capacity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endParaRPr>
          </a:p>
          <a:p>
            <a:endParaRPr lang="en-US" altLang="en-US">
              <a:cs typeface="Arial" panose="020B0604020202020204" pitchFamily="34" charset="0"/>
            </a:endParaRPr>
          </a:p>
        </p:txBody>
      </p:sp>
    </p:spTree>
    <p:extLst>
      <p:ext uri="{BB962C8B-B14F-4D97-AF65-F5344CB8AC3E}">
        <p14:creationId xmlns:p14="http://schemas.microsoft.com/office/powerpoint/2010/main" val="263721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scope of work on this project encompasses all the major work elements you would expect on a modern urban expressway capacity expansion project. However, it does not include landscaping, as this will be performed through a subsequent project.</a:t>
            </a:r>
          </a:p>
        </p:txBody>
      </p:sp>
    </p:spTree>
    <p:extLst>
      <p:ext uri="{BB962C8B-B14F-4D97-AF65-F5344CB8AC3E}">
        <p14:creationId xmlns:p14="http://schemas.microsoft.com/office/powerpoint/2010/main" val="713636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third travel lane will be added in each direction within the median. For most of the corridor, the typical section includes a 4-foot inside shoulder and 10-foot outside shoulder. The median roadway was widened under a previous project along most of the corridor, however the bridges were not widened. As depicted in color, it is anticipated the outside shoulders will need to be reconstructed to accommodate the proposed noise walls. For much of the project, the CSX Railroad abuts the right of way along the westbound roadway.</a:t>
            </a:r>
          </a:p>
        </p:txBody>
      </p:sp>
    </p:spTree>
    <p:extLst>
      <p:ext uri="{BB962C8B-B14F-4D97-AF65-F5344CB8AC3E}">
        <p14:creationId xmlns:p14="http://schemas.microsoft.com/office/powerpoint/2010/main" val="3009946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64FF-3B8A-4F2C-9989-354DF2311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EB4A90-81D3-4BB9-B304-7A7EDAD72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3EEBC-1C57-404B-A6E7-8D0F96E823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9DB9CFB-20D4-472A-A6BA-260BD5D6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A0F40-E69B-47AD-8645-1CC5F74ED92E}"/>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79383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D6F3-DEFC-4883-AF92-9A93FB52C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7D2050-B34B-4B70-BDBA-DFD3113901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3F6A9-4F43-41F9-9AA2-5AC27AB327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7E879C-FF57-464C-801A-978AF6DED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EC86F-B955-4EAB-AD8A-DD6D64F21358}"/>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420593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E713B5-24F1-4177-A8BA-293AC31669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1E1B77-1F66-4F3A-88F0-60687368E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7B81D-7512-42DF-A0FF-8FA324D4CC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B43CE7E-C52E-4C14-A4A1-DD35B3764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5D5BF-2FAA-49ED-8C64-B45F2D4B3B17}"/>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17363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AED4D2-ACB7-4267-ABF4-26CD72A5CFA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45000"/>
                    </a14:imgEffect>
                  </a14:imgLayer>
                </a14:imgProps>
              </a:ext>
              <a:ext uri="{28A0092B-C50C-407E-A947-70E740481C1C}">
                <a14:useLocalDpi xmlns:a14="http://schemas.microsoft.com/office/drawing/2010/main" val="0"/>
              </a:ext>
            </a:extLst>
          </a:blip>
          <a:srcRect/>
          <a:stretch>
            <a:fillRect/>
          </a:stretch>
        </p:blipFill>
        <p:spPr bwMode="auto">
          <a:xfrm>
            <a:off x="2392521" y="2900142"/>
            <a:ext cx="8076490" cy="4543782"/>
          </a:xfrm>
          <a:prstGeom prst="rect">
            <a:avLst/>
          </a:prstGeom>
          <a:noFill/>
          <a:ln>
            <a:noFill/>
          </a:ln>
          <a:effectLst>
            <a:softEdge rad="685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rgbClr val="572972"/>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007356"/>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F0BE1A"/>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rgbClr val="F0BE1A"/>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rgbClr val="572972"/>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007356"/>
            </a:solidFill>
            <a:ln>
              <a:noFill/>
            </a:ln>
          </p:spPr>
        </p:sp>
      </p:grpSp>
      <p:sp>
        <p:nvSpPr>
          <p:cNvPr id="2" name="Title 1"/>
          <p:cNvSpPr>
            <a:spLocks noGrp="1"/>
          </p:cNvSpPr>
          <p:nvPr>
            <p:ph type="ctrTitle" hasCustomPrompt="1"/>
          </p:nvPr>
        </p:nvSpPr>
        <p:spPr>
          <a:xfrm>
            <a:off x="2143455" y="1324051"/>
            <a:ext cx="8574622" cy="1071936"/>
          </a:xfrm>
          <a:prstGeom prst="rect">
            <a:avLst/>
          </a:prstGeom>
        </p:spPr>
        <p:txBody>
          <a:bodyPr anchor="b">
            <a:normAutofit/>
          </a:bodyPr>
          <a:lstStyle>
            <a:lvl1pPr algn="ctr">
              <a:defRPr sz="4800">
                <a:effectLst/>
                <a:latin typeface="Calibri" panose="020F0502020204030204" pitchFamily="34" charset="0"/>
                <a:cs typeface="Calibri" panose="020F0502020204030204" pitchFamily="34" charset="0"/>
              </a:defRPr>
            </a:lvl1pPr>
          </a:lstStyle>
          <a:p>
            <a:r>
              <a:rPr lang="en-US"/>
              <a:t>Board of Directors Meeting</a:t>
            </a:r>
          </a:p>
        </p:txBody>
      </p:sp>
      <p:pic>
        <p:nvPicPr>
          <p:cNvPr id="5" name="Picture 4">
            <a:extLst>
              <a:ext uri="{FF2B5EF4-FFF2-40B4-BE49-F238E27FC236}">
                <a16:creationId xmlns:a16="http://schemas.microsoft.com/office/drawing/2014/main" id="{7596BBE9-4229-4C50-8F75-CE6AD86B681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747114" y="207516"/>
            <a:ext cx="3367305" cy="1179165"/>
          </a:xfrm>
          <a:prstGeom prst="rect">
            <a:avLst/>
          </a:prstGeom>
        </p:spPr>
      </p:pic>
      <p:sp>
        <p:nvSpPr>
          <p:cNvPr id="3" name="Subtitle 2"/>
          <p:cNvSpPr>
            <a:spLocks noGrp="1"/>
          </p:cNvSpPr>
          <p:nvPr>
            <p:ph type="subTitle" idx="1" hasCustomPrompt="1"/>
          </p:nvPr>
        </p:nvSpPr>
        <p:spPr>
          <a:xfrm>
            <a:off x="3558234" y="2423119"/>
            <a:ext cx="5745063" cy="1388534"/>
          </a:xfrm>
          <a:prstGeom prst="rect">
            <a:avLst/>
          </a:prstGeom>
        </p:spPr>
        <p:txBody>
          <a:bodyPr anchor="t">
            <a:normAutofit/>
          </a:bodyPr>
          <a:lstStyle>
            <a:lvl1pPr marL="0" indent="0" algn="ctr">
              <a:buNone/>
              <a:defRPr sz="3200">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April 26, 2021</a:t>
            </a:r>
          </a:p>
        </p:txBody>
      </p:sp>
    </p:spTree>
    <p:extLst>
      <p:ext uri="{BB962C8B-B14F-4D97-AF65-F5344CB8AC3E}">
        <p14:creationId xmlns:p14="http://schemas.microsoft.com/office/powerpoint/2010/main" val="248271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17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276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3">
            <a:extLst>
              <a:ext uri="{FF2B5EF4-FFF2-40B4-BE49-F238E27FC236}">
                <a16:creationId xmlns:a16="http://schemas.microsoft.com/office/drawing/2014/main" id="{4EF67393-147F-41F9-A6B4-362F9870332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1138585-BEDC-4DC0-A3B1-EFBBDB6BFA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D579B1-C3AD-4996-BACD-4F869B3CFCF9}"/>
              </a:ext>
            </a:extLst>
          </p:cNvPr>
          <p:cNvSpPr>
            <a:spLocks noGrp="1"/>
          </p:cNvSpPr>
          <p:nvPr>
            <p:ph type="sldNum" sz="quarter" idx="12"/>
          </p:nvPr>
        </p:nvSpPr>
        <p:spPr/>
        <p:txBody>
          <a:bodyPr/>
          <a:lstStyle>
            <a:lvl1pPr>
              <a:defRPr/>
            </a:lvl1pPr>
          </a:lstStyle>
          <a:p>
            <a:pPr>
              <a:defRPr/>
            </a:pPr>
            <a:fld id="{F98B589D-4617-40A0-95A8-8A296D0016C6}" type="slidenum">
              <a:rPr lang="en-US" altLang="en-US"/>
              <a:pPr>
                <a:defRPr/>
              </a:pPr>
              <a:t>‹#›</a:t>
            </a:fld>
            <a:endParaRPr lang="en-US" altLang="en-US"/>
          </a:p>
        </p:txBody>
      </p:sp>
    </p:spTree>
    <p:extLst>
      <p:ext uri="{BB962C8B-B14F-4D97-AF65-F5344CB8AC3E}">
        <p14:creationId xmlns:p14="http://schemas.microsoft.com/office/powerpoint/2010/main" val="1312106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8668-5F37-D14D-A8CF-5DCADFE39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884E6-DB45-72DD-9712-410512BD0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9EAD16-1735-42B5-1564-65F8C1DF8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52A08-BA4D-422A-ECC9-D54FC877B84A}"/>
              </a:ext>
            </a:extLst>
          </p:cNvPr>
          <p:cNvSpPr>
            <a:spLocks noGrp="1"/>
          </p:cNvSpPr>
          <p:nvPr>
            <p:ph type="dt" sz="half" idx="10"/>
          </p:nvPr>
        </p:nvSpPr>
        <p:spPr/>
        <p:txBody>
          <a:bodyPr/>
          <a:lstStyle/>
          <a:p>
            <a:fld id="{0989FB3F-B741-4023-961D-41ADD51E99E2}" type="datetime1">
              <a:rPr lang="en-US" smtClean="0"/>
              <a:t>3/14/2025</a:t>
            </a:fld>
            <a:endParaRPr lang="en-US"/>
          </a:p>
        </p:txBody>
      </p:sp>
      <p:sp>
        <p:nvSpPr>
          <p:cNvPr id="6" name="Footer Placeholder 5">
            <a:extLst>
              <a:ext uri="{FF2B5EF4-FFF2-40B4-BE49-F238E27FC236}">
                <a16:creationId xmlns:a16="http://schemas.microsoft.com/office/drawing/2014/main" id="{BBB9E550-6F57-F234-5B59-8DEA730B7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4CAC4-C604-680B-7788-2F6D88D9D8F9}"/>
              </a:ext>
            </a:extLst>
          </p:cNvPr>
          <p:cNvSpPr>
            <a:spLocks noGrp="1"/>
          </p:cNvSpPr>
          <p:nvPr>
            <p:ph type="sldNum" sz="quarter" idx="12"/>
          </p:nvPr>
        </p:nvSpPr>
        <p:spPr/>
        <p:txBody>
          <a:bodyPr/>
          <a:lstStyle/>
          <a:p>
            <a:fld id="{47B2EA82-10D5-46DC-A278-5A285A4B5E02}" type="slidenum">
              <a:rPr lang="en-US" smtClean="0"/>
              <a:t>‹#›</a:t>
            </a:fld>
            <a:endParaRPr lang="en-US"/>
          </a:p>
        </p:txBody>
      </p:sp>
    </p:spTree>
    <p:extLst>
      <p:ext uri="{BB962C8B-B14F-4D97-AF65-F5344CB8AC3E}">
        <p14:creationId xmlns:p14="http://schemas.microsoft.com/office/powerpoint/2010/main" val="338452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2E72A-4AAB-4B81-A8AF-70FDC7BB8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3AF1E-593A-42F6-819D-796F99044E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88735-EC01-48E9-B95A-1833840303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4407EB-1206-4212-BE3E-45A6B2CC3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F2C4F-2695-4C55-8782-C3D30045CC23}"/>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397955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24DE-0BE6-4B41-A57E-2DCE6F2EA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81C25-0541-4048-A519-B7F6D2416C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7513A9-9B30-4460-9AFA-00F5C74CEE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281F45E-20DA-4C79-9857-B300E4098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70515-A40B-43B0-BA00-C858C3830D47}"/>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165631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3BD2-B6E6-4350-AA7C-D31071A55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BEC07-DDAF-4C7B-B306-536CA9A2D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48F7D-2ECA-4202-ADB4-FC847684A4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25E4A3-8078-48F2-AD38-1ECAA6CC57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7A98FA3-12B7-4112-A352-691ADACA1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BB49B-DAE8-4E99-A334-894BFFAF6E99}"/>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2286615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9D70-C00D-4DD1-A335-2F5D6EDCCC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5EE48F-7B4E-49CA-8512-383A808E9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643B38-D564-4637-B6F8-4C35FDAB76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50B1A-6F82-4CAD-AFAC-D4563F31C0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BA871E-5653-4340-AF21-AFEB5091BB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62D861-5867-4886-8BFC-D9EE4AB98D6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1E12CF3-9D3F-4542-B30D-000579504E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2CE38-9DD5-4728-ADCE-C1F6B2D462AA}"/>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10735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7877-E4CF-4CDE-8A98-0F5AEE5D04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FF0506-32B3-4068-A1A3-783FD99572B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AEB9F6C-8E72-4348-B301-590C954E2F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808C1-6A8F-4A1F-AD22-7CFE19C98CD9}"/>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317749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25149-D016-4F2D-B3C8-03F0479924B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E44253A-A58B-41E5-A03D-8B56F85DA6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267702-FDA8-46AE-9665-AB3F92DD530B}"/>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269695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50B5-BBD2-4BE3-A414-613448D5D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090769-DAD3-4210-A395-512D8B9FA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02FD3-6015-4577-B84B-3FBB94313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F767F-89A6-48B0-AA1B-D3DCC1CE13F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687C341-108B-4D49-8962-21254C0E3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498E4-2C51-4FE6-A7DB-0F9785608B97}"/>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150688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BC385-EFD6-4A70-9EAE-3FE336457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F434C-B2CC-40E9-8E30-CD96AA889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CFF38-E62C-4E0F-A52B-994708920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9155-8377-4F71-A0FE-4698AAE0FA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80895F-BC4C-4D12-A31D-83CB122FB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1BA28-4017-42A5-AA02-C92789373C63}"/>
              </a:ext>
            </a:extLst>
          </p:cNvPr>
          <p:cNvSpPr>
            <a:spLocks noGrp="1"/>
          </p:cNvSpPr>
          <p:nvPr>
            <p:ph type="sldNum" sz="quarter" idx="12"/>
          </p:nvPr>
        </p:nvSpPr>
        <p:spPr/>
        <p:txBody>
          <a:bodyPr/>
          <a:lstStyle/>
          <a:p>
            <a:fld id="{ADCE05B0-E5EB-4978-94A3-48B7F077E438}" type="slidenum">
              <a:rPr lang="en-US" smtClean="0"/>
              <a:t>‹#›</a:t>
            </a:fld>
            <a:endParaRPr lang="en-US"/>
          </a:p>
        </p:txBody>
      </p:sp>
    </p:spTree>
    <p:extLst>
      <p:ext uri="{BB962C8B-B14F-4D97-AF65-F5344CB8AC3E}">
        <p14:creationId xmlns:p14="http://schemas.microsoft.com/office/powerpoint/2010/main" val="242568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1C8ACE-5099-4930-9A58-BA15AC868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6D98F-4A57-4488-A863-5AE7DEBCC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DEABB-D402-4A44-8E8A-C99B94E8C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580BFB9-A963-403C-88DF-3EA265C85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966F9F-BFC7-48FA-A35D-001FD18FE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E05B0-E5EB-4978-94A3-48B7F077E438}" type="slidenum">
              <a:rPr lang="en-US" smtClean="0"/>
              <a:t>‹#›</a:t>
            </a:fld>
            <a:endParaRPr lang="en-US"/>
          </a:p>
        </p:txBody>
      </p:sp>
    </p:spTree>
    <p:extLst>
      <p:ext uri="{BB962C8B-B14F-4D97-AF65-F5344CB8AC3E}">
        <p14:creationId xmlns:p14="http://schemas.microsoft.com/office/powerpoint/2010/main" val="19839341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rgbClr val="572972"/>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007356"/>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F0BE1A"/>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rgbClr val="F0BE1A"/>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rgbClr val="572972"/>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007356"/>
            </a:solidFill>
            <a:ln>
              <a:noFill/>
            </a:ln>
          </p:spPr>
        </p:sp>
      </p:grpSp>
      <p:pic>
        <p:nvPicPr>
          <p:cNvPr id="5" name="Picture 4">
            <a:extLst>
              <a:ext uri="{FF2B5EF4-FFF2-40B4-BE49-F238E27FC236}">
                <a16:creationId xmlns:a16="http://schemas.microsoft.com/office/drawing/2014/main" id="{EEB970F6-A1C0-443A-B141-D83987175D3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9819642" y="6035894"/>
            <a:ext cx="1793226" cy="627953"/>
          </a:xfrm>
          <a:prstGeom prst="rect">
            <a:avLst/>
          </a:prstGeom>
        </p:spPr>
      </p:pic>
    </p:spTree>
    <p:extLst>
      <p:ext uri="{BB962C8B-B14F-4D97-AF65-F5344CB8AC3E}">
        <p14:creationId xmlns:p14="http://schemas.microsoft.com/office/powerpoint/2010/main" val="1018869719"/>
      </p:ext>
    </p:extLst>
  </p:cSld>
  <p:clrMap bg1="lt1" tx1="dk1" bg2="lt2" tx2="dk2" accent1="accent1" accent2="accent2" accent3="accent3" accent4="accent4" accent5="accent5" accent6="accent6" hlink="hlink" folHlink="folHlink"/>
  <p:sldLayoutIdLst>
    <p:sldLayoutId id="2147483694" r:id="rId1"/>
    <p:sldLayoutId id="2147483710" r:id="rId2"/>
    <p:sldLayoutId id="2147483800" r:id="rId3"/>
    <p:sldLayoutId id="2147483801" r:id="rId4"/>
    <p:sldLayoutId id="2147483802" r:id="rId5"/>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3600" kern="1200" cap="none">
          <a:solidFill>
            <a:schemeClr val="tx1"/>
          </a:solidFill>
          <a:effectLst/>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3200" kern="1200" cap="none">
          <a:solidFill>
            <a:schemeClr val="tx1"/>
          </a:solidFill>
          <a:effectLst/>
          <a:latin typeface="Calibri" panose="020F0502020204030204" pitchFamily="34" charset="0"/>
          <a:ea typeface="+mn-ea"/>
          <a:cs typeface="Calibri" panose="020F050202020403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Calibri" panose="020F0502020204030204" pitchFamily="34" charset="0"/>
          <a:ea typeface="+mn-ea"/>
          <a:cs typeface="Calibri" panose="020F050202020403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Calibri" panose="020F0502020204030204" pitchFamily="34" charset="0"/>
          <a:ea typeface="+mn-ea"/>
          <a:cs typeface="Calibri" panose="020F050202020403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5.wdp"/><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36.png"/><Relationship Id="rId11" Type="http://schemas.microsoft.com/office/2007/relationships/hdphoto" Target="../media/hdphoto6.wdp"/><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2.png"/><Relationship Id="rId26" Type="http://schemas.openxmlformats.org/officeDocument/2006/relationships/image" Target="../media/image59.png"/><Relationship Id="rId3" Type="http://schemas.openxmlformats.org/officeDocument/2006/relationships/image" Target="../media/image40.png"/><Relationship Id="rId21" Type="http://schemas.openxmlformats.org/officeDocument/2006/relationships/image" Target="../media/image54.png"/><Relationship Id="rId7" Type="http://schemas.openxmlformats.org/officeDocument/2006/relationships/image" Target="../media/image44.png"/><Relationship Id="rId12" Type="http://schemas.openxmlformats.org/officeDocument/2006/relationships/image" Target="../media/image48.png"/><Relationship Id="rId17" Type="http://schemas.microsoft.com/office/2007/relationships/hdphoto" Target="../media/hdphoto9.wdp"/><Relationship Id="rId25" Type="http://schemas.openxmlformats.org/officeDocument/2006/relationships/image" Target="../media/image58.png"/><Relationship Id="rId2" Type="http://schemas.openxmlformats.org/officeDocument/2006/relationships/notesSlide" Target="../notesSlides/notesSlide36.xml"/><Relationship Id="rId16" Type="http://schemas.openxmlformats.org/officeDocument/2006/relationships/image" Target="../media/image51.png"/><Relationship Id="rId20" Type="http://schemas.microsoft.com/office/2007/relationships/hdphoto" Target="../media/hdphoto10.wdp"/><Relationship Id="rId1" Type="http://schemas.openxmlformats.org/officeDocument/2006/relationships/slideLayout" Target="../slideLayouts/slideLayout14.xml"/><Relationship Id="rId6" Type="http://schemas.openxmlformats.org/officeDocument/2006/relationships/image" Target="../media/image43.png"/><Relationship Id="rId11" Type="http://schemas.microsoft.com/office/2007/relationships/hdphoto" Target="../media/hdphoto7.wdp"/><Relationship Id="rId24" Type="http://schemas.openxmlformats.org/officeDocument/2006/relationships/image" Target="../media/image57.png"/><Relationship Id="rId5" Type="http://schemas.openxmlformats.org/officeDocument/2006/relationships/image" Target="../media/image42.png"/><Relationship Id="rId15" Type="http://schemas.openxmlformats.org/officeDocument/2006/relationships/image" Target="../media/image50.png"/><Relationship Id="rId23" Type="http://schemas.openxmlformats.org/officeDocument/2006/relationships/image" Target="../media/image56.png"/><Relationship Id="rId10" Type="http://schemas.openxmlformats.org/officeDocument/2006/relationships/image" Target="../media/image47.png"/><Relationship Id="rId19"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6.png"/><Relationship Id="rId14" Type="http://schemas.microsoft.com/office/2007/relationships/hdphoto" Target="../media/hdphoto8.wdp"/><Relationship Id="rId22" Type="http://schemas.openxmlformats.org/officeDocument/2006/relationships/image" Target="../media/image55.png"/><Relationship Id="rId27"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hyperlink" Target="http://www.camago.com/faq/camago"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E0E90-1145-4ACC-A790-24C014973352}"/>
              </a:ext>
            </a:extLst>
          </p:cNvPr>
          <p:cNvSpPr>
            <a:spLocks noGrp="1"/>
          </p:cNvSpPr>
          <p:nvPr>
            <p:ph type="ctrTitle"/>
          </p:nvPr>
        </p:nvSpPr>
        <p:spPr>
          <a:xfrm>
            <a:off x="2425700" y="1463040"/>
            <a:ext cx="7912100" cy="1855195"/>
          </a:xfrm>
        </p:spPr>
        <p:txBody>
          <a:bodyPr>
            <a:normAutofit fontScale="90000"/>
          </a:bodyPr>
          <a:lstStyle/>
          <a:p>
            <a:r>
              <a:rPr lang="en-US" sz="4400">
                <a:latin typeface="Calibri" panose="020F0502020204030204" pitchFamily="34" charset="0"/>
                <a:cs typeface="Calibri" panose="020F0502020204030204" pitchFamily="34" charset="0"/>
              </a:rPr>
              <a:t>South </a:t>
            </a:r>
            <a:r>
              <a:rPr lang="en-US" sz="4400" err="1">
                <a:latin typeface="Calibri" panose="020F0502020204030204" pitchFamily="34" charset="0"/>
                <a:cs typeface="Calibri" panose="020F0502020204030204" pitchFamily="34" charset="0"/>
              </a:rPr>
              <a:t>Selmon</a:t>
            </a:r>
            <a:r>
              <a:rPr lang="en-US" sz="4400">
                <a:latin typeface="Calibri" panose="020F0502020204030204" pitchFamily="34" charset="0"/>
                <a:cs typeface="Calibri" panose="020F0502020204030204" pitchFamily="34" charset="0"/>
              </a:rPr>
              <a:t> Capacity Project</a:t>
            </a:r>
            <a:br>
              <a:rPr lang="en-US" sz="4400">
                <a:latin typeface="Calibri" panose="020F0502020204030204" pitchFamily="34" charset="0"/>
                <a:cs typeface="Calibri" panose="020F0502020204030204" pitchFamily="34" charset="0"/>
              </a:rPr>
            </a:br>
            <a:r>
              <a:rPr lang="en-US" sz="4400">
                <a:latin typeface="Calibri" panose="020F0502020204030204" pitchFamily="34" charset="0"/>
                <a:cs typeface="Calibri" panose="020F0502020204030204" pitchFamily="34" charset="0"/>
              </a:rPr>
              <a:t> Pre-proposal </a:t>
            </a:r>
            <a:r>
              <a:rPr lang="en-US" sz="4400"/>
              <a:t>Meeting</a:t>
            </a:r>
            <a:br>
              <a:rPr lang="en-US">
                <a:latin typeface="Calibri" panose="020F0502020204030204" pitchFamily="34" charset="0"/>
                <a:cs typeface="Calibri" panose="020F0502020204030204" pitchFamily="34" charset="0"/>
              </a:rPr>
            </a:br>
            <a:r>
              <a:rPr lang="en-US" sz="3600">
                <a:latin typeface="Calibri" panose="020F0502020204030204" pitchFamily="34" charset="0"/>
                <a:cs typeface="Calibri" panose="020F0502020204030204" pitchFamily="34" charset="0"/>
              </a:rPr>
              <a:t>March 11, 2025</a:t>
            </a:r>
          </a:p>
        </p:txBody>
      </p:sp>
    </p:spTree>
    <p:extLst>
      <p:ext uri="{BB962C8B-B14F-4D97-AF65-F5344CB8AC3E}">
        <p14:creationId xmlns:p14="http://schemas.microsoft.com/office/powerpoint/2010/main" val="89989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4" name="Title 1">
            <a:extLst>
              <a:ext uri="{FF2B5EF4-FFF2-40B4-BE49-F238E27FC236}">
                <a16:creationId xmlns:a16="http://schemas.microsoft.com/office/drawing/2014/main" id="{B82D2202-74A6-F663-A009-C78CE1A9748E}"/>
              </a:ext>
            </a:extLst>
          </p:cNvPr>
          <p:cNvSpPr txBox="1">
            <a:spLocks/>
          </p:cNvSpPr>
          <p:nvPr/>
        </p:nvSpPr>
        <p:spPr>
          <a:xfrm>
            <a:off x="2152650" y="76202"/>
            <a:ext cx="8641246"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Typical Sections – Mainline (Cont.)</a:t>
            </a:r>
            <a:endParaRPr lang="en-US" sz="3700" b="1">
              <a:latin typeface="Calibri"/>
              <a:ea typeface="Calibri"/>
              <a:cs typeface="Calibri"/>
            </a:endParaRPr>
          </a:p>
        </p:txBody>
      </p:sp>
      <p:pic>
        <p:nvPicPr>
          <p:cNvPr id="6" name="Picture 5" descr="A diagram of a building&#10;&#10;Description automatically generated">
            <a:extLst>
              <a:ext uri="{FF2B5EF4-FFF2-40B4-BE49-F238E27FC236}">
                <a16:creationId xmlns:a16="http://schemas.microsoft.com/office/drawing/2014/main" id="{FA081066-4AD0-7E72-608C-6AE15E54B99F}"/>
              </a:ext>
            </a:extLst>
          </p:cNvPr>
          <p:cNvPicPr>
            <a:picLocks noChangeAspect="1"/>
          </p:cNvPicPr>
          <p:nvPr/>
        </p:nvPicPr>
        <p:blipFill rotWithShape="1">
          <a:blip r:embed="rId3">
            <a:extLst>
              <a:ext uri="{28A0092B-C50C-407E-A947-70E740481C1C}">
                <a14:useLocalDpi xmlns:a14="http://schemas.microsoft.com/office/drawing/2010/main" val="0"/>
              </a:ext>
            </a:extLst>
          </a:blip>
          <a:srcRect l="796" t="8937" r="1445" b="8851"/>
          <a:stretch/>
        </p:blipFill>
        <p:spPr>
          <a:xfrm>
            <a:off x="1924049" y="661931"/>
            <a:ext cx="9553575" cy="5198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41205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9822DC1A-F054-6F0D-C7A5-36C70287C95C}"/>
              </a:ext>
            </a:extLst>
          </p:cNvPr>
          <p:cNvSpPr txBox="1">
            <a:spLocks/>
          </p:cNvSpPr>
          <p:nvPr/>
        </p:nvSpPr>
        <p:spPr>
          <a:xfrm>
            <a:off x="2152650" y="76202"/>
            <a:ext cx="7886700" cy="987132"/>
          </a:xfrm>
        </p:spPr>
        <p:txBody>
          <a:bodyPr lIns="91440" tIns="45720" rIns="91440" bIns="45720" anchor="t">
            <a:normAutofit fontScale="85000" lnSpcReduction="10000"/>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4400" b="1">
                <a:latin typeface="Calibri"/>
                <a:ea typeface="Calibri"/>
                <a:cs typeface="Calibri"/>
              </a:rPr>
              <a:t>Typical Sections – Gravity Wall Detail</a:t>
            </a:r>
            <a:endParaRPr lang="en-US" sz="4400" b="1">
              <a:latin typeface="Calibri"/>
              <a:ea typeface="Calibri"/>
              <a:cs typeface="Calibri"/>
            </a:endParaRPr>
          </a:p>
        </p:txBody>
      </p:sp>
      <p:pic>
        <p:nvPicPr>
          <p:cNvPr id="5" name="Picture 4" descr="A close-up of a diagram&#10;&#10;Description automatically generated">
            <a:extLst>
              <a:ext uri="{FF2B5EF4-FFF2-40B4-BE49-F238E27FC236}">
                <a16:creationId xmlns:a16="http://schemas.microsoft.com/office/drawing/2014/main" id="{CAC71BA9-9349-F9E6-F32B-19204D014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190" y="666749"/>
            <a:ext cx="10380310" cy="5238661"/>
          </a:xfrm>
          <a:prstGeom prst="rect">
            <a:avLst/>
          </a:prstGeom>
        </p:spPr>
      </p:pic>
    </p:spTree>
    <p:extLst>
      <p:ext uri="{BB962C8B-B14F-4D97-AF65-F5344CB8AC3E}">
        <p14:creationId xmlns:p14="http://schemas.microsoft.com/office/powerpoint/2010/main" val="89363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6" name="Title 1">
            <a:extLst>
              <a:ext uri="{FF2B5EF4-FFF2-40B4-BE49-F238E27FC236}">
                <a16:creationId xmlns:a16="http://schemas.microsoft.com/office/drawing/2014/main" id="{9F4B1379-C183-F2FA-818E-5A8022835836}"/>
              </a:ext>
            </a:extLst>
          </p:cNvPr>
          <p:cNvSpPr txBox="1">
            <a:spLocks/>
          </p:cNvSpPr>
          <p:nvPr/>
        </p:nvSpPr>
        <p:spPr>
          <a:xfrm>
            <a:off x="2152649" y="76202"/>
            <a:ext cx="9574893" cy="987132"/>
          </a:xfrm>
        </p:spPr>
        <p:txBody>
          <a:bodyPr lIns="91440" tIns="45720" rIns="91440" bIns="45720" anchor="t">
            <a:normAutofit fontScale="77500" lnSpcReduction="20000"/>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Typical Sections – Cross Slope Correction/Overbuild</a:t>
            </a:r>
          </a:p>
        </p:txBody>
      </p:sp>
      <p:pic>
        <p:nvPicPr>
          <p:cNvPr id="8" name="Picture 7" descr="A diagram of a diagram&#10;&#10;Description automatically generated">
            <a:extLst>
              <a:ext uri="{FF2B5EF4-FFF2-40B4-BE49-F238E27FC236}">
                <a16:creationId xmlns:a16="http://schemas.microsoft.com/office/drawing/2014/main" id="{4E9AD031-3364-592A-451F-6D983C5662F7}"/>
              </a:ext>
            </a:extLst>
          </p:cNvPr>
          <p:cNvPicPr>
            <a:picLocks noChangeAspect="1"/>
          </p:cNvPicPr>
          <p:nvPr/>
        </p:nvPicPr>
        <p:blipFill rotWithShape="1">
          <a:blip r:embed="rId3">
            <a:extLst>
              <a:ext uri="{28A0092B-C50C-407E-A947-70E740481C1C}">
                <a14:useLocalDpi xmlns:a14="http://schemas.microsoft.com/office/drawing/2010/main" val="0"/>
              </a:ext>
            </a:extLst>
          </a:blip>
          <a:srcRect l="5074" t="3333" r="5239" b="10185"/>
          <a:stretch/>
        </p:blipFill>
        <p:spPr>
          <a:xfrm>
            <a:off x="1842939" y="694760"/>
            <a:ext cx="8520261" cy="5316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791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B08A0ADB-F01C-463B-6E03-521D3DA7A972}"/>
              </a:ext>
            </a:extLst>
          </p:cNvPr>
          <p:cNvPicPr>
            <a:picLocks noChangeAspect="1"/>
          </p:cNvPicPr>
          <p:nvPr/>
        </p:nvPicPr>
        <p:blipFill rotWithShape="1">
          <a:blip r:embed="rId3">
            <a:extLst>
              <a:ext uri="{28A0092B-C50C-407E-A947-70E740481C1C}">
                <a14:useLocalDpi xmlns:a14="http://schemas.microsoft.com/office/drawing/2010/main" val="0"/>
              </a:ext>
            </a:extLst>
          </a:blip>
          <a:srcRect t="15472" b="15321"/>
          <a:stretch/>
        </p:blipFill>
        <p:spPr>
          <a:xfrm>
            <a:off x="1715374" y="1306069"/>
            <a:ext cx="9481358" cy="4245862"/>
          </a:xfrm>
          <a:prstGeom prst="rect">
            <a:avLst/>
          </a:prstGeom>
          <a:ln w="38100" cap="sq">
            <a:solidFill>
              <a:srgbClr val="000000"/>
            </a:solidFill>
            <a:prstDash val="solid"/>
            <a:miter lim="800000"/>
          </a:ln>
          <a:effectLst/>
        </p:spPr>
      </p:pic>
      <p:sp>
        <p:nvSpPr>
          <p:cNvPr id="3" name="Title 1">
            <a:extLst>
              <a:ext uri="{FF2B5EF4-FFF2-40B4-BE49-F238E27FC236}">
                <a16:creationId xmlns:a16="http://schemas.microsoft.com/office/drawing/2014/main" id="{C7F6B730-B20F-8312-EFF0-763EAE52F32F}"/>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West Project Limits</a:t>
            </a:r>
            <a:endParaRPr lang="en-US" sz="3700" b="1">
              <a:latin typeface="Calibri"/>
              <a:ea typeface="Calibri"/>
              <a:cs typeface="Calibri"/>
            </a:endParaRPr>
          </a:p>
        </p:txBody>
      </p:sp>
    </p:spTree>
    <p:extLst>
      <p:ext uri="{BB962C8B-B14F-4D97-AF65-F5344CB8AC3E}">
        <p14:creationId xmlns:p14="http://schemas.microsoft.com/office/powerpoint/2010/main" val="3130512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A8D6F68F-36A3-FD82-0DBF-771C8A037496}"/>
              </a:ext>
            </a:extLst>
          </p:cNvPr>
          <p:cNvPicPr>
            <a:picLocks noChangeAspect="1"/>
          </p:cNvPicPr>
          <p:nvPr/>
        </p:nvPicPr>
        <p:blipFill>
          <a:blip r:embed="rId3"/>
          <a:stretch>
            <a:fillRect/>
          </a:stretch>
        </p:blipFill>
        <p:spPr>
          <a:xfrm>
            <a:off x="2216753" y="899901"/>
            <a:ext cx="7758493" cy="5043938"/>
          </a:xfrm>
          <a:prstGeom prst="rect">
            <a:avLst/>
          </a:prstGeom>
          <a:ln w="38100" cap="sq">
            <a:solidFill>
              <a:srgbClr val="000000"/>
            </a:solidFill>
            <a:prstDash val="solid"/>
            <a:miter lim="800000"/>
          </a:ln>
          <a:effectLst/>
        </p:spPr>
      </p:pic>
      <p:sp>
        <p:nvSpPr>
          <p:cNvPr id="3" name="Title 1">
            <a:extLst>
              <a:ext uri="{FF2B5EF4-FFF2-40B4-BE49-F238E27FC236}">
                <a16:creationId xmlns:a16="http://schemas.microsoft.com/office/drawing/2014/main" id="{4C180582-F16D-264A-A2BC-8C172368596E}"/>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East Project Limits</a:t>
            </a:r>
            <a:endParaRPr lang="en-US" sz="3700" b="1">
              <a:latin typeface="Calibri"/>
              <a:ea typeface="Calibri"/>
              <a:cs typeface="Calibri"/>
            </a:endParaRPr>
          </a:p>
        </p:txBody>
      </p:sp>
    </p:spTree>
    <p:extLst>
      <p:ext uri="{BB962C8B-B14F-4D97-AF65-F5344CB8AC3E}">
        <p14:creationId xmlns:p14="http://schemas.microsoft.com/office/powerpoint/2010/main" val="26854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F38A64B4-FD70-583B-24C1-764A80455297}"/>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W. Euclid Avenue Interchange</a:t>
            </a:r>
            <a:endParaRPr lang="en-US" sz="3700" b="1">
              <a:latin typeface="Calibri"/>
              <a:ea typeface="Calibri"/>
              <a:cs typeface="Calibri"/>
            </a:endParaRPr>
          </a:p>
        </p:txBody>
      </p:sp>
      <p:pic>
        <p:nvPicPr>
          <p:cNvPr id="4" name="Picture 3" descr="A map of a road&#10;&#10;AI-generated content may be incorrect.">
            <a:extLst>
              <a:ext uri="{FF2B5EF4-FFF2-40B4-BE49-F238E27FC236}">
                <a16:creationId xmlns:a16="http://schemas.microsoft.com/office/drawing/2014/main" id="{8EE3E6DE-4B7C-C7BB-EBC4-B062D0ADD52C}"/>
              </a:ext>
            </a:extLst>
          </p:cNvPr>
          <p:cNvPicPr>
            <a:picLocks noChangeAspect="1"/>
          </p:cNvPicPr>
          <p:nvPr/>
        </p:nvPicPr>
        <p:blipFill>
          <a:blip r:embed="rId3"/>
          <a:stretch>
            <a:fillRect/>
          </a:stretch>
        </p:blipFill>
        <p:spPr>
          <a:xfrm>
            <a:off x="1663390" y="1418617"/>
            <a:ext cx="10101148" cy="401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yellow circle on a black background&#10;&#10;AI-generated content may be incorrect.">
            <a:extLst>
              <a:ext uri="{FF2B5EF4-FFF2-40B4-BE49-F238E27FC236}">
                <a16:creationId xmlns:a16="http://schemas.microsoft.com/office/drawing/2014/main" id="{C8848649-523B-B007-0B57-FC071FA4AF30}"/>
              </a:ext>
            </a:extLst>
          </p:cNvPr>
          <p:cNvPicPr>
            <a:picLocks noChangeAspect="1"/>
          </p:cNvPicPr>
          <p:nvPr/>
        </p:nvPicPr>
        <p:blipFill>
          <a:blip r:embed="rId4"/>
          <a:stretch>
            <a:fillRect/>
          </a:stretch>
        </p:blipFill>
        <p:spPr>
          <a:xfrm flipH="1">
            <a:off x="3431524" y="4313017"/>
            <a:ext cx="149141" cy="448445"/>
          </a:xfrm>
          <a:prstGeom prst="rect">
            <a:avLst/>
          </a:prstGeom>
        </p:spPr>
      </p:pic>
      <p:pic>
        <p:nvPicPr>
          <p:cNvPr id="8" name="Picture 7">
            <a:extLst>
              <a:ext uri="{FF2B5EF4-FFF2-40B4-BE49-F238E27FC236}">
                <a16:creationId xmlns:a16="http://schemas.microsoft.com/office/drawing/2014/main" id="{F7782FB1-5CE6-1554-9D6D-5D852CC95519}"/>
              </a:ext>
            </a:extLst>
          </p:cNvPr>
          <p:cNvPicPr>
            <a:picLocks noChangeAspect="1"/>
          </p:cNvPicPr>
          <p:nvPr/>
        </p:nvPicPr>
        <p:blipFill>
          <a:blip r:embed="rId4"/>
          <a:stretch>
            <a:fillRect/>
          </a:stretch>
        </p:blipFill>
        <p:spPr>
          <a:xfrm flipH="1">
            <a:off x="2151727" y="1712795"/>
            <a:ext cx="149141" cy="448445"/>
          </a:xfrm>
          <a:prstGeom prst="rect">
            <a:avLst/>
          </a:prstGeom>
        </p:spPr>
      </p:pic>
    </p:spTree>
    <p:extLst>
      <p:ext uri="{BB962C8B-B14F-4D97-AF65-F5344CB8AC3E}">
        <p14:creationId xmlns:p14="http://schemas.microsoft.com/office/powerpoint/2010/main" val="408349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pic>
        <p:nvPicPr>
          <p:cNvPr id="4" name="Picture 3">
            <a:extLst>
              <a:ext uri="{FF2B5EF4-FFF2-40B4-BE49-F238E27FC236}">
                <a16:creationId xmlns:a16="http://schemas.microsoft.com/office/drawing/2014/main" id="{E840337A-DD05-CDD8-06F1-389514A21E68}"/>
              </a:ext>
            </a:extLst>
          </p:cNvPr>
          <p:cNvPicPr>
            <a:picLocks noChangeAspect="1"/>
          </p:cNvPicPr>
          <p:nvPr/>
        </p:nvPicPr>
        <p:blipFill>
          <a:blip r:embed="rId3"/>
          <a:stretch>
            <a:fillRect/>
          </a:stretch>
        </p:blipFill>
        <p:spPr>
          <a:xfrm>
            <a:off x="2013066" y="1174372"/>
            <a:ext cx="9673244" cy="2918144"/>
          </a:xfrm>
          <a:prstGeom prst="rect">
            <a:avLst/>
          </a:prstGeom>
          <a:ln w="38100" cap="sq">
            <a:solidFill>
              <a:srgbClr val="000000"/>
            </a:solidFill>
            <a:prstDash val="solid"/>
            <a:miter lim="800000"/>
          </a:ln>
          <a:effectLst/>
        </p:spPr>
      </p:pic>
      <p:sp>
        <p:nvSpPr>
          <p:cNvPr id="3" name="Title 1">
            <a:extLst>
              <a:ext uri="{FF2B5EF4-FFF2-40B4-BE49-F238E27FC236}">
                <a16:creationId xmlns:a16="http://schemas.microsoft.com/office/drawing/2014/main" id="{121607AE-8F22-BB7F-CD58-7642F71A3DCC}"/>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Willow Avenue WB On Ramp</a:t>
            </a:r>
            <a:endParaRPr lang="en-US" sz="3700" b="1">
              <a:latin typeface="Calibri"/>
              <a:ea typeface="Calibri"/>
              <a:cs typeface="Calibri"/>
            </a:endParaRPr>
          </a:p>
        </p:txBody>
      </p:sp>
      <p:sp>
        <p:nvSpPr>
          <p:cNvPr id="7" name="TextBox 6">
            <a:extLst>
              <a:ext uri="{FF2B5EF4-FFF2-40B4-BE49-F238E27FC236}">
                <a16:creationId xmlns:a16="http://schemas.microsoft.com/office/drawing/2014/main" id="{5086F27E-A039-15EC-E5A8-735DC2045D59}"/>
              </a:ext>
            </a:extLst>
          </p:cNvPr>
          <p:cNvSpPr txBox="1"/>
          <p:nvPr/>
        </p:nvSpPr>
        <p:spPr>
          <a:xfrm>
            <a:off x="3253004" y="1900738"/>
            <a:ext cx="2237841" cy="307777"/>
          </a:xfrm>
          <a:prstGeom prst="rect">
            <a:avLst/>
          </a:prstGeom>
          <a:solidFill>
            <a:srgbClr val="D5D2C6"/>
          </a:solidFill>
          <a:ln>
            <a:solidFill>
              <a:srgbClr val="FF0000"/>
            </a:solidFill>
          </a:ln>
        </p:spPr>
        <p:txBody>
          <a:bodyPr wrap="square" rtlCol="0">
            <a:spAutoFit/>
          </a:bodyPr>
          <a:lstStyle/>
          <a:p>
            <a:pPr algn="ctr"/>
            <a:r>
              <a:rPr lang="en-US" sz="1400" b="1">
                <a:solidFill>
                  <a:srgbClr val="FF0000"/>
                </a:solidFill>
              </a:rPr>
              <a:t>Proposed Retaining Wall</a:t>
            </a:r>
          </a:p>
        </p:txBody>
      </p:sp>
      <p:cxnSp>
        <p:nvCxnSpPr>
          <p:cNvPr id="10" name="Straight Arrow Connector 9">
            <a:extLst>
              <a:ext uri="{FF2B5EF4-FFF2-40B4-BE49-F238E27FC236}">
                <a16:creationId xmlns:a16="http://schemas.microsoft.com/office/drawing/2014/main" id="{E7F647B7-A408-A87F-F385-F726649DD62E}"/>
              </a:ext>
            </a:extLst>
          </p:cNvPr>
          <p:cNvCxnSpPr>
            <a:cxnSpLocks/>
          </p:cNvCxnSpPr>
          <p:nvPr/>
        </p:nvCxnSpPr>
        <p:spPr>
          <a:xfrm>
            <a:off x="5602484" y="2052244"/>
            <a:ext cx="214910" cy="483621"/>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cxnSp>
        <p:nvCxnSpPr>
          <p:cNvPr id="16" name="Straight Connector 15">
            <a:extLst>
              <a:ext uri="{FF2B5EF4-FFF2-40B4-BE49-F238E27FC236}">
                <a16:creationId xmlns:a16="http://schemas.microsoft.com/office/drawing/2014/main" id="{CF473A3A-C670-4DAF-53F5-62AD225E2B8C}"/>
              </a:ext>
            </a:extLst>
          </p:cNvPr>
          <p:cNvCxnSpPr>
            <a:cxnSpLocks/>
          </p:cNvCxnSpPr>
          <p:nvPr/>
        </p:nvCxnSpPr>
        <p:spPr>
          <a:xfrm flipH="1">
            <a:off x="5497393" y="2052244"/>
            <a:ext cx="985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F012D0-4145-7A84-B111-47167404B558}"/>
              </a:ext>
            </a:extLst>
          </p:cNvPr>
          <p:cNvCxnSpPr>
            <a:cxnSpLocks/>
          </p:cNvCxnSpPr>
          <p:nvPr/>
        </p:nvCxnSpPr>
        <p:spPr>
          <a:xfrm flipH="1">
            <a:off x="2152650" y="2587625"/>
            <a:ext cx="3006725" cy="2635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62DF32-8D88-1D11-32DB-9037168A3467}"/>
              </a:ext>
            </a:extLst>
          </p:cNvPr>
          <p:cNvCxnSpPr>
            <a:cxnSpLocks/>
          </p:cNvCxnSpPr>
          <p:nvPr/>
        </p:nvCxnSpPr>
        <p:spPr>
          <a:xfrm flipH="1">
            <a:off x="5159375" y="2422465"/>
            <a:ext cx="2258219" cy="1669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descr="A diagram of a building&#10;&#10;AI-generated content may be incorrect.">
            <a:extLst>
              <a:ext uri="{FF2B5EF4-FFF2-40B4-BE49-F238E27FC236}">
                <a16:creationId xmlns:a16="http://schemas.microsoft.com/office/drawing/2014/main" id="{A17E5340-1152-AE8F-C008-BF9670E93055}"/>
              </a:ext>
            </a:extLst>
          </p:cNvPr>
          <p:cNvPicPr>
            <a:picLocks noChangeAspect="1"/>
          </p:cNvPicPr>
          <p:nvPr/>
        </p:nvPicPr>
        <p:blipFill>
          <a:blip r:embed="rId4"/>
          <a:stretch>
            <a:fillRect/>
          </a:stretch>
        </p:blipFill>
        <p:spPr>
          <a:xfrm>
            <a:off x="2804160" y="3799840"/>
            <a:ext cx="4460240" cy="2987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517B3F7-0661-2310-C45C-B3A1271F87F8}"/>
              </a:ext>
            </a:extLst>
          </p:cNvPr>
          <p:cNvSpPr txBox="1"/>
          <p:nvPr/>
        </p:nvSpPr>
        <p:spPr>
          <a:xfrm>
            <a:off x="2872428" y="4335493"/>
            <a:ext cx="633413" cy="230832"/>
          </a:xfrm>
          <a:prstGeom prst="rect">
            <a:avLst/>
          </a:prstGeom>
          <a:noFill/>
        </p:spPr>
        <p:txBody>
          <a:bodyPr wrap="square" rtlCol="0">
            <a:spAutoFit/>
          </a:bodyPr>
          <a:lstStyle/>
          <a:p>
            <a:pPr algn="ctr"/>
            <a:r>
              <a:rPr lang="en-US" sz="900" b="1"/>
              <a:t>CSX RR</a:t>
            </a:r>
          </a:p>
        </p:txBody>
      </p:sp>
      <p:sp>
        <p:nvSpPr>
          <p:cNvPr id="5" name="Rectangle 4">
            <a:extLst>
              <a:ext uri="{FF2B5EF4-FFF2-40B4-BE49-F238E27FC236}">
                <a16:creationId xmlns:a16="http://schemas.microsoft.com/office/drawing/2014/main" id="{D318E9D8-5CFD-4230-42FF-BE50C5B04207}"/>
              </a:ext>
            </a:extLst>
          </p:cNvPr>
          <p:cNvSpPr/>
          <p:nvPr/>
        </p:nvSpPr>
        <p:spPr>
          <a:xfrm flipH="1">
            <a:off x="3735804" y="5405404"/>
            <a:ext cx="41272" cy="96409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440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AB0EA829-0BB8-3340-FC68-C531AB6DADA7}"/>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Willow Avenue WB Off Ramp</a:t>
            </a:r>
            <a:endParaRPr lang="en-US" sz="3700" b="1">
              <a:latin typeface="Calibri"/>
              <a:ea typeface="Calibri"/>
              <a:cs typeface="Calibri"/>
            </a:endParaRPr>
          </a:p>
        </p:txBody>
      </p:sp>
      <p:sp>
        <p:nvSpPr>
          <p:cNvPr id="5" name="TextBox 4">
            <a:extLst>
              <a:ext uri="{FF2B5EF4-FFF2-40B4-BE49-F238E27FC236}">
                <a16:creationId xmlns:a16="http://schemas.microsoft.com/office/drawing/2014/main" id="{0FCF3F90-A32F-16EC-DA5F-DE168292B8E3}"/>
              </a:ext>
            </a:extLst>
          </p:cNvPr>
          <p:cNvSpPr txBox="1"/>
          <p:nvPr/>
        </p:nvSpPr>
        <p:spPr>
          <a:xfrm rot="240305">
            <a:off x="7374195" y="3730363"/>
            <a:ext cx="3379807" cy="338554"/>
          </a:xfrm>
          <a:prstGeom prst="rect">
            <a:avLst/>
          </a:prstGeom>
          <a:noFill/>
        </p:spPr>
        <p:txBody>
          <a:bodyPr wrap="square" rtlCol="0">
            <a:spAutoFit/>
          </a:bodyPr>
          <a:lstStyle/>
          <a:p>
            <a:r>
              <a:rPr lang="en-US" sz="1600"/>
              <a:t>CLEVELAND ST</a:t>
            </a:r>
          </a:p>
        </p:txBody>
      </p:sp>
      <p:pic>
        <p:nvPicPr>
          <p:cNvPr id="7" name="Picture 6" descr="A map of a road with many roads&#10;&#10;AI-generated content may be incorrect.">
            <a:extLst>
              <a:ext uri="{FF2B5EF4-FFF2-40B4-BE49-F238E27FC236}">
                <a16:creationId xmlns:a16="http://schemas.microsoft.com/office/drawing/2014/main" id="{63B03287-4EC9-3B77-B8E5-BBDEC54F7404}"/>
              </a:ext>
            </a:extLst>
          </p:cNvPr>
          <p:cNvPicPr>
            <a:picLocks noChangeAspect="1"/>
          </p:cNvPicPr>
          <p:nvPr/>
        </p:nvPicPr>
        <p:blipFill>
          <a:blip r:embed="rId3"/>
          <a:stretch>
            <a:fillRect/>
          </a:stretch>
        </p:blipFill>
        <p:spPr>
          <a:xfrm>
            <a:off x="1755620" y="1287889"/>
            <a:ext cx="9896708" cy="4167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EEA8702-C91E-4DB6-F1AD-4F63B0FA4129}"/>
              </a:ext>
            </a:extLst>
          </p:cNvPr>
          <p:cNvSpPr txBox="1"/>
          <p:nvPr/>
        </p:nvSpPr>
        <p:spPr>
          <a:xfrm rot="16559790">
            <a:off x="1592107" y="1607628"/>
            <a:ext cx="1413012" cy="338554"/>
          </a:xfrm>
          <a:prstGeom prst="rect">
            <a:avLst/>
          </a:prstGeom>
          <a:noFill/>
        </p:spPr>
        <p:txBody>
          <a:bodyPr wrap="square" rtlCol="0">
            <a:spAutoFit/>
          </a:bodyPr>
          <a:lstStyle/>
          <a:p>
            <a:r>
              <a:rPr lang="en-US" sz="1600"/>
              <a:t>WILLOW AVE</a:t>
            </a:r>
          </a:p>
        </p:txBody>
      </p:sp>
      <p:pic>
        <p:nvPicPr>
          <p:cNvPr id="9" name="Picture 8" descr="A yellow circle on a black background&#10;&#10;AI-generated content may be incorrect.">
            <a:extLst>
              <a:ext uri="{FF2B5EF4-FFF2-40B4-BE49-F238E27FC236}">
                <a16:creationId xmlns:a16="http://schemas.microsoft.com/office/drawing/2014/main" id="{E4EB92F3-4E19-CAF2-3DDA-459152250D68}"/>
              </a:ext>
            </a:extLst>
          </p:cNvPr>
          <p:cNvPicPr>
            <a:picLocks noChangeAspect="1"/>
          </p:cNvPicPr>
          <p:nvPr/>
        </p:nvPicPr>
        <p:blipFill>
          <a:blip r:embed="rId4"/>
          <a:stretch>
            <a:fillRect/>
          </a:stretch>
        </p:blipFill>
        <p:spPr>
          <a:xfrm flipH="1">
            <a:off x="4982705" y="3117514"/>
            <a:ext cx="149141" cy="448445"/>
          </a:xfrm>
          <a:prstGeom prst="rect">
            <a:avLst/>
          </a:prstGeom>
        </p:spPr>
      </p:pic>
      <p:pic>
        <p:nvPicPr>
          <p:cNvPr id="11" name="Picture 10" descr="A yellow circle on a black background&#10;&#10;AI-generated content may be incorrect.">
            <a:extLst>
              <a:ext uri="{FF2B5EF4-FFF2-40B4-BE49-F238E27FC236}">
                <a16:creationId xmlns:a16="http://schemas.microsoft.com/office/drawing/2014/main" id="{74717DE0-9299-D040-3FBD-8B62A34C37A1}"/>
              </a:ext>
            </a:extLst>
          </p:cNvPr>
          <p:cNvPicPr>
            <a:picLocks noChangeAspect="1"/>
          </p:cNvPicPr>
          <p:nvPr/>
        </p:nvPicPr>
        <p:blipFill>
          <a:blip r:embed="rId4"/>
          <a:stretch>
            <a:fillRect/>
          </a:stretch>
        </p:blipFill>
        <p:spPr>
          <a:xfrm flipH="1">
            <a:off x="2120559" y="2795887"/>
            <a:ext cx="149141" cy="448445"/>
          </a:xfrm>
          <a:prstGeom prst="rect">
            <a:avLst/>
          </a:prstGeom>
        </p:spPr>
      </p:pic>
    </p:spTree>
    <p:extLst>
      <p:ext uri="{BB962C8B-B14F-4D97-AF65-F5344CB8AC3E}">
        <p14:creationId xmlns:p14="http://schemas.microsoft.com/office/powerpoint/2010/main" val="200320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pic>
        <p:nvPicPr>
          <p:cNvPr id="4" name="Picture 3" descr="A aerial view of a road&#10;&#10;AI-generated content may be incorrect.">
            <a:extLst>
              <a:ext uri="{FF2B5EF4-FFF2-40B4-BE49-F238E27FC236}">
                <a16:creationId xmlns:a16="http://schemas.microsoft.com/office/drawing/2014/main" id="{A90305F9-174D-CE48-2E3C-4747DE8B5F8D}"/>
              </a:ext>
            </a:extLst>
          </p:cNvPr>
          <p:cNvPicPr>
            <a:picLocks noChangeAspect="1"/>
          </p:cNvPicPr>
          <p:nvPr/>
        </p:nvPicPr>
        <p:blipFill>
          <a:blip r:embed="rId3"/>
          <a:stretch>
            <a:fillRect/>
          </a:stretch>
        </p:blipFill>
        <p:spPr>
          <a:xfrm>
            <a:off x="1638215" y="900128"/>
            <a:ext cx="7439119" cy="3432211"/>
          </a:xfrm>
          <a:prstGeom prst="rect">
            <a:avLst/>
          </a:prstGeom>
          <a:ln w="38100" cap="sq">
            <a:solidFill>
              <a:srgbClr val="000000"/>
            </a:solidFill>
            <a:prstDash val="solid"/>
            <a:miter lim="800000"/>
          </a:ln>
          <a:effectLst/>
        </p:spPr>
      </p:pic>
      <p:pic>
        <p:nvPicPr>
          <p:cNvPr id="7" name="Picture 6" descr="A diagram of a ramp&#10;&#10;AI-generated content may be incorrect.">
            <a:extLst>
              <a:ext uri="{FF2B5EF4-FFF2-40B4-BE49-F238E27FC236}">
                <a16:creationId xmlns:a16="http://schemas.microsoft.com/office/drawing/2014/main" id="{E87B7349-477B-9EA7-F0DD-F27793CE5ACE}"/>
              </a:ext>
            </a:extLst>
          </p:cNvPr>
          <p:cNvPicPr>
            <a:picLocks noChangeAspect="1"/>
          </p:cNvPicPr>
          <p:nvPr/>
        </p:nvPicPr>
        <p:blipFill>
          <a:blip r:embed="rId4"/>
          <a:stretch>
            <a:fillRect/>
          </a:stretch>
        </p:blipFill>
        <p:spPr>
          <a:xfrm>
            <a:off x="2746542" y="3959504"/>
            <a:ext cx="6584043" cy="2541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a:extLst>
              <a:ext uri="{FF2B5EF4-FFF2-40B4-BE49-F238E27FC236}">
                <a16:creationId xmlns:a16="http://schemas.microsoft.com/office/drawing/2014/main" id="{A1E02478-A5FC-96AA-73DE-56FA31818D24}"/>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Plant Avenue WB Off Ramp</a:t>
            </a:r>
            <a:endParaRPr lang="en-US" sz="3700" b="1">
              <a:latin typeface="Calibri"/>
              <a:ea typeface="Calibri"/>
              <a:cs typeface="Calibri"/>
            </a:endParaRPr>
          </a:p>
        </p:txBody>
      </p:sp>
      <p:sp>
        <p:nvSpPr>
          <p:cNvPr id="6" name="Rectangle 5">
            <a:extLst>
              <a:ext uri="{FF2B5EF4-FFF2-40B4-BE49-F238E27FC236}">
                <a16:creationId xmlns:a16="http://schemas.microsoft.com/office/drawing/2014/main" id="{71E295DA-897C-9428-2ABD-E5C7B08F9985}"/>
              </a:ext>
            </a:extLst>
          </p:cNvPr>
          <p:cNvSpPr/>
          <p:nvPr/>
        </p:nvSpPr>
        <p:spPr>
          <a:xfrm flipH="1">
            <a:off x="4355433" y="5488161"/>
            <a:ext cx="41272" cy="87423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E518B4-DDDF-2FB4-AD45-BBAE9328B8C8}"/>
              </a:ext>
            </a:extLst>
          </p:cNvPr>
          <p:cNvSpPr txBox="1"/>
          <p:nvPr/>
        </p:nvSpPr>
        <p:spPr>
          <a:xfrm rot="16559790">
            <a:off x="1443424" y="3447579"/>
            <a:ext cx="1413012" cy="338554"/>
          </a:xfrm>
          <a:prstGeom prst="rect">
            <a:avLst/>
          </a:prstGeom>
          <a:noFill/>
        </p:spPr>
        <p:txBody>
          <a:bodyPr wrap="square" lIns="91440" tIns="45720" rIns="91440" bIns="45720" rtlCol="0" anchor="t">
            <a:spAutoFit/>
          </a:bodyPr>
          <a:lstStyle/>
          <a:p>
            <a:r>
              <a:rPr lang="en-US" sz="1600"/>
              <a:t>PLANT AVE</a:t>
            </a:r>
          </a:p>
        </p:txBody>
      </p:sp>
      <p:sp>
        <p:nvSpPr>
          <p:cNvPr id="8" name="TextBox 7">
            <a:extLst>
              <a:ext uri="{FF2B5EF4-FFF2-40B4-BE49-F238E27FC236}">
                <a16:creationId xmlns:a16="http://schemas.microsoft.com/office/drawing/2014/main" id="{0FE93FE9-785C-A40A-26B6-3186CB64B573}"/>
              </a:ext>
            </a:extLst>
          </p:cNvPr>
          <p:cNvSpPr txBox="1"/>
          <p:nvPr/>
        </p:nvSpPr>
        <p:spPr>
          <a:xfrm>
            <a:off x="2668058" y="900326"/>
            <a:ext cx="2237841" cy="523220"/>
          </a:xfrm>
          <a:prstGeom prst="rect">
            <a:avLst/>
          </a:prstGeom>
          <a:solidFill>
            <a:srgbClr val="D5D2C6"/>
          </a:solidFill>
          <a:ln>
            <a:solidFill>
              <a:srgbClr val="FF0000"/>
            </a:solidFill>
          </a:ln>
        </p:spPr>
        <p:txBody>
          <a:bodyPr wrap="square" lIns="91440" tIns="45720" rIns="91440" bIns="45720" rtlCol="0" anchor="t">
            <a:spAutoFit/>
          </a:bodyPr>
          <a:lstStyle/>
          <a:p>
            <a:pPr algn="ctr"/>
            <a:r>
              <a:rPr lang="en-US" sz="1400" b="1">
                <a:solidFill>
                  <a:srgbClr val="FF0000"/>
                </a:solidFill>
              </a:rPr>
              <a:t>Proposed Sheet Pile Retaining Wall</a:t>
            </a:r>
          </a:p>
        </p:txBody>
      </p:sp>
      <p:cxnSp>
        <p:nvCxnSpPr>
          <p:cNvPr id="11" name="Straight Arrow Connector 10">
            <a:extLst>
              <a:ext uri="{FF2B5EF4-FFF2-40B4-BE49-F238E27FC236}">
                <a16:creationId xmlns:a16="http://schemas.microsoft.com/office/drawing/2014/main" id="{E459AAD5-A6E8-AD3C-FB3E-C71D183EBD94}"/>
              </a:ext>
            </a:extLst>
          </p:cNvPr>
          <p:cNvCxnSpPr>
            <a:cxnSpLocks/>
          </p:cNvCxnSpPr>
          <p:nvPr/>
        </p:nvCxnSpPr>
        <p:spPr>
          <a:xfrm>
            <a:off x="4881378" y="1405557"/>
            <a:ext cx="456345" cy="477165"/>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734298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2152650" y="1077728"/>
            <a:ext cx="7467600" cy="55692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sng" strike="noStrike" kern="1200" cap="none" spc="0" normalizeH="0" baseline="0" noProof="0">
                <a:ln>
                  <a:noFill/>
                </a:ln>
                <a:solidFill>
                  <a:prstClr val="black"/>
                </a:solidFill>
                <a:effectLst/>
                <a:uLnTx/>
                <a:uFillTx/>
                <a:ea typeface="PMingLiU"/>
                <a:cs typeface="+mn-cs"/>
              </a:rPr>
              <a:t>Design Variations</a:t>
            </a:r>
            <a:endParaRPr kumimoji="0" lang="en-US" sz="2200" b="0" i="0" u="none" strike="noStrike" kern="1200" cap="none" spc="0" normalizeH="0" baseline="0" noProof="0">
              <a:ln>
                <a:noFill/>
              </a:ln>
              <a:solidFill>
                <a:prstClr val="black"/>
              </a:solidFill>
              <a:effectLst/>
              <a:uLnTx/>
              <a:uFillTx/>
              <a:ea typeface="PMingLiU"/>
              <a:cs typeface="+mn-cs"/>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Design Speed</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Stopping Sight Distance</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Horizontal Curve Radius</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Vertical Clearance</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Design Loading Structural Capacity</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Horizontal Curve Length</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Cross Slope</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a:cs typeface="+mn-cs"/>
              </a:rPr>
              <a:t>Horizontal Deflection without a Curve</a:t>
            </a:r>
            <a:endParaRPr lang="en-US" sz="2200" b="0" i="0" u="none" strike="noStrike" kern="1200" cap="none" spc="0" normalizeH="0" baseline="0" noProof="0">
              <a:ln>
                <a:noFill/>
              </a:ln>
              <a:solidFill>
                <a:prstClr val="black"/>
              </a:solidFill>
              <a:effectLst/>
              <a:uLnTx/>
              <a:uFillTx/>
              <a:ea typeface="PMingLiU"/>
            </a:endParaRPr>
          </a:p>
          <a:p>
            <a:pPr marL="342900" marR="0" lvl="0" indent="-342900" algn="l" defTabSz="914400" rtl="0" eaLnBrk="1" fontAlgn="auto" latinLnBrk="0" hangingPunct="1">
              <a:lnSpc>
                <a:spcPct val="105000"/>
              </a:lnSpc>
              <a:spcBef>
                <a:spcPts val="0"/>
              </a:spcBef>
              <a:spcAft>
                <a:spcPts val="600"/>
              </a:spcAft>
              <a:buClrTx/>
              <a:buSzTx/>
              <a:buFont typeface="Corbel" panose="020B0503020204020204"/>
              <a:buAutoNum type="arabicPeriod"/>
              <a:tabLst/>
              <a:defRPr/>
            </a:pPr>
            <a:endParaRPr lang="en-US" sz="2200" b="0" i="0" u="none" strike="noStrike" kern="1200" cap="none" spc="0" normalizeH="0" baseline="0" noProof="0">
              <a:ln>
                <a:noFill/>
              </a:ln>
              <a:solidFill>
                <a:prstClr val="black"/>
              </a:solidFill>
              <a:effectLst/>
              <a:uLnTx/>
              <a:uFillTx/>
              <a:ea typeface="PMingLiU" panose="02020500000000000000" pitchFamily="18" charset="-120"/>
            </a:endParaRPr>
          </a:p>
          <a:p>
            <a:pPr marL="1714500" marR="0" lvl="3" indent="-342900" algn="l" defTabSz="914400" rtl="0" eaLnBrk="1" fontAlgn="auto" latinLnBrk="0" hangingPunct="1">
              <a:spcBef>
                <a:spcPts val="0"/>
              </a:spcBef>
              <a:spcAft>
                <a:spcPts val="600"/>
              </a:spcAft>
              <a:buClrTx/>
              <a:buSzTx/>
              <a:buFont typeface="Arial" panose="020B0604020202020204" pitchFamily="34" charset="0"/>
              <a:buChar char="•"/>
              <a:tabLst/>
              <a:defRPr/>
            </a:pPr>
            <a:endParaRPr lang="en-US" sz="2200" b="0" i="0" u="none" strike="noStrike" kern="1200" cap="none" spc="0" normalizeH="0" baseline="0" noProof="0">
              <a:ln>
                <a:noFill/>
              </a:ln>
              <a:solidFill>
                <a:prstClr val="black"/>
              </a:solidFill>
              <a:effectLst/>
              <a:uLnTx/>
              <a:uFillTx/>
              <a:ea typeface="Calibri"/>
              <a:cs typeface="Calibri"/>
            </a:endParaRPr>
          </a:p>
          <a:p>
            <a:pPr marL="1257300"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200" b="0" i="0" u="none" strike="noStrike" kern="1200" cap="none" spc="0" normalizeH="0" baseline="0" noProof="0">
              <a:ln>
                <a:noFill/>
              </a:ln>
              <a:solidFill>
                <a:prstClr val="black"/>
              </a:solidFill>
              <a:effectLst/>
              <a:uLnTx/>
              <a:uFillTx/>
              <a:ea typeface="Calibri"/>
              <a:cs typeface="Calibri"/>
            </a:endParaRPr>
          </a:p>
          <a:p>
            <a:pPr marL="1257300"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ea typeface="Calibri"/>
              <a:cs typeface="Calibri"/>
            </a:endParaRPr>
          </a:p>
        </p:txBody>
      </p:sp>
      <p:sp>
        <p:nvSpPr>
          <p:cNvPr id="4" name="Rectangle 3">
            <a:extLst>
              <a:ext uri="{FF2B5EF4-FFF2-40B4-BE49-F238E27FC236}">
                <a16:creationId xmlns:a16="http://schemas.microsoft.com/office/drawing/2014/main" id="{E4D97DEA-9BED-473C-9CD6-000614C6957E}"/>
              </a:ext>
            </a:extLst>
          </p:cNvPr>
          <p:cNvSpPr/>
          <p:nvPr/>
        </p:nvSpPr>
        <p:spPr>
          <a:xfrm>
            <a:off x="6953237" y="1077728"/>
            <a:ext cx="4232505" cy="21462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sng" strike="noStrike" kern="1200" cap="none" spc="0" normalizeH="0" baseline="0" noProof="0">
                <a:ln>
                  <a:noFill/>
                </a:ln>
                <a:solidFill>
                  <a:prstClr val="black"/>
                </a:solidFill>
                <a:effectLst/>
                <a:uLnTx/>
                <a:uFillTx/>
                <a:ea typeface="PMingLiU" panose="02020500000000000000" pitchFamily="18" charset="-120"/>
                <a:cs typeface="+mn-cs"/>
              </a:rPr>
              <a:t>Design Exceptions</a:t>
            </a:r>
            <a:endParaRPr kumimoji="0" lang="en-US" sz="2200" b="0" i="0" u="none" strike="noStrike" kern="1200" cap="none" spc="0" normalizeH="0" baseline="0" noProof="0">
              <a:ln>
                <a:noFill/>
              </a:ln>
              <a:solidFill>
                <a:prstClr val="black"/>
              </a:solidFill>
              <a:effectLst/>
              <a:uLnTx/>
              <a:uFillTx/>
              <a:ea typeface="PMingLiU" panose="02020500000000000000" pitchFamily="18" charset="-120"/>
              <a:cs typeface="+mn-cs"/>
            </a:endParaRP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panose="02020500000000000000" pitchFamily="18" charset="-120"/>
                <a:cs typeface="+mn-cs"/>
              </a:rPr>
              <a:t>Lane Width</a:t>
            </a: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panose="02020500000000000000" pitchFamily="18" charset="-120"/>
                <a:cs typeface="+mn-cs"/>
              </a:rPr>
              <a:t>Shoulder Width</a:t>
            </a: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panose="02020500000000000000" pitchFamily="18" charset="-120"/>
                <a:cs typeface="+mn-cs"/>
              </a:rPr>
              <a:t>Stopping Sight Distance</a:t>
            </a:r>
          </a:p>
          <a:p>
            <a:pPr marL="342900" marR="0" lvl="0" indent="-342900" algn="l" defTabSz="914400" rtl="0" eaLnBrk="1" fontAlgn="auto" latinLnBrk="0" hangingPunct="1">
              <a:lnSpc>
                <a:spcPct val="105000"/>
              </a:lnSpc>
              <a:spcBef>
                <a:spcPts val="0"/>
              </a:spcBef>
              <a:spcAft>
                <a:spcPts val="600"/>
              </a:spcAft>
              <a:buClrTx/>
              <a:buSzTx/>
              <a:buFont typeface="+mj-lt"/>
              <a:buAutoNum type="arabicPeriod"/>
              <a:tabLst/>
              <a:defRPr/>
            </a:pPr>
            <a:r>
              <a:rPr kumimoji="0" lang="en-US" sz="2200" b="0" i="0" u="none" strike="noStrike" kern="1200" cap="none" spc="0" normalizeH="0" baseline="0" noProof="0">
                <a:ln>
                  <a:noFill/>
                </a:ln>
                <a:solidFill>
                  <a:prstClr val="black"/>
                </a:solidFill>
                <a:effectLst/>
                <a:uLnTx/>
                <a:uFillTx/>
                <a:ea typeface="PMingLiU" panose="02020500000000000000" pitchFamily="18" charset="-120"/>
                <a:cs typeface="+mn-cs"/>
              </a:rPr>
              <a:t>Vertical Clearance over Railroad</a:t>
            </a:r>
          </a:p>
        </p:txBody>
      </p:sp>
      <p:sp>
        <p:nvSpPr>
          <p:cNvPr id="2" name="Title 1">
            <a:extLst>
              <a:ext uri="{FF2B5EF4-FFF2-40B4-BE49-F238E27FC236}">
                <a16:creationId xmlns:a16="http://schemas.microsoft.com/office/drawing/2014/main" id="{6063D747-AB0A-9EB6-4311-47C004655B96}"/>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4400" b="1">
                <a:latin typeface="Calibri"/>
                <a:ea typeface="Calibri"/>
                <a:cs typeface="Calibri"/>
              </a:rPr>
              <a:t>Design Variations and Exceptions</a:t>
            </a:r>
            <a:endParaRPr lang="en-US" sz="4400" b="1">
              <a:latin typeface="Calibri"/>
              <a:ea typeface="Calibri"/>
              <a:cs typeface="Calibri"/>
            </a:endParaRPr>
          </a:p>
        </p:txBody>
      </p:sp>
    </p:spTree>
    <p:extLst>
      <p:ext uri="{BB962C8B-B14F-4D97-AF65-F5344CB8AC3E}">
        <p14:creationId xmlns:p14="http://schemas.microsoft.com/office/powerpoint/2010/main" val="347061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1812213" y="745953"/>
            <a:ext cx="10606223" cy="5263856"/>
          </a:xfrm>
          <a:prstGeom prst="rect">
            <a:avLst/>
          </a:prstGeom>
        </p:spPr>
        <p:txBody>
          <a:bodyPr vert="horz" lIns="91440" tIns="45720" rIns="91440" bIns="45720" rtlCol="0" anchor="ct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eaLnBrk="1" hangingPunct="1">
              <a:lnSpc>
                <a:spcPct val="90000"/>
              </a:lnSpc>
              <a:spcBef>
                <a:spcPts val="0"/>
              </a:spcBef>
              <a:spcAft>
                <a:spcPts val="1200"/>
              </a:spcAft>
              <a:buNone/>
            </a:pPr>
            <a:r>
              <a:rPr lang="en-US" sz="2800" b="1">
                <a:latin typeface="Calibri"/>
                <a:ea typeface="Calibri"/>
                <a:cs typeface="Calibri"/>
              </a:rPr>
              <a:t>Tampa Hillsborough Expressway Authority (THEA) </a:t>
            </a:r>
            <a:r>
              <a:rPr lang="en-US" sz="2800">
                <a:latin typeface="Calibri"/>
                <a:ea typeface="Calibri"/>
                <a:cs typeface="Calibri"/>
              </a:rPr>
              <a:t>– Owner</a:t>
            </a:r>
            <a:endParaRPr lang="en-US">
              <a:highlight>
                <a:srgbClr val="FFFF00"/>
              </a:highlight>
              <a:latin typeface="Calibri" panose="020F0502020204030204" pitchFamily="34" charset="0"/>
              <a:ea typeface="Calibri"/>
              <a:cs typeface="Calibri" panose="020F0502020204030204" pitchFamily="34" charset="0"/>
            </a:endParaRPr>
          </a:p>
          <a:p>
            <a:pPr marL="114300" indent="0" eaLnBrk="1" hangingPunct="1">
              <a:lnSpc>
                <a:spcPct val="90000"/>
              </a:lnSpc>
              <a:spcBef>
                <a:spcPts val="0"/>
              </a:spcBef>
              <a:spcAft>
                <a:spcPts val="1200"/>
              </a:spcAft>
              <a:buNone/>
            </a:pPr>
            <a:r>
              <a:rPr lang="en-US" sz="2800" b="1">
                <a:latin typeface="Calibri" panose="020F0502020204030204" pitchFamily="34" charset="0"/>
                <a:ea typeface="Calibri"/>
                <a:cs typeface="Calibri" panose="020F0502020204030204" pitchFamily="34" charset="0"/>
              </a:rPr>
              <a:t>HNTB </a:t>
            </a:r>
            <a:r>
              <a:rPr lang="en-US" sz="2800">
                <a:latin typeface="Calibri" panose="020F0502020204030204" pitchFamily="34" charset="0"/>
                <a:ea typeface="Calibri"/>
                <a:cs typeface="Calibri" panose="020F0502020204030204" pitchFamily="34" charset="0"/>
              </a:rPr>
              <a:t>– General Engineering Consultant (GEC) </a:t>
            </a:r>
          </a:p>
          <a:p>
            <a:pPr marL="114300" indent="0" eaLnBrk="1" hangingPunct="1">
              <a:lnSpc>
                <a:spcPct val="90000"/>
              </a:lnSpc>
              <a:spcBef>
                <a:spcPts val="0"/>
              </a:spcBef>
              <a:spcAft>
                <a:spcPts val="1200"/>
              </a:spcAft>
              <a:buNone/>
            </a:pPr>
            <a:r>
              <a:rPr lang="en-US" sz="2800" b="1" err="1">
                <a:latin typeface="Calibri" panose="020F0502020204030204" pitchFamily="34" charset="0"/>
                <a:ea typeface="Calibri"/>
                <a:cs typeface="Calibri" panose="020F0502020204030204" pitchFamily="34" charset="0"/>
              </a:rPr>
              <a:t>Consor</a:t>
            </a:r>
            <a:r>
              <a:rPr lang="en-US" sz="2800" b="1">
                <a:latin typeface="Calibri" panose="020F0502020204030204" pitchFamily="34" charset="0"/>
                <a:ea typeface="Calibri"/>
                <a:cs typeface="Calibri" panose="020F0502020204030204" pitchFamily="34" charset="0"/>
              </a:rPr>
              <a:t> </a:t>
            </a:r>
            <a:r>
              <a:rPr lang="en-US" sz="2800">
                <a:latin typeface="Calibri" panose="020F0502020204030204" pitchFamily="34" charset="0"/>
                <a:ea typeface="Calibri"/>
                <a:cs typeface="Calibri" panose="020F0502020204030204" pitchFamily="34" charset="0"/>
              </a:rPr>
              <a:t>– Pavement, Drainage &amp; Permitting Consultant</a:t>
            </a:r>
          </a:p>
          <a:p>
            <a:pPr marL="114300" indent="0" eaLnBrk="1" hangingPunct="1">
              <a:lnSpc>
                <a:spcPct val="90000"/>
              </a:lnSpc>
              <a:spcBef>
                <a:spcPts val="0"/>
              </a:spcBef>
              <a:spcAft>
                <a:spcPts val="1200"/>
              </a:spcAft>
              <a:buNone/>
            </a:pPr>
            <a:r>
              <a:rPr lang="en-US" sz="2800" b="1">
                <a:latin typeface="Calibri" panose="020F0502020204030204" pitchFamily="34" charset="0"/>
                <a:ea typeface="Calibri"/>
                <a:cs typeface="Calibri" panose="020F0502020204030204" pitchFamily="34" charset="0"/>
              </a:rPr>
              <a:t>Tierra </a:t>
            </a:r>
            <a:r>
              <a:rPr lang="en-US" sz="2800">
                <a:latin typeface="Calibri" panose="020F0502020204030204" pitchFamily="34" charset="0"/>
                <a:ea typeface="Calibri"/>
                <a:cs typeface="Calibri" panose="020F0502020204030204" pitchFamily="34" charset="0"/>
              </a:rPr>
              <a:t>– Geotechnical Consultant</a:t>
            </a:r>
          </a:p>
          <a:p>
            <a:pPr marL="114300" indent="0" eaLnBrk="1" hangingPunct="1">
              <a:lnSpc>
                <a:spcPct val="90000"/>
              </a:lnSpc>
              <a:spcBef>
                <a:spcPts val="0"/>
              </a:spcBef>
              <a:spcAft>
                <a:spcPts val="1200"/>
              </a:spcAft>
              <a:buNone/>
            </a:pPr>
            <a:r>
              <a:rPr lang="en-US" sz="2800" b="1">
                <a:latin typeface="Calibri" panose="020F0502020204030204" pitchFamily="34" charset="0"/>
                <a:ea typeface="Calibri"/>
                <a:cs typeface="Calibri" panose="020F0502020204030204" pitchFamily="34" charset="0"/>
              </a:rPr>
              <a:t>Element </a:t>
            </a:r>
            <a:r>
              <a:rPr lang="en-US" sz="2800">
                <a:latin typeface="Calibri" panose="020F0502020204030204" pitchFamily="34" charset="0"/>
                <a:ea typeface="Calibri"/>
                <a:cs typeface="Calibri" panose="020F0502020204030204" pitchFamily="34" charset="0"/>
              </a:rPr>
              <a:t>– Survey &amp; Utilities Consultant</a:t>
            </a:r>
          </a:p>
          <a:p>
            <a:pPr marL="114300" indent="0" eaLnBrk="1" hangingPunct="1">
              <a:lnSpc>
                <a:spcPct val="90000"/>
              </a:lnSpc>
              <a:spcBef>
                <a:spcPts val="0"/>
              </a:spcBef>
              <a:spcAft>
                <a:spcPts val="1200"/>
              </a:spcAft>
              <a:buNone/>
            </a:pPr>
            <a:r>
              <a:rPr lang="en-US" sz="2800" b="1">
                <a:latin typeface="Calibri" panose="020F0502020204030204" pitchFamily="34" charset="0"/>
                <a:ea typeface="Calibri"/>
                <a:cs typeface="Calibri" panose="020F0502020204030204" pitchFamily="34" charset="0"/>
              </a:rPr>
              <a:t>HDR </a:t>
            </a:r>
            <a:r>
              <a:rPr lang="en-US" sz="2800">
                <a:latin typeface="Calibri" panose="020F0502020204030204" pitchFamily="34" charset="0"/>
                <a:ea typeface="Calibri"/>
                <a:cs typeface="Calibri" panose="020F0502020204030204" pitchFamily="34" charset="0"/>
              </a:rPr>
              <a:t>– Construction Engineering &amp; Inspection Consultant</a:t>
            </a:r>
            <a:endParaRPr lang="en-US" sz="20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28079CE-62D7-3F85-249C-533F7A33BA26}"/>
              </a:ext>
            </a:extLst>
          </p:cNvPr>
          <p:cNvSpPr txBox="1">
            <a:spLocks/>
          </p:cNvSpPr>
          <p:nvPr/>
        </p:nvSpPr>
        <p:spPr>
          <a:xfrm>
            <a:off x="1948106" y="76201"/>
            <a:ext cx="7886700" cy="838199"/>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Roles</a:t>
            </a:r>
            <a:endParaRPr lang="en-US" sz="3700" b="1">
              <a:latin typeface="Calibri"/>
              <a:ea typeface="Calibri"/>
              <a:cs typeface="Calibri"/>
            </a:endParaRPr>
          </a:p>
        </p:txBody>
      </p:sp>
      <p:sp>
        <p:nvSpPr>
          <p:cNvPr id="4" name="Title 3">
            <a:extLst>
              <a:ext uri="{FF2B5EF4-FFF2-40B4-BE49-F238E27FC236}">
                <a16:creationId xmlns:a16="http://schemas.microsoft.com/office/drawing/2014/main" id="{3D5CB2CF-8D03-3644-D348-2180553606F5}"/>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4231213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152650" y="1215773"/>
            <a:ext cx="9034883" cy="4876800"/>
          </a:xfrm>
          <a:prstGeom prst="rect">
            <a:avLst/>
          </a:prstGeom>
        </p:spPr>
        <p:txBody>
          <a:bodyPr vert="horz" lIns="91440" tIns="45720" rIns="91440" bIns="45720" rtlCol="0" anchor="ctr">
            <a:normAutofit fontScale="4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lang="en-US" sz="1800" kern="100">
              <a:effectLst/>
              <a:latin typeface="Times New Roman" panose="02020603050405020304" pitchFamily="18" charset="0"/>
              <a:ea typeface="Calibri" panose="020F0502020204030204" pitchFamily="34" charset="0"/>
              <a:cs typeface="Arial" panose="020B0604020202020204" pitchFamily="34" charset="0"/>
            </a:endParaRPr>
          </a:p>
          <a:p>
            <a:pPr indent="-228600" eaLnBrk="1" hangingPunct="1">
              <a:lnSpc>
                <a:spcPct val="110000"/>
              </a:lnSpc>
              <a:spcBef>
                <a:spcPts val="0"/>
              </a:spcBef>
              <a:spcAft>
                <a:spcPts val="1200"/>
              </a:spcAft>
            </a:pPr>
            <a:r>
              <a:rPr lang="en-US" sz="5100"/>
              <a:t>Maintain the existing capacity of the mainline, ramps, and cross streets to the maximum extent possible</a:t>
            </a:r>
          </a:p>
          <a:p>
            <a:pPr marR="0" lvl="0" indent="-228600" eaLnBrk="1" hangingPunct="1">
              <a:lnSpc>
                <a:spcPct val="110000"/>
              </a:lnSpc>
              <a:spcBef>
                <a:spcPts val="0"/>
              </a:spcBef>
              <a:spcAft>
                <a:spcPts val="1200"/>
              </a:spcAft>
            </a:pPr>
            <a:r>
              <a:rPr lang="en-US" sz="5100"/>
              <a:t>Minimize the number of traffic shifts, detours and disruption of traffic throughout the contract duration</a:t>
            </a:r>
          </a:p>
          <a:p>
            <a:pPr marR="0" lvl="0" indent="-228600" eaLnBrk="1" hangingPunct="1">
              <a:lnSpc>
                <a:spcPct val="110000"/>
              </a:lnSpc>
              <a:spcBef>
                <a:spcPts val="0"/>
              </a:spcBef>
              <a:spcAft>
                <a:spcPts val="1200"/>
              </a:spcAft>
            </a:pPr>
            <a:r>
              <a:rPr lang="en-US" sz="5100"/>
              <a:t>Prioritize the East End work (east of Plant Avenue)</a:t>
            </a:r>
          </a:p>
          <a:p>
            <a:pPr marR="0" lvl="0" indent="-228600" eaLnBrk="1" hangingPunct="1">
              <a:lnSpc>
                <a:spcPct val="110000"/>
              </a:lnSpc>
              <a:spcBef>
                <a:spcPts val="0"/>
              </a:spcBef>
              <a:spcAft>
                <a:spcPts val="1200"/>
              </a:spcAft>
            </a:pPr>
            <a:r>
              <a:rPr lang="en-US" sz="5100"/>
              <a:t>Minimize the closure duration of the Tampa Street connection to Franklin Street</a:t>
            </a:r>
          </a:p>
          <a:p>
            <a:pPr marR="0" lvl="0" indent="-228600" eaLnBrk="1" hangingPunct="1">
              <a:lnSpc>
                <a:spcPct val="110000"/>
              </a:lnSpc>
              <a:spcBef>
                <a:spcPts val="0"/>
              </a:spcBef>
              <a:spcAft>
                <a:spcPts val="1200"/>
              </a:spcAft>
            </a:pPr>
            <a:r>
              <a:rPr lang="en-US" sz="5100"/>
              <a:t>Minimize the duration of work along the westbound Plant Avenue off-ramp, which serves Tampa General Hospital</a:t>
            </a:r>
          </a:p>
          <a:p>
            <a:pPr marR="0" lvl="0" indent="-228600" eaLnBrk="1" hangingPunct="1">
              <a:lnSpc>
                <a:spcPct val="110000"/>
              </a:lnSpc>
              <a:spcBef>
                <a:spcPts val="0"/>
              </a:spcBef>
              <a:spcAft>
                <a:spcPts val="1200"/>
              </a:spcAft>
            </a:pPr>
            <a:r>
              <a:rPr lang="en-US" sz="5100">
                <a:effectLst/>
                <a:ea typeface="MS Mincho" panose="02020609040205080304" pitchFamily="49" charset="-128"/>
              </a:rPr>
              <a:t>Avoid disruption </a:t>
            </a:r>
            <a:r>
              <a:rPr lang="en-US" sz="5100">
                <a:ea typeface="MS Mincho" panose="02020609040205080304" pitchFamily="49" charset="-128"/>
              </a:rPr>
              <a:t>of </a:t>
            </a:r>
            <a:r>
              <a:rPr lang="en-US" sz="5100"/>
              <a:t>tolling operations </a:t>
            </a:r>
          </a:p>
          <a:p>
            <a:pPr marR="0" lvl="0" indent="-228600" eaLnBrk="1" hangingPunct="1">
              <a:lnSpc>
                <a:spcPct val="110000"/>
              </a:lnSpc>
              <a:spcBef>
                <a:spcPts val="0"/>
              </a:spcBef>
              <a:spcAft>
                <a:spcPts val="1200"/>
              </a:spcAft>
            </a:pPr>
            <a:r>
              <a:rPr lang="en-US" sz="5100"/>
              <a:t>Effective implementation of an Incident Management Plan</a:t>
            </a:r>
          </a:p>
          <a:p>
            <a:pPr marL="342900" marR="0" lvl="0" indent="-228600" algn="l" defTabSz="914400" rtl="0" eaLnBrk="1" fontAlgn="base" latinLnBrk="0" hangingPunct="1">
              <a:lnSpc>
                <a:spcPct val="9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orbel" panose="020B0503020204020204"/>
              <a:ea typeface="+mn-ea"/>
              <a:cs typeface="+mn-cs"/>
            </a:endParaRPr>
          </a:p>
          <a:p>
            <a:pPr marL="342900" marR="0" lvl="0" indent="-2286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0A9BF5D-0AF4-8C61-2D67-8EB4C1D581CA}"/>
              </a:ext>
            </a:extLst>
          </p:cNvPr>
          <p:cNvSpPr txBox="1">
            <a:spLocks/>
          </p:cNvSpPr>
          <p:nvPr/>
        </p:nvSpPr>
        <p:spPr>
          <a:xfrm>
            <a:off x="2152650" y="76202"/>
            <a:ext cx="949325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Temporary Traffic Control Plan (TTCP) Goals</a:t>
            </a:r>
            <a:endParaRPr lang="en-US" sz="3700" b="1">
              <a:latin typeface="Calibri"/>
              <a:ea typeface="Calibri"/>
              <a:cs typeface="Calibri"/>
            </a:endParaRPr>
          </a:p>
        </p:txBody>
      </p:sp>
      <p:sp>
        <p:nvSpPr>
          <p:cNvPr id="4" name="Title 3">
            <a:extLst>
              <a:ext uri="{FF2B5EF4-FFF2-40B4-BE49-F238E27FC236}">
                <a16:creationId xmlns:a16="http://schemas.microsoft.com/office/drawing/2014/main" id="{9A60F254-378E-4FA8-FE55-1126CAFCF51D}"/>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2692596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2186734" y="1402424"/>
            <a:ext cx="8806932" cy="415498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800" b="1"/>
              <a:t>Contract Days = 1640 days</a:t>
            </a:r>
            <a:r>
              <a:rPr lang="en-US" sz="2800"/>
              <a:t>, includes weather days and holidays</a:t>
            </a:r>
          </a:p>
          <a:p>
            <a:pPr marL="342900" indent="-342900">
              <a:spcAft>
                <a:spcPts val="1200"/>
              </a:spcAft>
              <a:buFont typeface="Arial" panose="020B0604020202020204" pitchFamily="34" charset="0"/>
              <a:buChar char="•"/>
            </a:pPr>
            <a:r>
              <a:rPr lang="en-US" sz="2800"/>
              <a:t>Toll-Equipment Contractor shall be commissioned to the project no earlier than February 1, 2027</a:t>
            </a:r>
          </a:p>
          <a:p>
            <a:pPr marL="342900" indent="-342900">
              <a:spcAft>
                <a:spcPts val="1200"/>
              </a:spcAft>
              <a:buFont typeface="Arial" panose="020B0604020202020204" pitchFamily="34" charset="0"/>
              <a:buChar char="•"/>
            </a:pPr>
            <a:r>
              <a:rPr lang="en-US" sz="2800"/>
              <a:t>City of Tampa West Riverwalk project to be under construction until Spring 2027</a:t>
            </a:r>
          </a:p>
          <a:p>
            <a:pPr marL="342900" indent="-342900">
              <a:spcAft>
                <a:spcPts val="1200"/>
              </a:spcAft>
              <a:buFont typeface="Arial" panose="020B0604020202020204" pitchFamily="34" charset="0"/>
              <a:buChar char="•"/>
            </a:pPr>
            <a:r>
              <a:rPr lang="en-US" sz="2800"/>
              <a:t>Lane closure restrictions</a:t>
            </a:r>
          </a:p>
          <a:p>
            <a:pPr marL="342900" indent="-342900">
              <a:spcAft>
                <a:spcPts val="1200"/>
              </a:spcAft>
              <a:buFont typeface="Arial" panose="020B0604020202020204" pitchFamily="34" charset="0"/>
              <a:buChar char="•"/>
            </a:pPr>
            <a:r>
              <a:rPr lang="en-US" sz="2800"/>
              <a:t>East End Incentive-Disincentive</a:t>
            </a:r>
          </a:p>
        </p:txBody>
      </p:sp>
      <p:sp>
        <p:nvSpPr>
          <p:cNvPr id="2" name="Title 1">
            <a:extLst>
              <a:ext uri="{FF2B5EF4-FFF2-40B4-BE49-F238E27FC236}">
                <a16:creationId xmlns:a16="http://schemas.microsoft.com/office/drawing/2014/main" id="{6ED93FB9-CE6D-0FA4-63ED-8A83B023D881}"/>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Schedule Considerations</a:t>
            </a:r>
            <a:endParaRPr lang="en-US" sz="3700" b="1">
              <a:latin typeface="Calibri"/>
              <a:ea typeface="Calibri"/>
              <a:cs typeface="Calibri"/>
            </a:endParaRPr>
          </a:p>
        </p:txBody>
      </p:sp>
      <p:sp>
        <p:nvSpPr>
          <p:cNvPr id="6" name="Title 5">
            <a:extLst>
              <a:ext uri="{FF2B5EF4-FFF2-40B4-BE49-F238E27FC236}">
                <a16:creationId xmlns:a16="http://schemas.microsoft.com/office/drawing/2014/main" id="{5C3C389E-486E-DA61-1EEC-ED3330ACFD61}"/>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73149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1686657" y="969901"/>
            <a:ext cx="9989528" cy="2616101"/>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400"/>
              <a:t>THEA desires to expedite completion of the East End (east of Sta 614+00)</a:t>
            </a:r>
          </a:p>
          <a:p>
            <a:pPr marL="457200" indent="-457200">
              <a:spcAft>
                <a:spcPts val="600"/>
              </a:spcAft>
              <a:buFont typeface="Arial" panose="020B0604020202020204" pitchFamily="34" charset="0"/>
              <a:buChar char="•"/>
            </a:pPr>
            <a:r>
              <a:rPr lang="en-US" sz="2400"/>
              <a:t>Goal is to reach partial acceptance of the East End no later than 1280 days of Contract time</a:t>
            </a:r>
          </a:p>
          <a:p>
            <a:pPr marL="457200" indent="-457200">
              <a:spcAft>
                <a:spcPts val="600"/>
              </a:spcAft>
              <a:buFont typeface="Arial" panose="020B0604020202020204" pitchFamily="34" charset="0"/>
              <a:buChar char="•"/>
            </a:pPr>
            <a:r>
              <a:rPr lang="en-US" sz="2400"/>
              <a:t>Incentive/Disincentive daily amount = $15,000/day</a:t>
            </a:r>
          </a:p>
          <a:p>
            <a:pPr marL="457200" indent="-457200">
              <a:spcAft>
                <a:spcPts val="600"/>
              </a:spcAft>
              <a:buFont typeface="Arial" panose="020B0604020202020204" pitchFamily="34" charset="0"/>
              <a:buChar char="•"/>
            </a:pPr>
            <a:r>
              <a:rPr lang="en-US" sz="2400"/>
              <a:t>Maximum Incentive/Disincentive total = $5.4 million </a:t>
            </a:r>
          </a:p>
          <a:p>
            <a:pPr>
              <a:spcAft>
                <a:spcPts val="600"/>
              </a:spcAft>
            </a:pPr>
            <a:r>
              <a:rPr lang="en-US" sz="2400"/>
              <a:t>        (equates to 360 days less or more than 1280 days)</a:t>
            </a:r>
          </a:p>
        </p:txBody>
      </p:sp>
      <p:sp>
        <p:nvSpPr>
          <p:cNvPr id="2" name="Title 1">
            <a:extLst>
              <a:ext uri="{FF2B5EF4-FFF2-40B4-BE49-F238E27FC236}">
                <a16:creationId xmlns:a16="http://schemas.microsoft.com/office/drawing/2014/main" id="{83264B8E-ABB7-1E2A-65FF-5C2ACB6E6CD6}"/>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East End Incentive-Disincentive</a:t>
            </a:r>
            <a:endParaRPr lang="en-US" sz="3700" b="1">
              <a:latin typeface="Calibri"/>
              <a:ea typeface="Calibri"/>
              <a:cs typeface="Calibri"/>
            </a:endParaRPr>
          </a:p>
        </p:txBody>
      </p:sp>
      <p:pic>
        <p:nvPicPr>
          <p:cNvPr id="5" name="Picture 4" descr="A aerial view of a road&#10;&#10;AI-generated content may be incorrect.">
            <a:extLst>
              <a:ext uri="{FF2B5EF4-FFF2-40B4-BE49-F238E27FC236}">
                <a16:creationId xmlns:a16="http://schemas.microsoft.com/office/drawing/2014/main" id="{555F15CA-34F3-0B76-DCDA-A3128EC59F30}"/>
              </a:ext>
            </a:extLst>
          </p:cNvPr>
          <p:cNvPicPr>
            <a:picLocks noChangeAspect="1"/>
          </p:cNvPicPr>
          <p:nvPr/>
        </p:nvPicPr>
        <p:blipFill rotWithShape="1">
          <a:blip r:embed="rId3"/>
          <a:srcRect t="4283" b="4283"/>
          <a:stretch/>
        </p:blipFill>
        <p:spPr>
          <a:xfrm>
            <a:off x="1228253" y="3741159"/>
            <a:ext cx="10902460" cy="2515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308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105802" y="1344458"/>
            <a:ext cx="9864223" cy="4446742"/>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eaLnBrk="1" hangingPunct="1">
              <a:lnSpc>
                <a:spcPct val="90000"/>
              </a:lnSpc>
              <a:spcBef>
                <a:spcPts val="0"/>
              </a:spcBef>
              <a:spcAft>
                <a:spcPts val="600"/>
              </a:spcAft>
              <a:buNone/>
            </a:pPr>
            <a:r>
              <a:rPr lang="en-US"/>
              <a:t>No Lanes Closures allowed: </a:t>
            </a:r>
          </a:p>
          <a:p>
            <a:pPr marL="971550" lvl="1" indent="-457200" eaLnBrk="1" hangingPunct="1">
              <a:lnSpc>
                <a:spcPct val="90000"/>
              </a:lnSpc>
              <a:spcBef>
                <a:spcPts val="0"/>
              </a:spcBef>
              <a:spcAft>
                <a:spcPts val="600"/>
              </a:spcAft>
              <a:buFont typeface="Arial" panose="020B0604020202020204" pitchFamily="34" charset="0"/>
              <a:buChar char="•"/>
            </a:pPr>
            <a:r>
              <a:rPr lang="en-US"/>
              <a:t>Monday thru Friday from 6:00 AM to 8:00 PM</a:t>
            </a:r>
          </a:p>
          <a:p>
            <a:pPr marL="971550" lvl="1" indent="-457200" eaLnBrk="1" hangingPunct="1">
              <a:lnSpc>
                <a:spcPct val="90000"/>
              </a:lnSpc>
              <a:spcBef>
                <a:spcPts val="0"/>
              </a:spcBef>
              <a:spcAft>
                <a:spcPts val="600"/>
              </a:spcAft>
              <a:buFont typeface="Arial" panose="020B0604020202020204" pitchFamily="34" charset="0"/>
              <a:buChar char="•"/>
            </a:pPr>
            <a:r>
              <a:rPr lang="en-US"/>
              <a:t>During non-work periods</a:t>
            </a:r>
          </a:p>
          <a:p>
            <a:pPr marL="971550" lvl="1" indent="-457200" eaLnBrk="1" hangingPunct="1">
              <a:lnSpc>
                <a:spcPct val="90000"/>
              </a:lnSpc>
              <a:spcBef>
                <a:spcPts val="0"/>
              </a:spcBef>
              <a:spcAft>
                <a:spcPts val="600"/>
              </a:spcAft>
              <a:buFont typeface="Arial" panose="020B0604020202020204" pitchFamily="34" charset="0"/>
              <a:buChar char="•"/>
            </a:pPr>
            <a:r>
              <a:rPr lang="en-US"/>
              <a:t>On holidays</a:t>
            </a:r>
          </a:p>
          <a:p>
            <a:pPr marL="971550" lvl="1" indent="-457200" eaLnBrk="1" hangingPunct="1">
              <a:lnSpc>
                <a:spcPct val="90000"/>
              </a:lnSpc>
              <a:spcBef>
                <a:spcPts val="0"/>
              </a:spcBef>
              <a:spcAft>
                <a:spcPts val="600"/>
              </a:spcAft>
              <a:buFont typeface="Arial" panose="020B0604020202020204" pitchFamily="34" charset="0"/>
              <a:buChar char="•"/>
            </a:pPr>
            <a:r>
              <a:rPr lang="en-US"/>
              <a:t>During large special events </a:t>
            </a:r>
          </a:p>
          <a:p>
            <a:pPr indent="-228600" eaLnBrk="1" hangingPunct="1">
              <a:lnSpc>
                <a:spcPct val="90000"/>
              </a:lnSpc>
            </a:pPr>
            <a:endParaRPr lang="en-US" sz="2400"/>
          </a:p>
        </p:txBody>
      </p:sp>
      <p:sp>
        <p:nvSpPr>
          <p:cNvPr id="2" name="Title 1">
            <a:extLst>
              <a:ext uri="{FF2B5EF4-FFF2-40B4-BE49-F238E27FC236}">
                <a16:creationId xmlns:a16="http://schemas.microsoft.com/office/drawing/2014/main" id="{7F3EAABF-95ED-5961-B7F4-71585AB51F9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TTCP Work Hours</a:t>
            </a:r>
            <a:endParaRPr lang="en-US" sz="3700" b="1">
              <a:latin typeface="Calibri"/>
              <a:ea typeface="Calibri"/>
              <a:cs typeface="Calibri"/>
            </a:endParaRPr>
          </a:p>
        </p:txBody>
      </p:sp>
      <p:sp>
        <p:nvSpPr>
          <p:cNvPr id="4" name="Title 3">
            <a:extLst>
              <a:ext uri="{FF2B5EF4-FFF2-40B4-BE49-F238E27FC236}">
                <a16:creationId xmlns:a16="http://schemas.microsoft.com/office/drawing/2014/main" id="{DED8D33A-0E6C-BAAF-A7B7-657CB388098E}"/>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2558761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26913411-9E98-B796-145D-0F9ECDF50CEA}"/>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Mainline TTCP</a:t>
            </a:r>
            <a:endParaRPr lang="en-US" sz="3700" b="1">
              <a:latin typeface="Calibri"/>
              <a:ea typeface="Calibri"/>
              <a:cs typeface="Calibri"/>
            </a:endParaRPr>
          </a:p>
        </p:txBody>
      </p:sp>
      <p:pic>
        <p:nvPicPr>
          <p:cNvPr id="4" name="Picture 3" descr="A diagram of a road construction&#10;&#10;AI-generated content may be incorrect.">
            <a:extLst>
              <a:ext uri="{FF2B5EF4-FFF2-40B4-BE49-F238E27FC236}">
                <a16:creationId xmlns:a16="http://schemas.microsoft.com/office/drawing/2014/main" id="{AAC59A62-0E4F-2653-329A-11AF9258DB84}"/>
              </a:ext>
            </a:extLst>
          </p:cNvPr>
          <p:cNvPicPr>
            <a:picLocks noChangeAspect="1"/>
          </p:cNvPicPr>
          <p:nvPr/>
        </p:nvPicPr>
        <p:blipFill>
          <a:blip r:embed="rId3"/>
          <a:stretch>
            <a:fillRect/>
          </a:stretch>
        </p:blipFill>
        <p:spPr>
          <a:xfrm>
            <a:off x="1803642" y="681200"/>
            <a:ext cx="7879322" cy="2898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diagram of a section of a bridge&#10;&#10;AI-generated content may be incorrect.">
            <a:extLst>
              <a:ext uri="{FF2B5EF4-FFF2-40B4-BE49-F238E27FC236}">
                <a16:creationId xmlns:a16="http://schemas.microsoft.com/office/drawing/2014/main" id="{F2E711CC-86DC-2946-A656-338B5F160943}"/>
              </a:ext>
            </a:extLst>
          </p:cNvPr>
          <p:cNvPicPr>
            <a:picLocks noChangeAspect="1"/>
          </p:cNvPicPr>
          <p:nvPr/>
        </p:nvPicPr>
        <p:blipFill>
          <a:blip r:embed="rId4"/>
          <a:stretch>
            <a:fillRect/>
          </a:stretch>
        </p:blipFill>
        <p:spPr>
          <a:xfrm>
            <a:off x="1803642" y="3749202"/>
            <a:ext cx="7879322" cy="2904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9273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pic>
        <p:nvPicPr>
          <p:cNvPr id="4" name="Picture 3" descr="A map of a city&#10;&#10;AI-generated content may be incorrect.">
            <a:extLst>
              <a:ext uri="{FF2B5EF4-FFF2-40B4-BE49-F238E27FC236}">
                <a16:creationId xmlns:a16="http://schemas.microsoft.com/office/drawing/2014/main" id="{970333FB-3DB9-61D2-B6F9-AF514A41C71C}"/>
              </a:ext>
            </a:extLst>
          </p:cNvPr>
          <p:cNvPicPr>
            <a:picLocks noChangeAspect="1"/>
          </p:cNvPicPr>
          <p:nvPr/>
        </p:nvPicPr>
        <p:blipFill>
          <a:blip r:embed="rId3"/>
          <a:stretch>
            <a:fillRect/>
          </a:stretch>
        </p:blipFill>
        <p:spPr>
          <a:xfrm>
            <a:off x="2053612" y="899255"/>
            <a:ext cx="8514758" cy="5006918"/>
          </a:xfrm>
          <a:prstGeom prst="rect">
            <a:avLst/>
          </a:prstGeom>
          <a:ln w="38100" cap="sq">
            <a:solidFill>
              <a:srgbClr val="000000"/>
            </a:solidFill>
            <a:prstDash val="solid"/>
            <a:miter lim="800000"/>
          </a:ln>
          <a:effectLst/>
        </p:spPr>
      </p:pic>
      <p:sp>
        <p:nvSpPr>
          <p:cNvPr id="3" name="Title 1">
            <a:extLst>
              <a:ext uri="{FF2B5EF4-FFF2-40B4-BE49-F238E27FC236}">
                <a16:creationId xmlns:a16="http://schemas.microsoft.com/office/drawing/2014/main" id="{14CE87C3-0FAB-5A8A-0D24-42650A4825F2}"/>
              </a:ext>
            </a:extLst>
          </p:cNvPr>
          <p:cNvSpPr txBox="1">
            <a:spLocks/>
          </p:cNvSpPr>
          <p:nvPr/>
        </p:nvSpPr>
        <p:spPr>
          <a:xfrm>
            <a:off x="2152649" y="76202"/>
            <a:ext cx="9518512" cy="987132"/>
          </a:xfrm>
        </p:spPr>
        <p:txBody>
          <a:bodyPr lIns="91440" tIns="45720" rIns="91440" bIns="45720" anchor="t">
            <a:no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Tampa Street and Parking Lot Closures</a:t>
            </a:r>
            <a:endParaRPr lang="en-US" sz="3700" b="1">
              <a:latin typeface="Calibri"/>
              <a:ea typeface="Calibri"/>
              <a:cs typeface="Calibri"/>
            </a:endParaRPr>
          </a:p>
        </p:txBody>
      </p:sp>
    </p:spTree>
    <p:extLst>
      <p:ext uri="{BB962C8B-B14F-4D97-AF65-F5344CB8AC3E}">
        <p14:creationId xmlns:p14="http://schemas.microsoft.com/office/powerpoint/2010/main" val="216988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DBDD5C-2D0F-C0E7-1B86-F52191397D8A}"/>
              </a:ext>
            </a:extLst>
          </p:cNvPr>
          <p:cNvSpPr txBox="1">
            <a:spLocks/>
          </p:cNvSpPr>
          <p:nvPr/>
        </p:nvSpPr>
        <p:spPr>
          <a:xfrm>
            <a:off x="2152649" y="76202"/>
            <a:ext cx="9518512" cy="987132"/>
          </a:xfrm>
        </p:spPr>
        <p:txBody>
          <a:bodyPr lIns="91440" tIns="45720" rIns="91440" bIns="45720" anchor="t">
            <a:no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Tampa Street Detour (2-way </a:t>
            </a:r>
            <a:r>
              <a:rPr lang="en-US" altLang="en-US" sz="3700" b="1" err="1">
                <a:latin typeface="Calibri"/>
                <a:ea typeface="Calibri"/>
                <a:cs typeface="Calibri"/>
              </a:rPr>
              <a:t>Brorein</a:t>
            </a:r>
            <a:r>
              <a:rPr lang="en-US" altLang="en-US" sz="3700" b="1">
                <a:latin typeface="Calibri"/>
                <a:ea typeface="Calibri"/>
                <a:cs typeface="Calibri"/>
              </a:rPr>
              <a:t> St)</a:t>
            </a:r>
            <a:endParaRPr lang="en-US" sz="3700" b="1">
              <a:latin typeface="Calibri"/>
              <a:ea typeface="Calibri"/>
              <a:cs typeface="Calibri"/>
            </a:endParaRPr>
          </a:p>
        </p:txBody>
      </p:sp>
      <p:pic>
        <p:nvPicPr>
          <p:cNvPr id="5" name="Picture 4" descr="A map of a road&#10;&#10;AI-generated content may be incorrect.">
            <a:extLst>
              <a:ext uri="{FF2B5EF4-FFF2-40B4-BE49-F238E27FC236}">
                <a16:creationId xmlns:a16="http://schemas.microsoft.com/office/drawing/2014/main" id="{C0F4D17E-AF95-352D-753C-9C9F5985B705}"/>
              </a:ext>
            </a:extLst>
          </p:cNvPr>
          <p:cNvPicPr>
            <a:picLocks noChangeAspect="1"/>
          </p:cNvPicPr>
          <p:nvPr/>
        </p:nvPicPr>
        <p:blipFill>
          <a:blip r:embed="rId3"/>
          <a:stretch>
            <a:fillRect/>
          </a:stretch>
        </p:blipFill>
        <p:spPr>
          <a:xfrm>
            <a:off x="2152732" y="977660"/>
            <a:ext cx="7944044" cy="4902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3102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CA56EA-5AAF-EE70-1229-8B409A4D7BF6}"/>
              </a:ext>
            </a:extLst>
          </p:cNvPr>
          <p:cNvSpPr txBox="1">
            <a:spLocks/>
          </p:cNvSpPr>
          <p:nvPr/>
        </p:nvSpPr>
        <p:spPr>
          <a:xfrm>
            <a:off x="2152649" y="76202"/>
            <a:ext cx="9518512" cy="987132"/>
          </a:xfrm>
        </p:spPr>
        <p:txBody>
          <a:bodyPr lIns="91440" tIns="45720" rIns="91440" bIns="45720" anchor="t">
            <a:no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Night-time Detours </a:t>
            </a:r>
            <a:r>
              <a:rPr lang="en-US" altLang="en-US" sz="3200" b="1">
                <a:latin typeface="Calibri"/>
                <a:ea typeface="Calibri"/>
                <a:cs typeface="Calibri"/>
              </a:rPr>
              <a:t>(WB Willow On-Ramp Shown)</a:t>
            </a:r>
          </a:p>
        </p:txBody>
      </p:sp>
      <p:pic>
        <p:nvPicPr>
          <p:cNvPr id="5" name="Picture 4" descr="A map of a city with a pink line&#10;&#10;AI-generated content may be incorrect.">
            <a:extLst>
              <a:ext uri="{FF2B5EF4-FFF2-40B4-BE49-F238E27FC236}">
                <a16:creationId xmlns:a16="http://schemas.microsoft.com/office/drawing/2014/main" id="{280363F4-8D30-E4A5-CC4C-E1B5A130FDFA}"/>
              </a:ext>
            </a:extLst>
          </p:cNvPr>
          <p:cNvPicPr>
            <a:picLocks noChangeAspect="1"/>
          </p:cNvPicPr>
          <p:nvPr/>
        </p:nvPicPr>
        <p:blipFill>
          <a:blip r:embed="rId3"/>
          <a:stretch>
            <a:fillRect/>
          </a:stretch>
        </p:blipFill>
        <p:spPr>
          <a:xfrm>
            <a:off x="2302277" y="924560"/>
            <a:ext cx="7597606" cy="500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7724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5249E408-E289-EF1C-6B4D-8D58BE4F2D1F}"/>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6" name="TextBox 5">
            <a:extLst>
              <a:ext uri="{FF2B5EF4-FFF2-40B4-BE49-F238E27FC236}">
                <a16:creationId xmlns:a16="http://schemas.microsoft.com/office/drawing/2014/main" id="{1516B4A4-5648-A54B-081C-7000F756564B}"/>
              </a:ext>
            </a:extLst>
          </p:cNvPr>
          <p:cNvSpPr txBox="1"/>
          <p:nvPr/>
        </p:nvSpPr>
        <p:spPr>
          <a:xfrm>
            <a:off x="1905000" y="1183178"/>
            <a:ext cx="9664700" cy="5062924"/>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26 Bridge Inside Widenings</a:t>
            </a: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1 Bridge Outside Widening</a:t>
            </a: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4 Bridge </a:t>
            </a:r>
            <a:r>
              <a:rPr lang="en-US" sz="3200" err="1">
                <a:latin typeface="Corbel" panose="020B0503020204020204" pitchFamily="34" charset="0"/>
                <a:ea typeface="Calibri"/>
                <a:cs typeface="Calibri"/>
              </a:rPr>
              <a:t>Redeckings</a:t>
            </a:r>
            <a:endParaRPr lang="en-US" sz="3200">
              <a:latin typeface="Corbel" panose="020B0503020204020204" pitchFamily="34" charset="0"/>
              <a:ea typeface="Calibri"/>
              <a:cs typeface="Calibri"/>
            </a:endParaRP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6 Steel Bridge </a:t>
            </a:r>
            <a:r>
              <a:rPr lang="en-US" sz="3200" err="1">
                <a:latin typeface="Corbel" panose="020B0503020204020204" pitchFamily="34" charset="0"/>
                <a:ea typeface="Calibri"/>
                <a:cs typeface="Calibri"/>
              </a:rPr>
              <a:t>Recoatings</a:t>
            </a:r>
            <a:endParaRPr lang="en-US" sz="3200">
              <a:latin typeface="Corbel" panose="020B0503020204020204" pitchFamily="34" charset="0"/>
              <a:ea typeface="Calibri"/>
              <a:cs typeface="Calibri"/>
            </a:endParaRP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7 Bridge Designs requiring Independent Peer Reviews</a:t>
            </a: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Retaining Walls: gravity, MSE &amp; sheet pile</a:t>
            </a:r>
          </a:p>
          <a:p>
            <a:pPr marL="342900" indent="-342900">
              <a:spcAft>
                <a:spcPts val="600"/>
              </a:spcAft>
              <a:buFont typeface="Arial" panose="020B0604020202020204" pitchFamily="34" charset="0"/>
              <a:buChar char="•"/>
            </a:pPr>
            <a:r>
              <a:rPr lang="en-US" sz="3200">
                <a:latin typeface="Corbel" panose="020B0503020204020204" pitchFamily="34" charset="0"/>
                <a:ea typeface="Calibri"/>
                <a:cs typeface="Calibri"/>
              </a:rPr>
              <a:t>5.2 Miles of Noise Walls: barrier-mounted &amp; post and panel</a:t>
            </a:r>
          </a:p>
          <a:p>
            <a:endParaRPr lang="en-US" sz="3200">
              <a:latin typeface="Corbel" panose="020B0503020204020204" pitchFamily="34" charset="0"/>
              <a:ea typeface="Calibri"/>
              <a:cs typeface="Calibri"/>
            </a:endParaRPr>
          </a:p>
        </p:txBody>
      </p:sp>
    </p:spTree>
    <p:extLst>
      <p:ext uri="{BB962C8B-B14F-4D97-AF65-F5344CB8AC3E}">
        <p14:creationId xmlns:p14="http://schemas.microsoft.com/office/powerpoint/2010/main" val="77097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F8767045-E4D5-4E34-DAF4-C7B52F275B24}"/>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6" name="TextBox 5">
            <a:extLst>
              <a:ext uri="{FF2B5EF4-FFF2-40B4-BE49-F238E27FC236}">
                <a16:creationId xmlns:a16="http://schemas.microsoft.com/office/drawing/2014/main" id="{2BD2AEBC-DEE3-8166-89B1-F9A6F41FA225}"/>
              </a:ext>
            </a:extLst>
          </p:cNvPr>
          <p:cNvSpPr txBox="1"/>
          <p:nvPr/>
        </p:nvSpPr>
        <p:spPr>
          <a:xfrm>
            <a:off x="1905000" y="944881"/>
            <a:ext cx="5128698" cy="5913119"/>
          </a:xfrm>
          <a:prstGeom prst="rect">
            <a:avLst/>
          </a:prstGeom>
          <a:noFill/>
        </p:spPr>
        <p:txBody>
          <a:bodyPr wrap="square" lIns="91440" tIns="45720" rIns="91440" bIns="45720" rtlCol="0" anchor="t">
            <a:normAutofit lnSpcReduction="10000"/>
          </a:bodyPr>
          <a:lstStyle/>
          <a:p>
            <a:pPr marL="342900" indent="-342900">
              <a:lnSpc>
                <a:spcPct val="120000"/>
              </a:lnSpc>
              <a:buFont typeface="Arial" panose="020B0604020202020204" pitchFamily="34" charset="0"/>
              <a:buChar char="•"/>
            </a:pPr>
            <a:r>
              <a:rPr lang="en-US" sz="2600">
                <a:latin typeface="Corbel" panose="020B0503020204020204" pitchFamily="34" charset="0"/>
                <a:ea typeface="Calibri"/>
                <a:cs typeface="Calibri"/>
              </a:rPr>
              <a:t>Bridge Widening Locations</a:t>
            </a:r>
          </a:p>
          <a:p>
            <a:pPr marL="342900" indent="-342900">
              <a:lnSpc>
                <a:spcPct val="120000"/>
              </a:lnSpc>
              <a:buFont typeface="Arial" panose="020B0604020202020204" pitchFamily="34" charset="0"/>
              <a:buChar char="•"/>
            </a:pPr>
            <a:endParaRPr lang="en-US" sz="900">
              <a:latin typeface="Corbel" panose="020B0503020204020204" pitchFamily="34" charset="0"/>
              <a:ea typeface="Calibri"/>
              <a:cs typeface="Calibri"/>
            </a:endParaRPr>
          </a:p>
          <a:p>
            <a:pPr marL="800100" lvl="1" indent="-342900">
              <a:lnSpc>
                <a:spcPct val="120000"/>
              </a:lnSpc>
              <a:buFont typeface="Arial" panose="020B0604020202020204" pitchFamily="34" charset="0"/>
              <a:buChar char="•"/>
            </a:pPr>
            <a:r>
              <a:rPr lang="en-US" sz="2200">
                <a:latin typeface="Corbel" panose="020B0503020204020204" pitchFamily="34" charset="0"/>
                <a:ea typeface="Calibri"/>
                <a:cs typeface="Calibri"/>
              </a:rPr>
              <a:t>2 Steel Bridges:</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Himes</a:t>
            </a:r>
          </a:p>
          <a:p>
            <a:pPr marL="1257300" lvl="2" indent="-342900">
              <a:lnSpc>
                <a:spcPct val="120000"/>
              </a:lnSpc>
              <a:buFont typeface="Arial" panose="020B0604020202020204" pitchFamily="34" charset="0"/>
              <a:buChar char="•"/>
            </a:pPr>
            <a:endParaRPr lang="en-US" sz="700">
              <a:latin typeface="Corbel" panose="020B0503020204020204" pitchFamily="34" charset="0"/>
              <a:ea typeface="Calibri"/>
              <a:cs typeface="Calibri"/>
            </a:endParaRPr>
          </a:p>
          <a:p>
            <a:pPr marL="800100" lvl="1" indent="-342900">
              <a:lnSpc>
                <a:spcPct val="120000"/>
              </a:lnSpc>
              <a:buFont typeface="Arial" panose="020B0604020202020204" pitchFamily="34" charset="0"/>
              <a:buChar char="•"/>
            </a:pPr>
            <a:r>
              <a:rPr lang="en-US" sz="2200">
                <a:latin typeface="Corbel" panose="020B0503020204020204" pitchFamily="34" charset="0"/>
                <a:ea typeface="Calibri"/>
                <a:cs typeface="Calibri"/>
              </a:rPr>
              <a:t>20 P/S Concrete Bridges:</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Euclid </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El Prado</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Mississippi</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Morrison</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Swann</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Platt</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Willow</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S. Boulevard</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Hyde Park &amp; Plant</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Viaduct (Inside &amp; Outside)</a:t>
            </a:r>
          </a:p>
          <a:p>
            <a:pPr marL="1257300" lvl="2" indent="-342900">
              <a:lnSpc>
                <a:spcPct val="120000"/>
              </a:lnSpc>
              <a:buFont typeface="Arial" panose="020B0604020202020204" pitchFamily="34" charset="0"/>
              <a:buChar char="•"/>
            </a:pPr>
            <a:endParaRPr lang="en-US" sz="700">
              <a:latin typeface="Corbel" panose="020B0503020204020204" pitchFamily="34" charset="0"/>
              <a:ea typeface="Calibri"/>
              <a:cs typeface="Calibri"/>
            </a:endParaRPr>
          </a:p>
          <a:p>
            <a:pPr marL="800100" lvl="1" indent="-342900">
              <a:lnSpc>
                <a:spcPct val="120000"/>
              </a:lnSpc>
              <a:buFont typeface="Arial" panose="020B0604020202020204" pitchFamily="34" charset="0"/>
              <a:buChar char="•"/>
            </a:pPr>
            <a:r>
              <a:rPr lang="en-US" sz="2200">
                <a:latin typeface="Corbel" panose="020B0503020204020204" pitchFamily="34" charset="0"/>
                <a:ea typeface="Calibri"/>
                <a:cs typeface="Calibri"/>
              </a:rPr>
              <a:t>4 Combination Bridges:</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MacDill &amp; Bay to Bay</a:t>
            </a:r>
          </a:p>
          <a:p>
            <a:pPr marL="1257300" lvl="2" indent="-342900">
              <a:lnSpc>
                <a:spcPct val="120000"/>
              </a:lnSpc>
              <a:buFont typeface="Arial" panose="020B0604020202020204" pitchFamily="34" charset="0"/>
              <a:buChar char="•"/>
            </a:pPr>
            <a:r>
              <a:rPr lang="en-US" sz="1700">
                <a:latin typeface="Corbel" panose="020B0503020204020204" pitchFamily="34" charset="0"/>
                <a:ea typeface="Calibri"/>
                <a:cs typeface="Calibri"/>
              </a:rPr>
              <a:t>Watrous &amp; Howard</a:t>
            </a:r>
          </a:p>
        </p:txBody>
      </p:sp>
      <p:grpSp>
        <p:nvGrpSpPr>
          <p:cNvPr id="7" name="Group 6">
            <a:extLst>
              <a:ext uri="{FF2B5EF4-FFF2-40B4-BE49-F238E27FC236}">
                <a16:creationId xmlns:a16="http://schemas.microsoft.com/office/drawing/2014/main" id="{A25B2371-F24D-5D85-B4FE-160F42B7E064}"/>
              </a:ext>
            </a:extLst>
          </p:cNvPr>
          <p:cNvGrpSpPr/>
          <p:nvPr/>
        </p:nvGrpSpPr>
        <p:grpSpPr>
          <a:xfrm>
            <a:off x="7033698" y="1213520"/>
            <a:ext cx="4924426" cy="1842408"/>
            <a:chOff x="7033698" y="1641599"/>
            <a:chExt cx="4924426" cy="1842408"/>
          </a:xfrm>
        </p:grpSpPr>
        <p:pic>
          <p:nvPicPr>
            <p:cNvPr id="8" name="Picture 7">
              <a:extLst>
                <a:ext uri="{FF2B5EF4-FFF2-40B4-BE49-F238E27FC236}">
                  <a16:creationId xmlns:a16="http://schemas.microsoft.com/office/drawing/2014/main" id="{E28C1CA0-C350-AEE1-89F1-43EF2AF58B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33698" y="1641599"/>
              <a:ext cx="4924426" cy="1364287"/>
            </a:xfrm>
            <a:prstGeom prst="rect">
              <a:avLst/>
            </a:prstGeom>
          </p:spPr>
        </p:pic>
        <p:sp>
          <p:nvSpPr>
            <p:cNvPr id="9" name="TextBox 8">
              <a:extLst>
                <a:ext uri="{FF2B5EF4-FFF2-40B4-BE49-F238E27FC236}">
                  <a16:creationId xmlns:a16="http://schemas.microsoft.com/office/drawing/2014/main" id="{3CADEF58-F0F7-D230-B2F0-EAC1F5425625}"/>
                </a:ext>
              </a:extLst>
            </p:cNvPr>
            <p:cNvSpPr txBox="1"/>
            <p:nvPr/>
          </p:nvSpPr>
          <p:spPr>
            <a:xfrm>
              <a:off x="7910958" y="3114675"/>
              <a:ext cx="3169906" cy="369332"/>
            </a:xfrm>
            <a:prstGeom prst="rect">
              <a:avLst/>
            </a:prstGeom>
            <a:noFill/>
          </p:spPr>
          <p:txBody>
            <a:bodyPr wrap="none" rtlCol="0">
              <a:spAutoFit/>
            </a:bodyPr>
            <a:lstStyle/>
            <a:p>
              <a:pPr algn="ctr"/>
              <a:r>
                <a:rPr lang="en-US"/>
                <a:t>Steel Bridge Widening Example</a:t>
              </a:r>
            </a:p>
          </p:txBody>
        </p:sp>
      </p:grpSp>
      <p:grpSp>
        <p:nvGrpSpPr>
          <p:cNvPr id="10" name="Group 9">
            <a:extLst>
              <a:ext uri="{FF2B5EF4-FFF2-40B4-BE49-F238E27FC236}">
                <a16:creationId xmlns:a16="http://schemas.microsoft.com/office/drawing/2014/main" id="{FFCDF5D1-5ECA-69BA-F8FC-AA5449A88BF2}"/>
              </a:ext>
            </a:extLst>
          </p:cNvPr>
          <p:cNvGrpSpPr/>
          <p:nvPr/>
        </p:nvGrpSpPr>
        <p:grpSpPr>
          <a:xfrm>
            <a:off x="7033699" y="3976020"/>
            <a:ext cx="4924425" cy="1919956"/>
            <a:chOff x="7033699" y="4451181"/>
            <a:chExt cx="4924425" cy="1919956"/>
          </a:xfrm>
        </p:grpSpPr>
        <p:pic>
          <p:nvPicPr>
            <p:cNvPr id="11" name="Picture 10">
              <a:extLst>
                <a:ext uri="{FF2B5EF4-FFF2-40B4-BE49-F238E27FC236}">
                  <a16:creationId xmlns:a16="http://schemas.microsoft.com/office/drawing/2014/main" id="{FEF6E640-9AD7-B99C-B3ED-9970BAF910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033699" y="4451181"/>
              <a:ext cx="4924425" cy="1454239"/>
            </a:xfrm>
            <a:prstGeom prst="rect">
              <a:avLst/>
            </a:prstGeom>
          </p:spPr>
        </p:pic>
        <p:sp>
          <p:nvSpPr>
            <p:cNvPr id="12" name="TextBox 11">
              <a:extLst>
                <a:ext uri="{FF2B5EF4-FFF2-40B4-BE49-F238E27FC236}">
                  <a16:creationId xmlns:a16="http://schemas.microsoft.com/office/drawing/2014/main" id="{E5355127-BF27-7540-6F35-4E168AEE2904}"/>
                </a:ext>
              </a:extLst>
            </p:cNvPr>
            <p:cNvSpPr txBox="1"/>
            <p:nvPr/>
          </p:nvSpPr>
          <p:spPr>
            <a:xfrm>
              <a:off x="7721002" y="6001805"/>
              <a:ext cx="3549818" cy="369332"/>
            </a:xfrm>
            <a:prstGeom prst="rect">
              <a:avLst/>
            </a:prstGeom>
            <a:noFill/>
          </p:spPr>
          <p:txBody>
            <a:bodyPr wrap="none" rtlCol="0">
              <a:spAutoFit/>
            </a:bodyPr>
            <a:lstStyle/>
            <a:p>
              <a:pPr algn="ctr"/>
              <a:r>
                <a:rPr lang="en-US"/>
                <a:t>Concrete Bridge Widening Example</a:t>
              </a:r>
            </a:p>
          </p:txBody>
        </p:sp>
      </p:grpSp>
    </p:spTree>
    <p:extLst>
      <p:ext uri="{BB962C8B-B14F-4D97-AF65-F5344CB8AC3E}">
        <p14:creationId xmlns:p14="http://schemas.microsoft.com/office/powerpoint/2010/main" val="266233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097405" y="762000"/>
            <a:ext cx="6553200" cy="43434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eaLnBrk="1" hangingPunct="1">
              <a:lnSpc>
                <a:spcPct val="90000"/>
              </a:lnSpc>
            </a:pPr>
            <a:endParaRPr lang="en-US" sz="1900"/>
          </a:p>
        </p:txBody>
      </p:sp>
      <p:pic>
        <p:nvPicPr>
          <p:cNvPr id="6" name="Content Placeholder 11">
            <a:extLst>
              <a:ext uri="{FF2B5EF4-FFF2-40B4-BE49-F238E27FC236}">
                <a16:creationId xmlns:a16="http://schemas.microsoft.com/office/drawing/2014/main" id="{4D9DE528-D4F5-486B-A68B-02BD08C5D0BE}"/>
              </a:ext>
            </a:extLst>
          </p:cNvPr>
          <p:cNvPicPr>
            <a:picLocks noChangeAspect="1"/>
          </p:cNvPicPr>
          <p:nvPr/>
        </p:nvPicPr>
        <p:blipFill rotWithShape="1">
          <a:blip r:embed="rId3">
            <a:extLst>
              <a:ext uri="{28A0092B-C50C-407E-A947-70E740481C1C}">
                <a14:useLocalDpi xmlns:a14="http://schemas.microsoft.com/office/drawing/2010/main" val="0"/>
              </a:ext>
            </a:extLst>
          </a:blip>
          <a:srcRect b="6441"/>
          <a:stretch/>
        </p:blipFill>
        <p:spPr>
          <a:xfrm>
            <a:off x="3660360" y="762000"/>
            <a:ext cx="4871279" cy="5580185"/>
          </a:xfrm>
          <a:prstGeom prst="rect">
            <a:avLst/>
          </a:prstGeom>
          <a:ln w="28575">
            <a:solidFill>
              <a:schemeClr val="tx1"/>
            </a:solidFill>
          </a:ln>
        </p:spPr>
      </p:pic>
      <p:sp>
        <p:nvSpPr>
          <p:cNvPr id="3" name="Title 2">
            <a:extLst>
              <a:ext uri="{FF2B5EF4-FFF2-40B4-BE49-F238E27FC236}">
                <a16:creationId xmlns:a16="http://schemas.microsoft.com/office/drawing/2014/main" id="{AF410618-A344-7E75-941F-A8B3A1E7FE9F}"/>
              </a:ext>
            </a:extLst>
          </p:cNvPr>
          <p:cNvSpPr>
            <a:spLocks noGrp="1"/>
          </p:cNvSpPr>
          <p:nvPr>
            <p:ph type="title" idx="4294967295"/>
          </p:nvPr>
        </p:nvSpPr>
        <p:spPr/>
        <p:txBody>
          <a:bodyPr/>
          <a:lstStyle/>
          <a:p>
            <a:endParaRPr lang="en-US"/>
          </a:p>
        </p:txBody>
      </p:sp>
      <p:sp>
        <p:nvSpPr>
          <p:cNvPr id="4" name="Title 1">
            <a:extLst>
              <a:ext uri="{FF2B5EF4-FFF2-40B4-BE49-F238E27FC236}">
                <a16:creationId xmlns:a16="http://schemas.microsoft.com/office/drawing/2014/main" id="{CAF1F0B8-E5E6-1F04-3CA2-E992522909B9}"/>
              </a:ext>
            </a:extLst>
          </p:cNvPr>
          <p:cNvSpPr txBox="1">
            <a:spLocks/>
          </p:cNvSpPr>
          <p:nvPr/>
        </p:nvSpPr>
        <p:spPr>
          <a:xfrm>
            <a:off x="2128586" y="76201"/>
            <a:ext cx="7886700" cy="838199"/>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Overview</a:t>
            </a:r>
            <a:endParaRPr lang="en-US" sz="3700" b="1">
              <a:latin typeface="Calibri"/>
              <a:ea typeface="Calibri"/>
              <a:cs typeface="Calibri"/>
            </a:endParaRPr>
          </a:p>
        </p:txBody>
      </p:sp>
    </p:spTree>
    <p:extLst>
      <p:ext uri="{BB962C8B-B14F-4D97-AF65-F5344CB8AC3E}">
        <p14:creationId xmlns:p14="http://schemas.microsoft.com/office/powerpoint/2010/main" val="94035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3" name="TextBox 2">
            <a:extLst>
              <a:ext uri="{FF2B5EF4-FFF2-40B4-BE49-F238E27FC236}">
                <a16:creationId xmlns:a16="http://schemas.microsoft.com/office/drawing/2014/main" id="{026854F5-E426-EF3A-32AF-CADFBCC165F6}"/>
              </a:ext>
            </a:extLst>
          </p:cNvPr>
          <p:cNvSpPr txBox="1"/>
          <p:nvPr/>
        </p:nvSpPr>
        <p:spPr>
          <a:xfrm>
            <a:off x="2198075" y="1097280"/>
            <a:ext cx="5128698" cy="769441"/>
          </a:xfrm>
          <a:prstGeom prst="rect">
            <a:avLst/>
          </a:prstGeom>
          <a:noFill/>
        </p:spPr>
        <p:txBody>
          <a:bodyPr wrap="square" lIns="91440" tIns="45720" rIns="91440" bIns="45720" rtlCol="0" anchor="t">
            <a:normAutofit/>
          </a:bodyPr>
          <a:lstStyle/>
          <a:p>
            <a:pPr>
              <a:lnSpc>
                <a:spcPct val="120000"/>
              </a:lnSpc>
            </a:pPr>
            <a:r>
              <a:rPr lang="en-US" sz="3200">
                <a:latin typeface="Corbel" panose="020B0503020204020204" pitchFamily="34" charset="0"/>
                <a:ea typeface="Calibri"/>
                <a:cs typeface="Calibri"/>
              </a:rPr>
              <a:t>Full Deck Replacements</a:t>
            </a:r>
          </a:p>
        </p:txBody>
      </p:sp>
      <p:grpSp>
        <p:nvGrpSpPr>
          <p:cNvPr id="4" name="Group 3">
            <a:extLst>
              <a:ext uri="{FF2B5EF4-FFF2-40B4-BE49-F238E27FC236}">
                <a16:creationId xmlns:a16="http://schemas.microsoft.com/office/drawing/2014/main" id="{CEFB4BEF-2002-4A56-DD1D-EDF2A19946C4}"/>
              </a:ext>
            </a:extLst>
          </p:cNvPr>
          <p:cNvGrpSpPr/>
          <p:nvPr/>
        </p:nvGrpSpPr>
        <p:grpSpPr>
          <a:xfrm>
            <a:off x="1693092" y="3743027"/>
            <a:ext cx="10096500" cy="1786286"/>
            <a:chOff x="1693092" y="3743027"/>
            <a:chExt cx="10096500" cy="1786286"/>
          </a:xfrm>
        </p:grpSpPr>
        <p:grpSp>
          <p:nvGrpSpPr>
            <p:cNvPr id="6" name="Group 5">
              <a:extLst>
                <a:ext uri="{FF2B5EF4-FFF2-40B4-BE49-F238E27FC236}">
                  <a16:creationId xmlns:a16="http://schemas.microsoft.com/office/drawing/2014/main" id="{19170E15-3413-5AF4-EB53-0956747CD438}"/>
                </a:ext>
              </a:extLst>
            </p:cNvPr>
            <p:cNvGrpSpPr/>
            <p:nvPr/>
          </p:nvGrpSpPr>
          <p:grpSpPr>
            <a:xfrm>
              <a:off x="1693092" y="3743027"/>
              <a:ext cx="10096500" cy="1786286"/>
              <a:chOff x="1693092" y="3796192"/>
              <a:chExt cx="10096500" cy="1786286"/>
            </a:xfrm>
          </p:grpSpPr>
          <p:pic>
            <p:nvPicPr>
              <p:cNvPr id="9" name="Picture 8">
                <a:extLst>
                  <a:ext uri="{FF2B5EF4-FFF2-40B4-BE49-F238E27FC236}">
                    <a16:creationId xmlns:a16="http://schemas.microsoft.com/office/drawing/2014/main" id="{B274446C-FEBA-7541-15B7-8080A620C0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3092" y="3796192"/>
                <a:ext cx="10096500" cy="1546860"/>
              </a:xfrm>
              <a:prstGeom prst="rect">
                <a:avLst/>
              </a:prstGeom>
            </p:spPr>
          </p:pic>
          <p:sp>
            <p:nvSpPr>
              <p:cNvPr id="10" name="TextBox 9">
                <a:extLst>
                  <a:ext uri="{FF2B5EF4-FFF2-40B4-BE49-F238E27FC236}">
                    <a16:creationId xmlns:a16="http://schemas.microsoft.com/office/drawing/2014/main" id="{118480AE-9FD0-124E-43CF-B12EC0464D58}"/>
                  </a:ext>
                </a:extLst>
              </p:cNvPr>
              <p:cNvSpPr txBox="1"/>
              <p:nvPr/>
            </p:nvSpPr>
            <p:spPr>
              <a:xfrm>
                <a:off x="3913807" y="5213146"/>
                <a:ext cx="5655070" cy="369332"/>
              </a:xfrm>
              <a:prstGeom prst="rect">
                <a:avLst/>
              </a:prstGeom>
              <a:noFill/>
            </p:spPr>
            <p:txBody>
              <a:bodyPr wrap="square" rtlCol="0">
                <a:spAutoFit/>
              </a:bodyPr>
              <a:lstStyle/>
              <a:p>
                <a:pPr algn="ctr"/>
                <a:r>
                  <a:rPr lang="en-US"/>
                  <a:t>Bridge Nos. 100316 &amp; 100317 over Mississippi Avenue</a:t>
                </a:r>
              </a:p>
            </p:txBody>
          </p:sp>
        </p:grpSp>
        <p:sp>
          <p:nvSpPr>
            <p:cNvPr id="7" name="Freeform: Shape 6">
              <a:extLst>
                <a:ext uri="{FF2B5EF4-FFF2-40B4-BE49-F238E27FC236}">
                  <a16:creationId xmlns:a16="http://schemas.microsoft.com/office/drawing/2014/main" id="{E7423B8C-44B8-EFC2-BE7D-A1A278EDBE5F}"/>
                </a:ext>
              </a:extLst>
            </p:cNvPr>
            <p:cNvSpPr/>
            <p:nvPr/>
          </p:nvSpPr>
          <p:spPr>
            <a:xfrm>
              <a:off x="6659750" y="4007436"/>
              <a:ext cx="4845312" cy="777922"/>
            </a:xfrm>
            <a:custGeom>
              <a:avLst/>
              <a:gdLst>
                <a:gd name="connsiteX0" fmla="*/ 850710 w 5682018"/>
                <a:gd name="connsiteY0" fmla="*/ 891654 h 1055427"/>
                <a:gd name="connsiteX1" fmla="*/ 909851 w 5682018"/>
                <a:gd name="connsiteY1" fmla="*/ 632346 h 1055427"/>
                <a:gd name="connsiteX2" fmla="*/ 973540 w 5682018"/>
                <a:gd name="connsiteY2" fmla="*/ 632346 h 1055427"/>
                <a:gd name="connsiteX3" fmla="*/ 1023582 w 5682018"/>
                <a:gd name="connsiteY3" fmla="*/ 900752 h 1055427"/>
                <a:gd name="connsiteX4" fmla="*/ 5540991 w 5682018"/>
                <a:gd name="connsiteY4" fmla="*/ 996287 h 1055427"/>
                <a:gd name="connsiteX5" fmla="*/ 5609230 w 5682018"/>
                <a:gd name="connsiteY5" fmla="*/ 727881 h 1055427"/>
                <a:gd name="connsiteX6" fmla="*/ 5609230 w 5682018"/>
                <a:gd name="connsiteY6" fmla="*/ 277505 h 1055427"/>
                <a:gd name="connsiteX7" fmla="*/ 5677468 w 5682018"/>
                <a:gd name="connsiteY7" fmla="*/ 286603 h 1055427"/>
                <a:gd name="connsiteX8" fmla="*/ 5672919 w 5682018"/>
                <a:gd name="connsiteY8" fmla="*/ 377588 h 1055427"/>
                <a:gd name="connsiteX9" fmla="*/ 5682018 w 5682018"/>
                <a:gd name="connsiteY9" fmla="*/ 809767 h 1055427"/>
                <a:gd name="connsiteX10" fmla="*/ 5668370 w 5682018"/>
                <a:gd name="connsiteY10" fmla="*/ 991737 h 1055427"/>
                <a:gd name="connsiteX11" fmla="*/ 5682018 w 5682018"/>
                <a:gd name="connsiteY11" fmla="*/ 1055427 h 1055427"/>
                <a:gd name="connsiteX12" fmla="*/ 941695 w 5682018"/>
                <a:gd name="connsiteY12" fmla="*/ 959893 h 1055427"/>
                <a:gd name="connsiteX13" fmla="*/ 145576 w 5682018"/>
                <a:gd name="connsiteY13" fmla="*/ 964442 h 1055427"/>
                <a:gd name="connsiteX14" fmla="*/ 2329218 w 5682018"/>
                <a:gd name="connsiteY14" fmla="*/ 814316 h 1055427"/>
                <a:gd name="connsiteX15" fmla="*/ 3589361 w 5682018"/>
                <a:gd name="connsiteY15" fmla="*/ 750627 h 1055427"/>
                <a:gd name="connsiteX16" fmla="*/ 4339988 w 5682018"/>
                <a:gd name="connsiteY16" fmla="*/ 732430 h 1055427"/>
                <a:gd name="connsiteX17" fmla="*/ 45492 w 5682018"/>
                <a:gd name="connsiteY17" fmla="*/ 236561 h 1055427"/>
                <a:gd name="connsiteX18" fmla="*/ 1246495 w 5682018"/>
                <a:gd name="connsiteY18" fmla="*/ 191069 h 1055427"/>
                <a:gd name="connsiteX19" fmla="*/ 1701421 w 5682018"/>
                <a:gd name="connsiteY19" fmla="*/ 181970 h 1055427"/>
                <a:gd name="connsiteX20" fmla="*/ 1824251 w 5682018"/>
                <a:gd name="connsiteY20" fmla="*/ 177421 h 1055427"/>
                <a:gd name="connsiteX21" fmla="*/ 0 w 5682018"/>
                <a:gd name="connsiteY21" fmla="*/ 0 h 1055427"/>
                <a:gd name="connsiteX0" fmla="*/ 805218 w 5636526"/>
                <a:gd name="connsiteY0" fmla="*/ 714233 h 878006"/>
                <a:gd name="connsiteX1" fmla="*/ 864359 w 5636526"/>
                <a:gd name="connsiteY1" fmla="*/ 454925 h 878006"/>
                <a:gd name="connsiteX2" fmla="*/ 928048 w 5636526"/>
                <a:gd name="connsiteY2" fmla="*/ 454925 h 878006"/>
                <a:gd name="connsiteX3" fmla="*/ 978090 w 5636526"/>
                <a:gd name="connsiteY3" fmla="*/ 723331 h 878006"/>
                <a:gd name="connsiteX4" fmla="*/ 5495499 w 5636526"/>
                <a:gd name="connsiteY4" fmla="*/ 818866 h 878006"/>
                <a:gd name="connsiteX5" fmla="*/ 5563738 w 5636526"/>
                <a:gd name="connsiteY5" fmla="*/ 550460 h 878006"/>
                <a:gd name="connsiteX6" fmla="*/ 5563738 w 5636526"/>
                <a:gd name="connsiteY6" fmla="*/ 100084 h 878006"/>
                <a:gd name="connsiteX7" fmla="*/ 5631976 w 5636526"/>
                <a:gd name="connsiteY7" fmla="*/ 109182 h 878006"/>
                <a:gd name="connsiteX8" fmla="*/ 5627427 w 5636526"/>
                <a:gd name="connsiteY8" fmla="*/ 200167 h 878006"/>
                <a:gd name="connsiteX9" fmla="*/ 5636526 w 5636526"/>
                <a:gd name="connsiteY9" fmla="*/ 632346 h 878006"/>
                <a:gd name="connsiteX10" fmla="*/ 5622878 w 5636526"/>
                <a:gd name="connsiteY10" fmla="*/ 814316 h 878006"/>
                <a:gd name="connsiteX11" fmla="*/ 5636526 w 5636526"/>
                <a:gd name="connsiteY11" fmla="*/ 878006 h 878006"/>
                <a:gd name="connsiteX12" fmla="*/ 896203 w 5636526"/>
                <a:gd name="connsiteY12" fmla="*/ 782472 h 878006"/>
                <a:gd name="connsiteX13" fmla="*/ 100084 w 5636526"/>
                <a:gd name="connsiteY13" fmla="*/ 787021 h 878006"/>
                <a:gd name="connsiteX14" fmla="*/ 2283726 w 5636526"/>
                <a:gd name="connsiteY14" fmla="*/ 636895 h 878006"/>
                <a:gd name="connsiteX15" fmla="*/ 3543869 w 5636526"/>
                <a:gd name="connsiteY15" fmla="*/ 573206 h 878006"/>
                <a:gd name="connsiteX16" fmla="*/ 4294496 w 5636526"/>
                <a:gd name="connsiteY16" fmla="*/ 555009 h 878006"/>
                <a:gd name="connsiteX17" fmla="*/ 0 w 5636526"/>
                <a:gd name="connsiteY17" fmla="*/ 59140 h 878006"/>
                <a:gd name="connsiteX18" fmla="*/ 1201003 w 5636526"/>
                <a:gd name="connsiteY18" fmla="*/ 13648 h 878006"/>
                <a:gd name="connsiteX19" fmla="*/ 1655929 w 5636526"/>
                <a:gd name="connsiteY19" fmla="*/ 4549 h 878006"/>
                <a:gd name="connsiteX20" fmla="*/ 1778759 w 5636526"/>
                <a:gd name="connsiteY20" fmla="*/ 0 h 878006"/>
                <a:gd name="connsiteX0" fmla="*/ 805218 w 5636526"/>
                <a:gd name="connsiteY0" fmla="*/ 709684 h 873457"/>
                <a:gd name="connsiteX1" fmla="*/ 864359 w 5636526"/>
                <a:gd name="connsiteY1" fmla="*/ 450376 h 873457"/>
                <a:gd name="connsiteX2" fmla="*/ 928048 w 5636526"/>
                <a:gd name="connsiteY2" fmla="*/ 450376 h 873457"/>
                <a:gd name="connsiteX3" fmla="*/ 978090 w 5636526"/>
                <a:gd name="connsiteY3" fmla="*/ 718782 h 873457"/>
                <a:gd name="connsiteX4" fmla="*/ 5495499 w 5636526"/>
                <a:gd name="connsiteY4" fmla="*/ 814317 h 873457"/>
                <a:gd name="connsiteX5" fmla="*/ 5563738 w 5636526"/>
                <a:gd name="connsiteY5" fmla="*/ 545911 h 873457"/>
                <a:gd name="connsiteX6" fmla="*/ 5563738 w 5636526"/>
                <a:gd name="connsiteY6" fmla="*/ 95535 h 873457"/>
                <a:gd name="connsiteX7" fmla="*/ 5631976 w 5636526"/>
                <a:gd name="connsiteY7" fmla="*/ 104633 h 873457"/>
                <a:gd name="connsiteX8" fmla="*/ 5627427 w 5636526"/>
                <a:gd name="connsiteY8" fmla="*/ 195618 h 873457"/>
                <a:gd name="connsiteX9" fmla="*/ 5636526 w 5636526"/>
                <a:gd name="connsiteY9" fmla="*/ 627797 h 873457"/>
                <a:gd name="connsiteX10" fmla="*/ 5622878 w 5636526"/>
                <a:gd name="connsiteY10" fmla="*/ 809767 h 873457"/>
                <a:gd name="connsiteX11" fmla="*/ 5636526 w 5636526"/>
                <a:gd name="connsiteY11" fmla="*/ 873457 h 873457"/>
                <a:gd name="connsiteX12" fmla="*/ 896203 w 5636526"/>
                <a:gd name="connsiteY12" fmla="*/ 777923 h 873457"/>
                <a:gd name="connsiteX13" fmla="*/ 100084 w 5636526"/>
                <a:gd name="connsiteY13" fmla="*/ 782472 h 873457"/>
                <a:gd name="connsiteX14" fmla="*/ 2283726 w 5636526"/>
                <a:gd name="connsiteY14" fmla="*/ 632346 h 873457"/>
                <a:gd name="connsiteX15" fmla="*/ 3543869 w 5636526"/>
                <a:gd name="connsiteY15" fmla="*/ 568657 h 873457"/>
                <a:gd name="connsiteX16" fmla="*/ 4294496 w 5636526"/>
                <a:gd name="connsiteY16" fmla="*/ 550460 h 873457"/>
                <a:gd name="connsiteX17" fmla="*/ 0 w 5636526"/>
                <a:gd name="connsiteY17" fmla="*/ 54591 h 873457"/>
                <a:gd name="connsiteX18" fmla="*/ 1201003 w 5636526"/>
                <a:gd name="connsiteY18" fmla="*/ 9099 h 873457"/>
                <a:gd name="connsiteX19" fmla="*/ 1655929 w 5636526"/>
                <a:gd name="connsiteY19" fmla="*/ 0 h 873457"/>
                <a:gd name="connsiteX0" fmla="*/ 805218 w 5636526"/>
                <a:gd name="connsiteY0" fmla="*/ 700585 h 864358"/>
                <a:gd name="connsiteX1" fmla="*/ 864359 w 5636526"/>
                <a:gd name="connsiteY1" fmla="*/ 441277 h 864358"/>
                <a:gd name="connsiteX2" fmla="*/ 928048 w 5636526"/>
                <a:gd name="connsiteY2" fmla="*/ 441277 h 864358"/>
                <a:gd name="connsiteX3" fmla="*/ 978090 w 5636526"/>
                <a:gd name="connsiteY3" fmla="*/ 709683 h 864358"/>
                <a:gd name="connsiteX4" fmla="*/ 5495499 w 5636526"/>
                <a:gd name="connsiteY4" fmla="*/ 805218 h 864358"/>
                <a:gd name="connsiteX5" fmla="*/ 5563738 w 5636526"/>
                <a:gd name="connsiteY5" fmla="*/ 536812 h 864358"/>
                <a:gd name="connsiteX6" fmla="*/ 5563738 w 5636526"/>
                <a:gd name="connsiteY6" fmla="*/ 86436 h 864358"/>
                <a:gd name="connsiteX7" fmla="*/ 5631976 w 5636526"/>
                <a:gd name="connsiteY7" fmla="*/ 95534 h 864358"/>
                <a:gd name="connsiteX8" fmla="*/ 5627427 w 5636526"/>
                <a:gd name="connsiteY8" fmla="*/ 186519 h 864358"/>
                <a:gd name="connsiteX9" fmla="*/ 5636526 w 5636526"/>
                <a:gd name="connsiteY9" fmla="*/ 618698 h 864358"/>
                <a:gd name="connsiteX10" fmla="*/ 5622878 w 5636526"/>
                <a:gd name="connsiteY10" fmla="*/ 800668 h 864358"/>
                <a:gd name="connsiteX11" fmla="*/ 5636526 w 5636526"/>
                <a:gd name="connsiteY11" fmla="*/ 864358 h 864358"/>
                <a:gd name="connsiteX12" fmla="*/ 896203 w 5636526"/>
                <a:gd name="connsiteY12" fmla="*/ 768824 h 864358"/>
                <a:gd name="connsiteX13" fmla="*/ 100084 w 5636526"/>
                <a:gd name="connsiteY13" fmla="*/ 773373 h 864358"/>
                <a:gd name="connsiteX14" fmla="*/ 2283726 w 5636526"/>
                <a:gd name="connsiteY14" fmla="*/ 623247 h 864358"/>
                <a:gd name="connsiteX15" fmla="*/ 3543869 w 5636526"/>
                <a:gd name="connsiteY15" fmla="*/ 559558 h 864358"/>
                <a:gd name="connsiteX16" fmla="*/ 4294496 w 5636526"/>
                <a:gd name="connsiteY16" fmla="*/ 541361 h 864358"/>
                <a:gd name="connsiteX17" fmla="*/ 0 w 5636526"/>
                <a:gd name="connsiteY17" fmla="*/ 45492 h 864358"/>
                <a:gd name="connsiteX18" fmla="*/ 1201003 w 5636526"/>
                <a:gd name="connsiteY18" fmla="*/ 0 h 864358"/>
                <a:gd name="connsiteX0" fmla="*/ 805218 w 5636526"/>
                <a:gd name="connsiteY0" fmla="*/ 655093 h 818866"/>
                <a:gd name="connsiteX1" fmla="*/ 864359 w 5636526"/>
                <a:gd name="connsiteY1" fmla="*/ 395785 h 818866"/>
                <a:gd name="connsiteX2" fmla="*/ 928048 w 5636526"/>
                <a:gd name="connsiteY2" fmla="*/ 395785 h 818866"/>
                <a:gd name="connsiteX3" fmla="*/ 978090 w 5636526"/>
                <a:gd name="connsiteY3" fmla="*/ 664191 h 818866"/>
                <a:gd name="connsiteX4" fmla="*/ 5495499 w 5636526"/>
                <a:gd name="connsiteY4" fmla="*/ 759726 h 818866"/>
                <a:gd name="connsiteX5" fmla="*/ 5563738 w 5636526"/>
                <a:gd name="connsiteY5" fmla="*/ 491320 h 818866"/>
                <a:gd name="connsiteX6" fmla="*/ 5563738 w 5636526"/>
                <a:gd name="connsiteY6" fmla="*/ 40944 h 818866"/>
                <a:gd name="connsiteX7" fmla="*/ 5631976 w 5636526"/>
                <a:gd name="connsiteY7" fmla="*/ 50042 h 818866"/>
                <a:gd name="connsiteX8" fmla="*/ 5627427 w 5636526"/>
                <a:gd name="connsiteY8" fmla="*/ 141027 h 818866"/>
                <a:gd name="connsiteX9" fmla="*/ 5636526 w 5636526"/>
                <a:gd name="connsiteY9" fmla="*/ 573206 h 818866"/>
                <a:gd name="connsiteX10" fmla="*/ 5622878 w 5636526"/>
                <a:gd name="connsiteY10" fmla="*/ 755176 h 818866"/>
                <a:gd name="connsiteX11" fmla="*/ 5636526 w 5636526"/>
                <a:gd name="connsiteY11" fmla="*/ 818866 h 818866"/>
                <a:gd name="connsiteX12" fmla="*/ 896203 w 5636526"/>
                <a:gd name="connsiteY12" fmla="*/ 723332 h 818866"/>
                <a:gd name="connsiteX13" fmla="*/ 100084 w 5636526"/>
                <a:gd name="connsiteY13" fmla="*/ 727881 h 818866"/>
                <a:gd name="connsiteX14" fmla="*/ 2283726 w 5636526"/>
                <a:gd name="connsiteY14" fmla="*/ 577755 h 818866"/>
                <a:gd name="connsiteX15" fmla="*/ 3543869 w 5636526"/>
                <a:gd name="connsiteY15" fmla="*/ 514066 h 818866"/>
                <a:gd name="connsiteX16" fmla="*/ 4294496 w 5636526"/>
                <a:gd name="connsiteY16" fmla="*/ 495869 h 818866"/>
                <a:gd name="connsiteX17" fmla="*/ 0 w 5636526"/>
                <a:gd name="connsiteY17" fmla="*/ 0 h 818866"/>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15" fmla="*/ 3443785 w 5536442"/>
                <a:gd name="connsiteY15" fmla="*/ 473122 h 777922"/>
                <a:gd name="connsiteX16" fmla="*/ 4194412 w 5536442"/>
                <a:gd name="connsiteY16" fmla="*/ 454925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15" fmla="*/ 3443785 w 5536442"/>
                <a:gd name="connsiteY15" fmla="*/ 473122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0" fmla="*/ 0 w 4831308"/>
                <a:gd name="connsiteY0" fmla="*/ 614149 h 777922"/>
                <a:gd name="connsiteX1" fmla="*/ 59141 w 4831308"/>
                <a:gd name="connsiteY1" fmla="*/ 354841 h 777922"/>
                <a:gd name="connsiteX2" fmla="*/ 122830 w 4831308"/>
                <a:gd name="connsiteY2" fmla="*/ 354841 h 777922"/>
                <a:gd name="connsiteX3" fmla="*/ 172872 w 4831308"/>
                <a:gd name="connsiteY3" fmla="*/ 623247 h 777922"/>
                <a:gd name="connsiteX4" fmla="*/ 4690281 w 4831308"/>
                <a:gd name="connsiteY4" fmla="*/ 718782 h 777922"/>
                <a:gd name="connsiteX5" fmla="*/ 4758520 w 4831308"/>
                <a:gd name="connsiteY5" fmla="*/ 450376 h 777922"/>
                <a:gd name="connsiteX6" fmla="*/ 4758520 w 4831308"/>
                <a:gd name="connsiteY6" fmla="*/ 0 h 777922"/>
                <a:gd name="connsiteX7" fmla="*/ 4826758 w 4831308"/>
                <a:gd name="connsiteY7" fmla="*/ 9098 h 777922"/>
                <a:gd name="connsiteX8" fmla="*/ 4822209 w 4831308"/>
                <a:gd name="connsiteY8" fmla="*/ 100083 h 777922"/>
                <a:gd name="connsiteX9" fmla="*/ 4831308 w 4831308"/>
                <a:gd name="connsiteY9" fmla="*/ 532262 h 777922"/>
                <a:gd name="connsiteX10" fmla="*/ 4817660 w 4831308"/>
                <a:gd name="connsiteY10" fmla="*/ 714232 h 777922"/>
                <a:gd name="connsiteX11" fmla="*/ 4831308 w 4831308"/>
                <a:gd name="connsiteY11" fmla="*/ 777922 h 777922"/>
                <a:gd name="connsiteX12" fmla="*/ 90985 w 4831308"/>
                <a:gd name="connsiteY12" fmla="*/ 682388 h 777922"/>
                <a:gd name="connsiteX13" fmla="*/ 4550 w 4831308"/>
                <a:gd name="connsiteY13" fmla="*/ 609600 h 777922"/>
                <a:gd name="connsiteX0" fmla="*/ 751 w 4832059"/>
                <a:gd name="connsiteY0" fmla="*/ 614149 h 777922"/>
                <a:gd name="connsiteX1" fmla="*/ 59892 w 4832059"/>
                <a:gd name="connsiteY1" fmla="*/ 354841 h 777922"/>
                <a:gd name="connsiteX2" fmla="*/ 123581 w 4832059"/>
                <a:gd name="connsiteY2" fmla="*/ 354841 h 777922"/>
                <a:gd name="connsiteX3" fmla="*/ 173623 w 4832059"/>
                <a:gd name="connsiteY3" fmla="*/ 623247 h 777922"/>
                <a:gd name="connsiteX4" fmla="*/ 4691032 w 4832059"/>
                <a:gd name="connsiteY4" fmla="*/ 718782 h 777922"/>
                <a:gd name="connsiteX5" fmla="*/ 4759271 w 4832059"/>
                <a:gd name="connsiteY5" fmla="*/ 450376 h 777922"/>
                <a:gd name="connsiteX6" fmla="*/ 4759271 w 4832059"/>
                <a:gd name="connsiteY6" fmla="*/ 0 h 777922"/>
                <a:gd name="connsiteX7" fmla="*/ 4827509 w 4832059"/>
                <a:gd name="connsiteY7" fmla="*/ 9098 h 777922"/>
                <a:gd name="connsiteX8" fmla="*/ 4822960 w 4832059"/>
                <a:gd name="connsiteY8" fmla="*/ 100083 h 777922"/>
                <a:gd name="connsiteX9" fmla="*/ 4832059 w 4832059"/>
                <a:gd name="connsiteY9" fmla="*/ 532262 h 777922"/>
                <a:gd name="connsiteX10" fmla="*/ 4818411 w 4832059"/>
                <a:gd name="connsiteY10" fmla="*/ 714232 h 777922"/>
                <a:gd name="connsiteX11" fmla="*/ 4832059 w 4832059"/>
                <a:gd name="connsiteY11" fmla="*/ 777922 h 777922"/>
                <a:gd name="connsiteX12" fmla="*/ 91736 w 4832059"/>
                <a:gd name="connsiteY12" fmla="*/ 682388 h 777922"/>
                <a:gd name="connsiteX13" fmla="*/ 0 w 4832059"/>
                <a:gd name="connsiteY13" fmla="*/ 715617 h 777922"/>
                <a:gd name="connsiteX0" fmla="*/ 14004 w 4845312"/>
                <a:gd name="connsiteY0" fmla="*/ 614149 h 777922"/>
                <a:gd name="connsiteX1" fmla="*/ 73145 w 4845312"/>
                <a:gd name="connsiteY1" fmla="*/ 354841 h 777922"/>
                <a:gd name="connsiteX2" fmla="*/ 136834 w 4845312"/>
                <a:gd name="connsiteY2" fmla="*/ 354841 h 777922"/>
                <a:gd name="connsiteX3" fmla="*/ 186876 w 4845312"/>
                <a:gd name="connsiteY3" fmla="*/ 623247 h 777922"/>
                <a:gd name="connsiteX4" fmla="*/ 4704285 w 4845312"/>
                <a:gd name="connsiteY4" fmla="*/ 718782 h 777922"/>
                <a:gd name="connsiteX5" fmla="*/ 4772524 w 4845312"/>
                <a:gd name="connsiteY5" fmla="*/ 450376 h 777922"/>
                <a:gd name="connsiteX6" fmla="*/ 4772524 w 4845312"/>
                <a:gd name="connsiteY6" fmla="*/ 0 h 777922"/>
                <a:gd name="connsiteX7" fmla="*/ 4840762 w 4845312"/>
                <a:gd name="connsiteY7" fmla="*/ 9098 h 777922"/>
                <a:gd name="connsiteX8" fmla="*/ 4836213 w 4845312"/>
                <a:gd name="connsiteY8" fmla="*/ 100083 h 777922"/>
                <a:gd name="connsiteX9" fmla="*/ 4845312 w 4845312"/>
                <a:gd name="connsiteY9" fmla="*/ 532262 h 777922"/>
                <a:gd name="connsiteX10" fmla="*/ 4831664 w 4845312"/>
                <a:gd name="connsiteY10" fmla="*/ 714232 h 777922"/>
                <a:gd name="connsiteX11" fmla="*/ 4845312 w 4845312"/>
                <a:gd name="connsiteY11" fmla="*/ 777922 h 777922"/>
                <a:gd name="connsiteX12" fmla="*/ 104989 w 4845312"/>
                <a:gd name="connsiteY12" fmla="*/ 682388 h 777922"/>
                <a:gd name="connsiteX13" fmla="*/ 0 w 4845312"/>
                <a:gd name="connsiteY13" fmla="*/ 683812 h 777922"/>
                <a:gd name="connsiteX0" fmla="*/ 14004 w 4845312"/>
                <a:gd name="connsiteY0" fmla="*/ 614149 h 777922"/>
                <a:gd name="connsiteX1" fmla="*/ 73145 w 4845312"/>
                <a:gd name="connsiteY1" fmla="*/ 354841 h 777922"/>
                <a:gd name="connsiteX2" fmla="*/ 136834 w 4845312"/>
                <a:gd name="connsiteY2" fmla="*/ 354841 h 777922"/>
                <a:gd name="connsiteX3" fmla="*/ 186876 w 4845312"/>
                <a:gd name="connsiteY3" fmla="*/ 623247 h 777922"/>
                <a:gd name="connsiteX4" fmla="*/ 4704285 w 4845312"/>
                <a:gd name="connsiteY4" fmla="*/ 718782 h 777922"/>
                <a:gd name="connsiteX5" fmla="*/ 4772524 w 4845312"/>
                <a:gd name="connsiteY5" fmla="*/ 450376 h 777922"/>
                <a:gd name="connsiteX6" fmla="*/ 4772524 w 4845312"/>
                <a:gd name="connsiteY6" fmla="*/ 0 h 777922"/>
                <a:gd name="connsiteX7" fmla="*/ 4840762 w 4845312"/>
                <a:gd name="connsiteY7" fmla="*/ 9098 h 777922"/>
                <a:gd name="connsiteX8" fmla="*/ 4836213 w 4845312"/>
                <a:gd name="connsiteY8" fmla="*/ 100083 h 777922"/>
                <a:gd name="connsiteX9" fmla="*/ 4845312 w 4845312"/>
                <a:gd name="connsiteY9" fmla="*/ 532262 h 777922"/>
                <a:gd name="connsiteX10" fmla="*/ 4831664 w 4845312"/>
                <a:gd name="connsiteY10" fmla="*/ 714232 h 777922"/>
                <a:gd name="connsiteX11" fmla="*/ 4845312 w 4845312"/>
                <a:gd name="connsiteY11" fmla="*/ 777922 h 777922"/>
                <a:gd name="connsiteX12" fmla="*/ 104989 w 4845312"/>
                <a:gd name="connsiteY12" fmla="*/ 682388 h 777922"/>
                <a:gd name="connsiteX13" fmla="*/ 0 w 4845312"/>
                <a:gd name="connsiteY13" fmla="*/ 683812 h 777922"/>
                <a:gd name="connsiteX14" fmla="*/ 14004 w 4845312"/>
                <a:gd name="connsiteY14" fmla="*/ 614149 h 7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45312" h="777922">
                  <a:moveTo>
                    <a:pt x="14004" y="614149"/>
                  </a:moveTo>
                  <a:lnTo>
                    <a:pt x="73145" y="354841"/>
                  </a:lnTo>
                  <a:lnTo>
                    <a:pt x="136834" y="354841"/>
                  </a:lnTo>
                  <a:lnTo>
                    <a:pt x="186876" y="623247"/>
                  </a:lnTo>
                  <a:lnTo>
                    <a:pt x="4704285" y="718782"/>
                  </a:lnTo>
                  <a:lnTo>
                    <a:pt x="4772524" y="450376"/>
                  </a:lnTo>
                  <a:lnTo>
                    <a:pt x="4772524" y="0"/>
                  </a:lnTo>
                  <a:lnTo>
                    <a:pt x="4840762" y="9098"/>
                  </a:lnTo>
                  <a:lnTo>
                    <a:pt x="4836213" y="100083"/>
                  </a:lnTo>
                  <a:lnTo>
                    <a:pt x="4845312" y="532262"/>
                  </a:lnTo>
                  <a:lnTo>
                    <a:pt x="4831664" y="714232"/>
                  </a:lnTo>
                  <a:lnTo>
                    <a:pt x="4845312" y="777922"/>
                  </a:lnTo>
                  <a:lnTo>
                    <a:pt x="104989" y="682388"/>
                  </a:lnTo>
                  <a:lnTo>
                    <a:pt x="0" y="683812"/>
                  </a:lnTo>
                  <a:lnTo>
                    <a:pt x="14004" y="614149"/>
                  </a:lnTo>
                  <a:close/>
                </a:path>
              </a:pathLst>
            </a:custGeom>
            <a:solidFill>
              <a:srgbClr val="43A4D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9C6E331A-8E27-8582-827C-60DCDF36AACF}"/>
                </a:ext>
              </a:extLst>
            </p:cNvPr>
            <p:cNvSpPr/>
            <p:nvPr/>
          </p:nvSpPr>
          <p:spPr>
            <a:xfrm flipH="1">
              <a:off x="2014724" y="4010611"/>
              <a:ext cx="4658436" cy="777922"/>
            </a:xfrm>
            <a:custGeom>
              <a:avLst/>
              <a:gdLst>
                <a:gd name="connsiteX0" fmla="*/ 850710 w 5682018"/>
                <a:gd name="connsiteY0" fmla="*/ 891654 h 1055427"/>
                <a:gd name="connsiteX1" fmla="*/ 909851 w 5682018"/>
                <a:gd name="connsiteY1" fmla="*/ 632346 h 1055427"/>
                <a:gd name="connsiteX2" fmla="*/ 973540 w 5682018"/>
                <a:gd name="connsiteY2" fmla="*/ 632346 h 1055427"/>
                <a:gd name="connsiteX3" fmla="*/ 1023582 w 5682018"/>
                <a:gd name="connsiteY3" fmla="*/ 900752 h 1055427"/>
                <a:gd name="connsiteX4" fmla="*/ 5540991 w 5682018"/>
                <a:gd name="connsiteY4" fmla="*/ 996287 h 1055427"/>
                <a:gd name="connsiteX5" fmla="*/ 5609230 w 5682018"/>
                <a:gd name="connsiteY5" fmla="*/ 727881 h 1055427"/>
                <a:gd name="connsiteX6" fmla="*/ 5609230 w 5682018"/>
                <a:gd name="connsiteY6" fmla="*/ 277505 h 1055427"/>
                <a:gd name="connsiteX7" fmla="*/ 5677468 w 5682018"/>
                <a:gd name="connsiteY7" fmla="*/ 286603 h 1055427"/>
                <a:gd name="connsiteX8" fmla="*/ 5672919 w 5682018"/>
                <a:gd name="connsiteY8" fmla="*/ 377588 h 1055427"/>
                <a:gd name="connsiteX9" fmla="*/ 5682018 w 5682018"/>
                <a:gd name="connsiteY9" fmla="*/ 809767 h 1055427"/>
                <a:gd name="connsiteX10" fmla="*/ 5668370 w 5682018"/>
                <a:gd name="connsiteY10" fmla="*/ 991737 h 1055427"/>
                <a:gd name="connsiteX11" fmla="*/ 5682018 w 5682018"/>
                <a:gd name="connsiteY11" fmla="*/ 1055427 h 1055427"/>
                <a:gd name="connsiteX12" fmla="*/ 941695 w 5682018"/>
                <a:gd name="connsiteY12" fmla="*/ 959893 h 1055427"/>
                <a:gd name="connsiteX13" fmla="*/ 145576 w 5682018"/>
                <a:gd name="connsiteY13" fmla="*/ 964442 h 1055427"/>
                <a:gd name="connsiteX14" fmla="*/ 2329218 w 5682018"/>
                <a:gd name="connsiteY14" fmla="*/ 814316 h 1055427"/>
                <a:gd name="connsiteX15" fmla="*/ 3589361 w 5682018"/>
                <a:gd name="connsiteY15" fmla="*/ 750627 h 1055427"/>
                <a:gd name="connsiteX16" fmla="*/ 4339988 w 5682018"/>
                <a:gd name="connsiteY16" fmla="*/ 732430 h 1055427"/>
                <a:gd name="connsiteX17" fmla="*/ 45492 w 5682018"/>
                <a:gd name="connsiteY17" fmla="*/ 236561 h 1055427"/>
                <a:gd name="connsiteX18" fmla="*/ 1246495 w 5682018"/>
                <a:gd name="connsiteY18" fmla="*/ 191069 h 1055427"/>
                <a:gd name="connsiteX19" fmla="*/ 1701421 w 5682018"/>
                <a:gd name="connsiteY19" fmla="*/ 181970 h 1055427"/>
                <a:gd name="connsiteX20" fmla="*/ 1824251 w 5682018"/>
                <a:gd name="connsiteY20" fmla="*/ 177421 h 1055427"/>
                <a:gd name="connsiteX21" fmla="*/ 0 w 5682018"/>
                <a:gd name="connsiteY21" fmla="*/ 0 h 1055427"/>
                <a:gd name="connsiteX0" fmla="*/ 805218 w 5636526"/>
                <a:gd name="connsiteY0" fmla="*/ 714233 h 878006"/>
                <a:gd name="connsiteX1" fmla="*/ 864359 w 5636526"/>
                <a:gd name="connsiteY1" fmla="*/ 454925 h 878006"/>
                <a:gd name="connsiteX2" fmla="*/ 928048 w 5636526"/>
                <a:gd name="connsiteY2" fmla="*/ 454925 h 878006"/>
                <a:gd name="connsiteX3" fmla="*/ 978090 w 5636526"/>
                <a:gd name="connsiteY3" fmla="*/ 723331 h 878006"/>
                <a:gd name="connsiteX4" fmla="*/ 5495499 w 5636526"/>
                <a:gd name="connsiteY4" fmla="*/ 818866 h 878006"/>
                <a:gd name="connsiteX5" fmla="*/ 5563738 w 5636526"/>
                <a:gd name="connsiteY5" fmla="*/ 550460 h 878006"/>
                <a:gd name="connsiteX6" fmla="*/ 5563738 w 5636526"/>
                <a:gd name="connsiteY6" fmla="*/ 100084 h 878006"/>
                <a:gd name="connsiteX7" fmla="*/ 5631976 w 5636526"/>
                <a:gd name="connsiteY7" fmla="*/ 109182 h 878006"/>
                <a:gd name="connsiteX8" fmla="*/ 5627427 w 5636526"/>
                <a:gd name="connsiteY8" fmla="*/ 200167 h 878006"/>
                <a:gd name="connsiteX9" fmla="*/ 5636526 w 5636526"/>
                <a:gd name="connsiteY9" fmla="*/ 632346 h 878006"/>
                <a:gd name="connsiteX10" fmla="*/ 5622878 w 5636526"/>
                <a:gd name="connsiteY10" fmla="*/ 814316 h 878006"/>
                <a:gd name="connsiteX11" fmla="*/ 5636526 w 5636526"/>
                <a:gd name="connsiteY11" fmla="*/ 878006 h 878006"/>
                <a:gd name="connsiteX12" fmla="*/ 896203 w 5636526"/>
                <a:gd name="connsiteY12" fmla="*/ 782472 h 878006"/>
                <a:gd name="connsiteX13" fmla="*/ 100084 w 5636526"/>
                <a:gd name="connsiteY13" fmla="*/ 787021 h 878006"/>
                <a:gd name="connsiteX14" fmla="*/ 2283726 w 5636526"/>
                <a:gd name="connsiteY14" fmla="*/ 636895 h 878006"/>
                <a:gd name="connsiteX15" fmla="*/ 3543869 w 5636526"/>
                <a:gd name="connsiteY15" fmla="*/ 573206 h 878006"/>
                <a:gd name="connsiteX16" fmla="*/ 4294496 w 5636526"/>
                <a:gd name="connsiteY16" fmla="*/ 555009 h 878006"/>
                <a:gd name="connsiteX17" fmla="*/ 0 w 5636526"/>
                <a:gd name="connsiteY17" fmla="*/ 59140 h 878006"/>
                <a:gd name="connsiteX18" fmla="*/ 1201003 w 5636526"/>
                <a:gd name="connsiteY18" fmla="*/ 13648 h 878006"/>
                <a:gd name="connsiteX19" fmla="*/ 1655929 w 5636526"/>
                <a:gd name="connsiteY19" fmla="*/ 4549 h 878006"/>
                <a:gd name="connsiteX20" fmla="*/ 1778759 w 5636526"/>
                <a:gd name="connsiteY20" fmla="*/ 0 h 878006"/>
                <a:gd name="connsiteX0" fmla="*/ 805218 w 5636526"/>
                <a:gd name="connsiteY0" fmla="*/ 709684 h 873457"/>
                <a:gd name="connsiteX1" fmla="*/ 864359 w 5636526"/>
                <a:gd name="connsiteY1" fmla="*/ 450376 h 873457"/>
                <a:gd name="connsiteX2" fmla="*/ 928048 w 5636526"/>
                <a:gd name="connsiteY2" fmla="*/ 450376 h 873457"/>
                <a:gd name="connsiteX3" fmla="*/ 978090 w 5636526"/>
                <a:gd name="connsiteY3" fmla="*/ 718782 h 873457"/>
                <a:gd name="connsiteX4" fmla="*/ 5495499 w 5636526"/>
                <a:gd name="connsiteY4" fmla="*/ 814317 h 873457"/>
                <a:gd name="connsiteX5" fmla="*/ 5563738 w 5636526"/>
                <a:gd name="connsiteY5" fmla="*/ 545911 h 873457"/>
                <a:gd name="connsiteX6" fmla="*/ 5563738 w 5636526"/>
                <a:gd name="connsiteY6" fmla="*/ 95535 h 873457"/>
                <a:gd name="connsiteX7" fmla="*/ 5631976 w 5636526"/>
                <a:gd name="connsiteY7" fmla="*/ 104633 h 873457"/>
                <a:gd name="connsiteX8" fmla="*/ 5627427 w 5636526"/>
                <a:gd name="connsiteY8" fmla="*/ 195618 h 873457"/>
                <a:gd name="connsiteX9" fmla="*/ 5636526 w 5636526"/>
                <a:gd name="connsiteY9" fmla="*/ 627797 h 873457"/>
                <a:gd name="connsiteX10" fmla="*/ 5622878 w 5636526"/>
                <a:gd name="connsiteY10" fmla="*/ 809767 h 873457"/>
                <a:gd name="connsiteX11" fmla="*/ 5636526 w 5636526"/>
                <a:gd name="connsiteY11" fmla="*/ 873457 h 873457"/>
                <a:gd name="connsiteX12" fmla="*/ 896203 w 5636526"/>
                <a:gd name="connsiteY12" fmla="*/ 777923 h 873457"/>
                <a:gd name="connsiteX13" fmla="*/ 100084 w 5636526"/>
                <a:gd name="connsiteY13" fmla="*/ 782472 h 873457"/>
                <a:gd name="connsiteX14" fmla="*/ 2283726 w 5636526"/>
                <a:gd name="connsiteY14" fmla="*/ 632346 h 873457"/>
                <a:gd name="connsiteX15" fmla="*/ 3543869 w 5636526"/>
                <a:gd name="connsiteY15" fmla="*/ 568657 h 873457"/>
                <a:gd name="connsiteX16" fmla="*/ 4294496 w 5636526"/>
                <a:gd name="connsiteY16" fmla="*/ 550460 h 873457"/>
                <a:gd name="connsiteX17" fmla="*/ 0 w 5636526"/>
                <a:gd name="connsiteY17" fmla="*/ 54591 h 873457"/>
                <a:gd name="connsiteX18" fmla="*/ 1201003 w 5636526"/>
                <a:gd name="connsiteY18" fmla="*/ 9099 h 873457"/>
                <a:gd name="connsiteX19" fmla="*/ 1655929 w 5636526"/>
                <a:gd name="connsiteY19" fmla="*/ 0 h 873457"/>
                <a:gd name="connsiteX0" fmla="*/ 805218 w 5636526"/>
                <a:gd name="connsiteY0" fmla="*/ 700585 h 864358"/>
                <a:gd name="connsiteX1" fmla="*/ 864359 w 5636526"/>
                <a:gd name="connsiteY1" fmla="*/ 441277 h 864358"/>
                <a:gd name="connsiteX2" fmla="*/ 928048 w 5636526"/>
                <a:gd name="connsiteY2" fmla="*/ 441277 h 864358"/>
                <a:gd name="connsiteX3" fmla="*/ 978090 w 5636526"/>
                <a:gd name="connsiteY3" fmla="*/ 709683 h 864358"/>
                <a:gd name="connsiteX4" fmla="*/ 5495499 w 5636526"/>
                <a:gd name="connsiteY4" fmla="*/ 805218 h 864358"/>
                <a:gd name="connsiteX5" fmla="*/ 5563738 w 5636526"/>
                <a:gd name="connsiteY5" fmla="*/ 536812 h 864358"/>
                <a:gd name="connsiteX6" fmla="*/ 5563738 w 5636526"/>
                <a:gd name="connsiteY6" fmla="*/ 86436 h 864358"/>
                <a:gd name="connsiteX7" fmla="*/ 5631976 w 5636526"/>
                <a:gd name="connsiteY7" fmla="*/ 95534 h 864358"/>
                <a:gd name="connsiteX8" fmla="*/ 5627427 w 5636526"/>
                <a:gd name="connsiteY8" fmla="*/ 186519 h 864358"/>
                <a:gd name="connsiteX9" fmla="*/ 5636526 w 5636526"/>
                <a:gd name="connsiteY9" fmla="*/ 618698 h 864358"/>
                <a:gd name="connsiteX10" fmla="*/ 5622878 w 5636526"/>
                <a:gd name="connsiteY10" fmla="*/ 800668 h 864358"/>
                <a:gd name="connsiteX11" fmla="*/ 5636526 w 5636526"/>
                <a:gd name="connsiteY11" fmla="*/ 864358 h 864358"/>
                <a:gd name="connsiteX12" fmla="*/ 896203 w 5636526"/>
                <a:gd name="connsiteY12" fmla="*/ 768824 h 864358"/>
                <a:gd name="connsiteX13" fmla="*/ 100084 w 5636526"/>
                <a:gd name="connsiteY13" fmla="*/ 773373 h 864358"/>
                <a:gd name="connsiteX14" fmla="*/ 2283726 w 5636526"/>
                <a:gd name="connsiteY14" fmla="*/ 623247 h 864358"/>
                <a:gd name="connsiteX15" fmla="*/ 3543869 w 5636526"/>
                <a:gd name="connsiteY15" fmla="*/ 559558 h 864358"/>
                <a:gd name="connsiteX16" fmla="*/ 4294496 w 5636526"/>
                <a:gd name="connsiteY16" fmla="*/ 541361 h 864358"/>
                <a:gd name="connsiteX17" fmla="*/ 0 w 5636526"/>
                <a:gd name="connsiteY17" fmla="*/ 45492 h 864358"/>
                <a:gd name="connsiteX18" fmla="*/ 1201003 w 5636526"/>
                <a:gd name="connsiteY18" fmla="*/ 0 h 864358"/>
                <a:gd name="connsiteX0" fmla="*/ 805218 w 5636526"/>
                <a:gd name="connsiteY0" fmla="*/ 655093 h 818866"/>
                <a:gd name="connsiteX1" fmla="*/ 864359 w 5636526"/>
                <a:gd name="connsiteY1" fmla="*/ 395785 h 818866"/>
                <a:gd name="connsiteX2" fmla="*/ 928048 w 5636526"/>
                <a:gd name="connsiteY2" fmla="*/ 395785 h 818866"/>
                <a:gd name="connsiteX3" fmla="*/ 978090 w 5636526"/>
                <a:gd name="connsiteY3" fmla="*/ 664191 h 818866"/>
                <a:gd name="connsiteX4" fmla="*/ 5495499 w 5636526"/>
                <a:gd name="connsiteY4" fmla="*/ 759726 h 818866"/>
                <a:gd name="connsiteX5" fmla="*/ 5563738 w 5636526"/>
                <a:gd name="connsiteY5" fmla="*/ 491320 h 818866"/>
                <a:gd name="connsiteX6" fmla="*/ 5563738 w 5636526"/>
                <a:gd name="connsiteY6" fmla="*/ 40944 h 818866"/>
                <a:gd name="connsiteX7" fmla="*/ 5631976 w 5636526"/>
                <a:gd name="connsiteY7" fmla="*/ 50042 h 818866"/>
                <a:gd name="connsiteX8" fmla="*/ 5627427 w 5636526"/>
                <a:gd name="connsiteY8" fmla="*/ 141027 h 818866"/>
                <a:gd name="connsiteX9" fmla="*/ 5636526 w 5636526"/>
                <a:gd name="connsiteY9" fmla="*/ 573206 h 818866"/>
                <a:gd name="connsiteX10" fmla="*/ 5622878 w 5636526"/>
                <a:gd name="connsiteY10" fmla="*/ 755176 h 818866"/>
                <a:gd name="connsiteX11" fmla="*/ 5636526 w 5636526"/>
                <a:gd name="connsiteY11" fmla="*/ 818866 h 818866"/>
                <a:gd name="connsiteX12" fmla="*/ 896203 w 5636526"/>
                <a:gd name="connsiteY12" fmla="*/ 723332 h 818866"/>
                <a:gd name="connsiteX13" fmla="*/ 100084 w 5636526"/>
                <a:gd name="connsiteY13" fmla="*/ 727881 h 818866"/>
                <a:gd name="connsiteX14" fmla="*/ 2283726 w 5636526"/>
                <a:gd name="connsiteY14" fmla="*/ 577755 h 818866"/>
                <a:gd name="connsiteX15" fmla="*/ 3543869 w 5636526"/>
                <a:gd name="connsiteY15" fmla="*/ 514066 h 818866"/>
                <a:gd name="connsiteX16" fmla="*/ 4294496 w 5636526"/>
                <a:gd name="connsiteY16" fmla="*/ 495869 h 818866"/>
                <a:gd name="connsiteX17" fmla="*/ 0 w 5636526"/>
                <a:gd name="connsiteY17" fmla="*/ 0 h 818866"/>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15" fmla="*/ 3443785 w 5536442"/>
                <a:gd name="connsiteY15" fmla="*/ 473122 h 777922"/>
                <a:gd name="connsiteX16" fmla="*/ 4194412 w 5536442"/>
                <a:gd name="connsiteY16" fmla="*/ 454925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15" fmla="*/ 3443785 w 5536442"/>
                <a:gd name="connsiteY15" fmla="*/ 473122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14" fmla="*/ 2183642 w 5536442"/>
                <a:gd name="connsiteY14" fmla="*/ 536811 h 777922"/>
                <a:gd name="connsiteX0" fmla="*/ 705134 w 5536442"/>
                <a:gd name="connsiteY0" fmla="*/ 614149 h 777922"/>
                <a:gd name="connsiteX1" fmla="*/ 764275 w 5536442"/>
                <a:gd name="connsiteY1" fmla="*/ 354841 h 777922"/>
                <a:gd name="connsiteX2" fmla="*/ 827964 w 5536442"/>
                <a:gd name="connsiteY2" fmla="*/ 354841 h 777922"/>
                <a:gd name="connsiteX3" fmla="*/ 878006 w 5536442"/>
                <a:gd name="connsiteY3" fmla="*/ 623247 h 777922"/>
                <a:gd name="connsiteX4" fmla="*/ 5395415 w 5536442"/>
                <a:gd name="connsiteY4" fmla="*/ 718782 h 777922"/>
                <a:gd name="connsiteX5" fmla="*/ 5463654 w 5536442"/>
                <a:gd name="connsiteY5" fmla="*/ 450376 h 777922"/>
                <a:gd name="connsiteX6" fmla="*/ 5463654 w 5536442"/>
                <a:gd name="connsiteY6" fmla="*/ 0 h 777922"/>
                <a:gd name="connsiteX7" fmla="*/ 5531892 w 5536442"/>
                <a:gd name="connsiteY7" fmla="*/ 9098 h 777922"/>
                <a:gd name="connsiteX8" fmla="*/ 5527343 w 5536442"/>
                <a:gd name="connsiteY8" fmla="*/ 100083 h 777922"/>
                <a:gd name="connsiteX9" fmla="*/ 5536442 w 5536442"/>
                <a:gd name="connsiteY9" fmla="*/ 532262 h 777922"/>
                <a:gd name="connsiteX10" fmla="*/ 5522794 w 5536442"/>
                <a:gd name="connsiteY10" fmla="*/ 714232 h 777922"/>
                <a:gd name="connsiteX11" fmla="*/ 5536442 w 5536442"/>
                <a:gd name="connsiteY11" fmla="*/ 777922 h 777922"/>
                <a:gd name="connsiteX12" fmla="*/ 796119 w 5536442"/>
                <a:gd name="connsiteY12" fmla="*/ 682388 h 777922"/>
                <a:gd name="connsiteX13" fmla="*/ 0 w 5536442"/>
                <a:gd name="connsiteY13" fmla="*/ 686937 h 777922"/>
                <a:gd name="connsiteX0" fmla="*/ 0 w 4831308"/>
                <a:gd name="connsiteY0" fmla="*/ 614149 h 777922"/>
                <a:gd name="connsiteX1" fmla="*/ 59141 w 4831308"/>
                <a:gd name="connsiteY1" fmla="*/ 354841 h 777922"/>
                <a:gd name="connsiteX2" fmla="*/ 122830 w 4831308"/>
                <a:gd name="connsiteY2" fmla="*/ 354841 h 777922"/>
                <a:gd name="connsiteX3" fmla="*/ 172872 w 4831308"/>
                <a:gd name="connsiteY3" fmla="*/ 623247 h 777922"/>
                <a:gd name="connsiteX4" fmla="*/ 4690281 w 4831308"/>
                <a:gd name="connsiteY4" fmla="*/ 718782 h 777922"/>
                <a:gd name="connsiteX5" fmla="*/ 4758520 w 4831308"/>
                <a:gd name="connsiteY5" fmla="*/ 450376 h 777922"/>
                <a:gd name="connsiteX6" fmla="*/ 4758520 w 4831308"/>
                <a:gd name="connsiteY6" fmla="*/ 0 h 777922"/>
                <a:gd name="connsiteX7" fmla="*/ 4826758 w 4831308"/>
                <a:gd name="connsiteY7" fmla="*/ 9098 h 777922"/>
                <a:gd name="connsiteX8" fmla="*/ 4822209 w 4831308"/>
                <a:gd name="connsiteY8" fmla="*/ 100083 h 777922"/>
                <a:gd name="connsiteX9" fmla="*/ 4831308 w 4831308"/>
                <a:gd name="connsiteY9" fmla="*/ 532262 h 777922"/>
                <a:gd name="connsiteX10" fmla="*/ 4817660 w 4831308"/>
                <a:gd name="connsiteY10" fmla="*/ 714232 h 777922"/>
                <a:gd name="connsiteX11" fmla="*/ 4831308 w 4831308"/>
                <a:gd name="connsiteY11" fmla="*/ 777922 h 777922"/>
                <a:gd name="connsiteX12" fmla="*/ 90985 w 4831308"/>
                <a:gd name="connsiteY12" fmla="*/ 682388 h 777922"/>
                <a:gd name="connsiteX13" fmla="*/ 4550 w 4831308"/>
                <a:gd name="connsiteY13" fmla="*/ 609600 h 777922"/>
                <a:gd name="connsiteX0" fmla="*/ 751 w 4832059"/>
                <a:gd name="connsiteY0" fmla="*/ 614149 h 777922"/>
                <a:gd name="connsiteX1" fmla="*/ 59892 w 4832059"/>
                <a:gd name="connsiteY1" fmla="*/ 354841 h 777922"/>
                <a:gd name="connsiteX2" fmla="*/ 123581 w 4832059"/>
                <a:gd name="connsiteY2" fmla="*/ 354841 h 777922"/>
                <a:gd name="connsiteX3" fmla="*/ 173623 w 4832059"/>
                <a:gd name="connsiteY3" fmla="*/ 623247 h 777922"/>
                <a:gd name="connsiteX4" fmla="*/ 4691032 w 4832059"/>
                <a:gd name="connsiteY4" fmla="*/ 718782 h 777922"/>
                <a:gd name="connsiteX5" fmla="*/ 4759271 w 4832059"/>
                <a:gd name="connsiteY5" fmla="*/ 450376 h 777922"/>
                <a:gd name="connsiteX6" fmla="*/ 4759271 w 4832059"/>
                <a:gd name="connsiteY6" fmla="*/ 0 h 777922"/>
                <a:gd name="connsiteX7" fmla="*/ 4827509 w 4832059"/>
                <a:gd name="connsiteY7" fmla="*/ 9098 h 777922"/>
                <a:gd name="connsiteX8" fmla="*/ 4822960 w 4832059"/>
                <a:gd name="connsiteY8" fmla="*/ 100083 h 777922"/>
                <a:gd name="connsiteX9" fmla="*/ 4832059 w 4832059"/>
                <a:gd name="connsiteY9" fmla="*/ 532262 h 777922"/>
                <a:gd name="connsiteX10" fmla="*/ 4818411 w 4832059"/>
                <a:gd name="connsiteY10" fmla="*/ 714232 h 777922"/>
                <a:gd name="connsiteX11" fmla="*/ 4832059 w 4832059"/>
                <a:gd name="connsiteY11" fmla="*/ 777922 h 777922"/>
                <a:gd name="connsiteX12" fmla="*/ 91736 w 4832059"/>
                <a:gd name="connsiteY12" fmla="*/ 682388 h 777922"/>
                <a:gd name="connsiteX13" fmla="*/ 0 w 4832059"/>
                <a:gd name="connsiteY13" fmla="*/ 715617 h 777922"/>
                <a:gd name="connsiteX0" fmla="*/ 14004 w 4845312"/>
                <a:gd name="connsiteY0" fmla="*/ 614149 h 777922"/>
                <a:gd name="connsiteX1" fmla="*/ 73145 w 4845312"/>
                <a:gd name="connsiteY1" fmla="*/ 354841 h 777922"/>
                <a:gd name="connsiteX2" fmla="*/ 136834 w 4845312"/>
                <a:gd name="connsiteY2" fmla="*/ 354841 h 777922"/>
                <a:gd name="connsiteX3" fmla="*/ 186876 w 4845312"/>
                <a:gd name="connsiteY3" fmla="*/ 623247 h 777922"/>
                <a:gd name="connsiteX4" fmla="*/ 4704285 w 4845312"/>
                <a:gd name="connsiteY4" fmla="*/ 718782 h 777922"/>
                <a:gd name="connsiteX5" fmla="*/ 4772524 w 4845312"/>
                <a:gd name="connsiteY5" fmla="*/ 450376 h 777922"/>
                <a:gd name="connsiteX6" fmla="*/ 4772524 w 4845312"/>
                <a:gd name="connsiteY6" fmla="*/ 0 h 777922"/>
                <a:gd name="connsiteX7" fmla="*/ 4840762 w 4845312"/>
                <a:gd name="connsiteY7" fmla="*/ 9098 h 777922"/>
                <a:gd name="connsiteX8" fmla="*/ 4836213 w 4845312"/>
                <a:gd name="connsiteY8" fmla="*/ 100083 h 777922"/>
                <a:gd name="connsiteX9" fmla="*/ 4845312 w 4845312"/>
                <a:gd name="connsiteY9" fmla="*/ 532262 h 777922"/>
                <a:gd name="connsiteX10" fmla="*/ 4831664 w 4845312"/>
                <a:gd name="connsiteY10" fmla="*/ 714232 h 777922"/>
                <a:gd name="connsiteX11" fmla="*/ 4845312 w 4845312"/>
                <a:gd name="connsiteY11" fmla="*/ 777922 h 777922"/>
                <a:gd name="connsiteX12" fmla="*/ 104989 w 4845312"/>
                <a:gd name="connsiteY12" fmla="*/ 682388 h 777922"/>
                <a:gd name="connsiteX13" fmla="*/ 0 w 4845312"/>
                <a:gd name="connsiteY13" fmla="*/ 683812 h 777922"/>
                <a:gd name="connsiteX0" fmla="*/ 14004 w 4845312"/>
                <a:gd name="connsiteY0" fmla="*/ 614149 h 777922"/>
                <a:gd name="connsiteX1" fmla="*/ 73145 w 4845312"/>
                <a:gd name="connsiteY1" fmla="*/ 354841 h 777922"/>
                <a:gd name="connsiteX2" fmla="*/ 136834 w 4845312"/>
                <a:gd name="connsiteY2" fmla="*/ 354841 h 777922"/>
                <a:gd name="connsiteX3" fmla="*/ 186876 w 4845312"/>
                <a:gd name="connsiteY3" fmla="*/ 623247 h 777922"/>
                <a:gd name="connsiteX4" fmla="*/ 4704285 w 4845312"/>
                <a:gd name="connsiteY4" fmla="*/ 718782 h 777922"/>
                <a:gd name="connsiteX5" fmla="*/ 4772524 w 4845312"/>
                <a:gd name="connsiteY5" fmla="*/ 450376 h 777922"/>
                <a:gd name="connsiteX6" fmla="*/ 4772524 w 4845312"/>
                <a:gd name="connsiteY6" fmla="*/ 0 h 777922"/>
                <a:gd name="connsiteX7" fmla="*/ 4840762 w 4845312"/>
                <a:gd name="connsiteY7" fmla="*/ 9098 h 777922"/>
                <a:gd name="connsiteX8" fmla="*/ 4836213 w 4845312"/>
                <a:gd name="connsiteY8" fmla="*/ 100083 h 777922"/>
                <a:gd name="connsiteX9" fmla="*/ 4845312 w 4845312"/>
                <a:gd name="connsiteY9" fmla="*/ 532262 h 777922"/>
                <a:gd name="connsiteX10" fmla="*/ 4831664 w 4845312"/>
                <a:gd name="connsiteY10" fmla="*/ 714232 h 777922"/>
                <a:gd name="connsiteX11" fmla="*/ 4845312 w 4845312"/>
                <a:gd name="connsiteY11" fmla="*/ 777922 h 777922"/>
                <a:gd name="connsiteX12" fmla="*/ 104989 w 4845312"/>
                <a:gd name="connsiteY12" fmla="*/ 682388 h 777922"/>
                <a:gd name="connsiteX13" fmla="*/ 0 w 4845312"/>
                <a:gd name="connsiteY13" fmla="*/ 683812 h 777922"/>
                <a:gd name="connsiteX14" fmla="*/ 14004 w 4845312"/>
                <a:gd name="connsiteY14" fmla="*/ 614149 h 777922"/>
                <a:gd name="connsiteX0" fmla="*/ 14004 w 4845312"/>
                <a:gd name="connsiteY0" fmla="*/ 614149 h 777922"/>
                <a:gd name="connsiteX1" fmla="*/ 136834 w 4845312"/>
                <a:gd name="connsiteY1" fmla="*/ 354841 h 777922"/>
                <a:gd name="connsiteX2" fmla="*/ 186876 w 4845312"/>
                <a:gd name="connsiteY2" fmla="*/ 623247 h 777922"/>
                <a:gd name="connsiteX3" fmla="*/ 4704285 w 4845312"/>
                <a:gd name="connsiteY3" fmla="*/ 718782 h 777922"/>
                <a:gd name="connsiteX4" fmla="*/ 4772524 w 4845312"/>
                <a:gd name="connsiteY4" fmla="*/ 450376 h 777922"/>
                <a:gd name="connsiteX5" fmla="*/ 4772524 w 4845312"/>
                <a:gd name="connsiteY5" fmla="*/ 0 h 777922"/>
                <a:gd name="connsiteX6" fmla="*/ 4840762 w 4845312"/>
                <a:gd name="connsiteY6" fmla="*/ 9098 h 777922"/>
                <a:gd name="connsiteX7" fmla="*/ 4836213 w 4845312"/>
                <a:gd name="connsiteY7" fmla="*/ 100083 h 777922"/>
                <a:gd name="connsiteX8" fmla="*/ 4845312 w 4845312"/>
                <a:gd name="connsiteY8" fmla="*/ 532262 h 777922"/>
                <a:gd name="connsiteX9" fmla="*/ 4831664 w 4845312"/>
                <a:gd name="connsiteY9" fmla="*/ 714232 h 777922"/>
                <a:gd name="connsiteX10" fmla="*/ 4845312 w 4845312"/>
                <a:gd name="connsiteY10" fmla="*/ 777922 h 777922"/>
                <a:gd name="connsiteX11" fmla="*/ 104989 w 4845312"/>
                <a:gd name="connsiteY11" fmla="*/ 682388 h 777922"/>
                <a:gd name="connsiteX12" fmla="*/ 0 w 4845312"/>
                <a:gd name="connsiteY12" fmla="*/ 683812 h 777922"/>
                <a:gd name="connsiteX13" fmla="*/ 14004 w 4845312"/>
                <a:gd name="connsiteY13" fmla="*/ 614149 h 777922"/>
                <a:gd name="connsiteX0" fmla="*/ 14004 w 4845312"/>
                <a:gd name="connsiteY0" fmla="*/ 614149 h 777922"/>
                <a:gd name="connsiteX1" fmla="*/ 186876 w 4845312"/>
                <a:gd name="connsiteY1" fmla="*/ 623247 h 777922"/>
                <a:gd name="connsiteX2" fmla="*/ 4704285 w 4845312"/>
                <a:gd name="connsiteY2" fmla="*/ 718782 h 777922"/>
                <a:gd name="connsiteX3" fmla="*/ 4772524 w 4845312"/>
                <a:gd name="connsiteY3" fmla="*/ 450376 h 777922"/>
                <a:gd name="connsiteX4" fmla="*/ 4772524 w 4845312"/>
                <a:gd name="connsiteY4" fmla="*/ 0 h 777922"/>
                <a:gd name="connsiteX5" fmla="*/ 4840762 w 4845312"/>
                <a:gd name="connsiteY5" fmla="*/ 9098 h 777922"/>
                <a:gd name="connsiteX6" fmla="*/ 4836213 w 4845312"/>
                <a:gd name="connsiteY6" fmla="*/ 100083 h 777922"/>
                <a:gd name="connsiteX7" fmla="*/ 4845312 w 4845312"/>
                <a:gd name="connsiteY7" fmla="*/ 532262 h 777922"/>
                <a:gd name="connsiteX8" fmla="*/ 4831664 w 4845312"/>
                <a:gd name="connsiteY8" fmla="*/ 714232 h 777922"/>
                <a:gd name="connsiteX9" fmla="*/ 4845312 w 4845312"/>
                <a:gd name="connsiteY9" fmla="*/ 777922 h 777922"/>
                <a:gd name="connsiteX10" fmla="*/ 104989 w 4845312"/>
                <a:gd name="connsiteY10" fmla="*/ 682388 h 777922"/>
                <a:gd name="connsiteX11" fmla="*/ 0 w 4845312"/>
                <a:gd name="connsiteY11" fmla="*/ 683812 h 777922"/>
                <a:gd name="connsiteX12" fmla="*/ 14004 w 4845312"/>
                <a:gd name="connsiteY12" fmla="*/ 614149 h 777922"/>
                <a:gd name="connsiteX0" fmla="*/ 0 w 4845312"/>
                <a:gd name="connsiteY0" fmla="*/ 683812 h 777922"/>
                <a:gd name="connsiteX1" fmla="*/ 186876 w 4845312"/>
                <a:gd name="connsiteY1" fmla="*/ 623247 h 777922"/>
                <a:gd name="connsiteX2" fmla="*/ 4704285 w 4845312"/>
                <a:gd name="connsiteY2" fmla="*/ 718782 h 777922"/>
                <a:gd name="connsiteX3" fmla="*/ 4772524 w 4845312"/>
                <a:gd name="connsiteY3" fmla="*/ 450376 h 777922"/>
                <a:gd name="connsiteX4" fmla="*/ 4772524 w 4845312"/>
                <a:gd name="connsiteY4" fmla="*/ 0 h 777922"/>
                <a:gd name="connsiteX5" fmla="*/ 4840762 w 4845312"/>
                <a:gd name="connsiteY5" fmla="*/ 9098 h 777922"/>
                <a:gd name="connsiteX6" fmla="*/ 4836213 w 4845312"/>
                <a:gd name="connsiteY6" fmla="*/ 100083 h 777922"/>
                <a:gd name="connsiteX7" fmla="*/ 4845312 w 4845312"/>
                <a:gd name="connsiteY7" fmla="*/ 532262 h 777922"/>
                <a:gd name="connsiteX8" fmla="*/ 4831664 w 4845312"/>
                <a:gd name="connsiteY8" fmla="*/ 714232 h 777922"/>
                <a:gd name="connsiteX9" fmla="*/ 4845312 w 4845312"/>
                <a:gd name="connsiteY9" fmla="*/ 777922 h 777922"/>
                <a:gd name="connsiteX10" fmla="*/ 104989 w 4845312"/>
                <a:gd name="connsiteY10" fmla="*/ 682388 h 777922"/>
                <a:gd name="connsiteX11" fmla="*/ 0 w 4845312"/>
                <a:gd name="connsiteY11" fmla="*/ 683812 h 777922"/>
                <a:gd name="connsiteX0" fmla="*/ 0 w 4740323"/>
                <a:gd name="connsiteY0" fmla="*/ 682388 h 777922"/>
                <a:gd name="connsiteX1" fmla="*/ 81887 w 4740323"/>
                <a:gd name="connsiteY1" fmla="*/ 623247 h 777922"/>
                <a:gd name="connsiteX2" fmla="*/ 4599296 w 4740323"/>
                <a:gd name="connsiteY2" fmla="*/ 718782 h 777922"/>
                <a:gd name="connsiteX3" fmla="*/ 4667535 w 4740323"/>
                <a:gd name="connsiteY3" fmla="*/ 450376 h 777922"/>
                <a:gd name="connsiteX4" fmla="*/ 4667535 w 4740323"/>
                <a:gd name="connsiteY4" fmla="*/ 0 h 777922"/>
                <a:gd name="connsiteX5" fmla="*/ 4735773 w 4740323"/>
                <a:gd name="connsiteY5" fmla="*/ 9098 h 777922"/>
                <a:gd name="connsiteX6" fmla="*/ 4731224 w 4740323"/>
                <a:gd name="connsiteY6" fmla="*/ 100083 h 777922"/>
                <a:gd name="connsiteX7" fmla="*/ 4740323 w 4740323"/>
                <a:gd name="connsiteY7" fmla="*/ 532262 h 777922"/>
                <a:gd name="connsiteX8" fmla="*/ 4726675 w 4740323"/>
                <a:gd name="connsiteY8" fmla="*/ 714232 h 777922"/>
                <a:gd name="connsiteX9" fmla="*/ 4740323 w 4740323"/>
                <a:gd name="connsiteY9" fmla="*/ 777922 h 777922"/>
                <a:gd name="connsiteX10" fmla="*/ 0 w 4740323"/>
                <a:gd name="connsiteY10" fmla="*/ 682388 h 777922"/>
                <a:gd name="connsiteX0" fmla="*/ 3838 w 4658436"/>
                <a:gd name="connsiteY0" fmla="*/ 685563 h 777922"/>
                <a:gd name="connsiteX1" fmla="*/ 0 w 4658436"/>
                <a:gd name="connsiteY1" fmla="*/ 623247 h 777922"/>
                <a:gd name="connsiteX2" fmla="*/ 4517409 w 4658436"/>
                <a:gd name="connsiteY2" fmla="*/ 718782 h 777922"/>
                <a:gd name="connsiteX3" fmla="*/ 4585648 w 4658436"/>
                <a:gd name="connsiteY3" fmla="*/ 450376 h 777922"/>
                <a:gd name="connsiteX4" fmla="*/ 4585648 w 4658436"/>
                <a:gd name="connsiteY4" fmla="*/ 0 h 777922"/>
                <a:gd name="connsiteX5" fmla="*/ 4653886 w 4658436"/>
                <a:gd name="connsiteY5" fmla="*/ 9098 h 777922"/>
                <a:gd name="connsiteX6" fmla="*/ 4649337 w 4658436"/>
                <a:gd name="connsiteY6" fmla="*/ 100083 h 777922"/>
                <a:gd name="connsiteX7" fmla="*/ 4658436 w 4658436"/>
                <a:gd name="connsiteY7" fmla="*/ 532262 h 777922"/>
                <a:gd name="connsiteX8" fmla="*/ 4644788 w 4658436"/>
                <a:gd name="connsiteY8" fmla="*/ 714232 h 777922"/>
                <a:gd name="connsiteX9" fmla="*/ 4658436 w 4658436"/>
                <a:gd name="connsiteY9" fmla="*/ 777922 h 777922"/>
                <a:gd name="connsiteX10" fmla="*/ 3838 w 4658436"/>
                <a:gd name="connsiteY10" fmla="*/ 685563 h 7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8436" h="777922">
                  <a:moveTo>
                    <a:pt x="3838" y="685563"/>
                  </a:moveTo>
                  <a:lnTo>
                    <a:pt x="0" y="623247"/>
                  </a:lnTo>
                  <a:lnTo>
                    <a:pt x="4517409" y="718782"/>
                  </a:lnTo>
                  <a:lnTo>
                    <a:pt x="4585648" y="450376"/>
                  </a:lnTo>
                  <a:lnTo>
                    <a:pt x="4585648" y="0"/>
                  </a:lnTo>
                  <a:lnTo>
                    <a:pt x="4653886" y="9098"/>
                  </a:lnTo>
                  <a:lnTo>
                    <a:pt x="4649337" y="100083"/>
                  </a:lnTo>
                  <a:lnTo>
                    <a:pt x="4658436" y="532262"/>
                  </a:lnTo>
                  <a:lnTo>
                    <a:pt x="4644788" y="714232"/>
                  </a:lnTo>
                  <a:lnTo>
                    <a:pt x="4658436" y="777922"/>
                  </a:lnTo>
                  <a:lnTo>
                    <a:pt x="3838" y="685563"/>
                  </a:lnTo>
                  <a:close/>
                </a:path>
              </a:pathLst>
            </a:custGeom>
            <a:solidFill>
              <a:srgbClr val="43A4D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1D9AA9B-7CA6-3695-33E4-BB83EFD0C2C3}"/>
              </a:ext>
            </a:extLst>
          </p:cNvPr>
          <p:cNvGrpSpPr/>
          <p:nvPr/>
        </p:nvGrpSpPr>
        <p:grpSpPr>
          <a:xfrm>
            <a:off x="1499437" y="1458100"/>
            <a:ext cx="10436440" cy="2186800"/>
            <a:chOff x="2897052" y="2172551"/>
            <a:chExt cx="7688580" cy="1611027"/>
          </a:xfrm>
        </p:grpSpPr>
        <p:sp>
          <p:nvSpPr>
            <p:cNvPr id="12" name="TextBox 11">
              <a:extLst>
                <a:ext uri="{FF2B5EF4-FFF2-40B4-BE49-F238E27FC236}">
                  <a16:creationId xmlns:a16="http://schemas.microsoft.com/office/drawing/2014/main" id="{9C460F45-93D7-1017-A19E-394F760CF391}"/>
                </a:ext>
              </a:extLst>
            </p:cNvPr>
            <p:cNvSpPr txBox="1"/>
            <p:nvPr/>
          </p:nvSpPr>
          <p:spPr>
            <a:xfrm>
              <a:off x="4176993" y="3414246"/>
              <a:ext cx="5128698" cy="369332"/>
            </a:xfrm>
            <a:prstGeom prst="rect">
              <a:avLst/>
            </a:prstGeom>
            <a:noFill/>
          </p:spPr>
          <p:txBody>
            <a:bodyPr wrap="square" rtlCol="0">
              <a:spAutoFit/>
            </a:bodyPr>
            <a:lstStyle/>
            <a:p>
              <a:pPr algn="ctr"/>
              <a:r>
                <a:rPr lang="en-US"/>
                <a:t>Bridge Nos. 100308 &amp; 100309 over Himes Avenue</a:t>
              </a:r>
            </a:p>
          </p:txBody>
        </p:sp>
        <p:grpSp>
          <p:nvGrpSpPr>
            <p:cNvPr id="13" name="Group 12">
              <a:extLst>
                <a:ext uri="{FF2B5EF4-FFF2-40B4-BE49-F238E27FC236}">
                  <a16:creationId xmlns:a16="http://schemas.microsoft.com/office/drawing/2014/main" id="{AC85943D-E23F-ADDA-D9F3-1F4C3AC6364C}"/>
                </a:ext>
              </a:extLst>
            </p:cNvPr>
            <p:cNvGrpSpPr/>
            <p:nvPr/>
          </p:nvGrpSpPr>
          <p:grpSpPr>
            <a:xfrm>
              <a:off x="2897052" y="2172551"/>
              <a:ext cx="7688580" cy="1371600"/>
              <a:chOff x="2897052" y="2172551"/>
              <a:chExt cx="7688580" cy="1371600"/>
            </a:xfrm>
          </p:grpSpPr>
          <p:pic>
            <p:nvPicPr>
              <p:cNvPr id="14" name="Picture 13">
                <a:extLst>
                  <a:ext uri="{FF2B5EF4-FFF2-40B4-BE49-F238E27FC236}">
                    <a16:creationId xmlns:a16="http://schemas.microsoft.com/office/drawing/2014/main" id="{BD71AB9D-6794-ECAF-D289-13FD1A57B7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97052" y="2172551"/>
                <a:ext cx="7688580" cy="1371600"/>
              </a:xfrm>
              <a:prstGeom prst="rect">
                <a:avLst/>
              </a:prstGeom>
            </p:spPr>
          </p:pic>
          <p:sp>
            <p:nvSpPr>
              <p:cNvPr id="15" name="Freeform: Shape 14">
                <a:extLst>
                  <a:ext uri="{FF2B5EF4-FFF2-40B4-BE49-F238E27FC236}">
                    <a16:creationId xmlns:a16="http://schemas.microsoft.com/office/drawing/2014/main" id="{42D37CC5-F92F-CCF8-15E2-316BDE02DC63}"/>
                  </a:ext>
                </a:extLst>
              </p:cNvPr>
              <p:cNvSpPr/>
              <p:nvPr/>
            </p:nvSpPr>
            <p:spPr>
              <a:xfrm>
                <a:off x="6842113" y="2287765"/>
                <a:ext cx="3417526" cy="589594"/>
              </a:xfrm>
              <a:custGeom>
                <a:avLst/>
                <a:gdLst>
                  <a:gd name="connsiteX0" fmla="*/ 0 w 3417526"/>
                  <a:gd name="connsiteY0" fmla="*/ 444843 h 589594"/>
                  <a:gd name="connsiteX1" fmla="*/ 10591 w 3417526"/>
                  <a:gd name="connsiteY1" fmla="*/ 494271 h 589594"/>
                  <a:gd name="connsiteX2" fmla="*/ 409538 w 3417526"/>
                  <a:gd name="connsiteY2" fmla="*/ 501332 h 589594"/>
                  <a:gd name="connsiteX3" fmla="*/ 420129 w 3417526"/>
                  <a:gd name="connsiteY3" fmla="*/ 536637 h 589594"/>
                  <a:gd name="connsiteX4" fmla="*/ 540167 w 3417526"/>
                  <a:gd name="connsiteY4" fmla="*/ 536637 h 589594"/>
                  <a:gd name="connsiteX5" fmla="*/ 547228 w 3417526"/>
                  <a:gd name="connsiteY5" fmla="*/ 504862 h 589594"/>
                  <a:gd name="connsiteX6" fmla="*/ 939113 w 3417526"/>
                  <a:gd name="connsiteY6" fmla="*/ 515454 h 589594"/>
                  <a:gd name="connsiteX7" fmla="*/ 960296 w 3417526"/>
                  <a:gd name="connsiteY7" fmla="*/ 547228 h 589594"/>
                  <a:gd name="connsiteX8" fmla="*/ 1087394 w 3417526"/>
                  <a:gd name="connsiteY8" fmla="*/ 550759 h 589594"/>
                  <a:gd name="connsiteX9" fmla="*/ 1101516 w 3417526"/>
                  <a:gd name="connsiteY9" fmla="*/ 518984 h 589594"/>
                  <a:gd name="connsiteX10" fmla="*/ 1482811 w 3417526"/>
                  <a:gd name="connsiteY10" fmla="*/ 522515 h 589594"/>
                  <a:gd name="connsiteX11" fmla="*/ 1503994 w 3417526"/>
                  <a:gd name="connsiteY11" fmla="*/ 547228 h 589594"/>
                  <a:gd name="connsiteX12" fmla="*/ 1627561 w 3417526"/>
                  <a:gd name="connsiteY12" fmla="*/ 554289 h 589594"/>
                  <a:gd name="connsiteX13" fmla="*/ 1641683 w 3417526"/>
                  <a:gd name="connsiteY13" fmla="*/ 533106 h 589594"/>
                  <a:gd name="connsiteX14" fmla="*/ 2022977 w 3417526"/>
                  <a:gd name="connsiteY14" fmla="*/ 533106 h 589594"/>
                  <a:gd name="connsiteX15" fmla="*/ 2051221 w 3417526"/>
                  <a:gd name="connsiteY15" fmla="*/ 561350 h 589594"/>
                  <a:gd name="connsiteX16" fmla="*/ 2174789 w 3417526"/>
                  <a:gd name="connsiteY16" fmla="*/ 564881 h 589594"/>
                  <a:gd name="connsiteX17" fmla="*/ 2195972 w 3417526"/>
                  <a:gd name="connsiteY17" fmla="*/ 533106 h 589594"/>
                  <a:gd name="connsiteX18" fmla="*/ 2577266 w 3417526"/>
                  <a:gd name="connsiteY18" fmla="*/ 540167 h 589594"/>
                  <a:gd name="connsiteX19" fmla="*/ 2594919 w 3417526"/>
                  <a:gd name="connsiteY19" fmla="*/ 571942 h 589594"/>
                  <a:gd name="connsiteX20" fmla="*/ 2718486 w 3417526"/>
                  <a:gd name="connsiteY20" fmla="*/ 571942 h 589594"/>
                  <a:gd name="connsiteX21" fmla="*/ 2736139 w 3417526"/>
                  <a:gd name="connsiteY21" fmla="*/ 550759 h 589594"/>
                  <a:gd name="connsiteX22" fmla="*/ 3113902 w 3417526"/>
                  <a:gd name="connsiteY22" fmla="*/ 561350 h 589594"/>
                  <a:gd name="connsiteX23" fmla="*/ 3131555 w 3417526"/>
                  <a:gd name="connsiteY23" fmla="*/ 586064 h 589594"/>
                  <a:gd name="connsiteX24" fmla="*/ 3262184 w 3417526"/>
                  <a:gd name="connsiteY24" fmla="*/ 589594 h 589594"/>
                  <a:gd name="connsiteX25" fmla="*/ 3269245 w 3417526"/>
                  <a:gd name="connsiteY25" fmla="*/ 561350 h 589594"/>
                  <a:gd name="connsiteX26" fmla="*/ 3417526 w 3417526"/>
                  <a:gd name="connsiteY26" fmla="*/ 564881 h 589594"/>
                  <a:gd name="connsiteX27" fmla="*/ 3410465 w 3417526"/>
                  <a:gd name="connsiteY27" fmla="*/ 0 h 589594"/>
                  <a:gd name="connsiteX28" fmla="*/ 3361038 w 3417526"/>
                  <a:gd name="connsiteY28" fmla="*/ 7061 h 589594"/>
                  <a:gd name="connsiteX29" fmla="*/ 3361038 w 3417526"/>
                  <a:gd name="connsiteY29" fmla="*/ 324806 h 589594"/>
                  <a:gd name="connsiteX30" fmla="*/ 3304550 w 3417526"/>
                  <a:gd name="connsiteY30" fmla="*/ 515454 h 589594"/>
                  <a:gd name="connsiteX31" fmla="*/ 0 w 3417526"/>
                  <a:gd name="connsiteY31" fmla="*/ 444843 h 58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17526" h="589594">
                    <a:moveTo>
                      <a:pt x="0" y="444843"/>
                    </a:moveTo>
                    <a:lnTo>
                      <a:pt x="10591" y="494271"/>
                    </a:lnTo>
                    <a:lnTo>
                      <a:pt x="409538" y="501332"/>
                    </a:lnTo>
                    <a:lnTo>
                      <a:pt x="420129" y="536637"/>
                    </a:lnTo>
                    <a:lnTo>
                      <a:pt x="540167" y="536637"/>
                    </a:lnTo>
                    <a:lnTo>
                      <a:pt x="547228" y="504862"/>
                    </a:lnTo>
                    <a:lnTo>
                      <a:pt x="939113" y="515454"/>
                    </a:lnTo>
                    <a:lnTo>
                      <a:pt x="960296" y="547228"/>
                    </a:lnTo>
                    <a:lnTo>
                      <a:pt x="1087394" y="550759"/>
                    </a:lnTo>
                    <a:lnTo>
                      <a:pt x="1101516" y="518984"/>
                    </a:lnTo>
                    <a:lnTo>
                      <a:pt x="1482811" y="522515"/>
                    </a:lnTo>
                    <a:lnTo>
                      <a:pt x="1503994" y="547228"/>
                    </a:lnTo>
                    <a:lnTo>
                      <a:pt x="1627561" y="554289"/>
                    </a:lnTo>
                    <a:lnTo>
                      <a:pt x="1641683" y="533106"/>
                    </a:lnTo>
                    <a:lnTo>
                      <a:pt x="2022977" y="533106"/>
                    </a:lnTo>
                    <a:lnTo>
                      <a:pt x="2051221" y="561350"/>
                    </a:lnTo>
                    <a:lnTo>
                      <a:pt x="2174789" y="564881"/>
                    </a:lnTo>
                    <a:lnTo>
                      <a:pt x="2195972" y="533106"/>
                    </a:lnTo>
                    <a:lnTo>
                      <a:pt x="2577266" y="540167"/>
                    </a:lnTo>
                    <a:lnTo>
                      <a:pt x="2594919" y="571942"/>
                    </a:lnTo>
                    <a:lnTo>
                      <a:pt x="2718486" y="571942"/>
                    </a:lnTo>
                    <a:lnTo>
                      <a:pt x="2736139" y="550759"/>
                    </a:lnTo>
                    <a:lnTo>
                      <a:pt x="3113902" y="561350"/>
                    </a:lnTo>
                    <a:lnTo>
                      <a:pt x="3131555" y="586064"/>
                    </a:lnTo>
                    <a:lnTo>
                      <a:pt x="3262184" y="589594"/>
                    </a:lnTo>
                    <a:lnTo>
                      <a:pt x="3269245" y="561350"/>
                    </a:lnTo>
                    <a:lnTo>
                      <a:pt x="3417526" y="564881"/>
                    </a:lnTo>
                    <a:cubicBezTo>
                      <a:pt x="3415172" y="376587"/>
                      <a:pt x="3412819" y="188294"/>
                      <a:pt x="3410465" y="0"/>
                    </a:cubicBezTo>
                    <a:lnTo>
                      <a:pt x="3361038" y="7061"/>
                    </a:lnTo>
                    <a:lnTo>
                      <a:pt x="3361038" y="324806"/>
                    </a:lnTo>
                    <a:lnTo>
                      <a:pt x="3304550" y="515454"/>
                    </a:lnTo>
                    <a:lnTo>
                      <a:pt x="0" y="444843"/>
                    </a:lnTo>
                    <a:close/>
                  </a:path>
                </a:pathLst>
              </a:custGeom>
              <a:solidFill>
                <a:srgbClr val="43A4D5">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03DEAB2-ADEF-909A-3AE2-02EBA0B7379F}"/>
                  </a:ext>
                </a:extLst>
              </p:cNvPr>
              <p:cNvSpPr/>
              <p:nvPr/>
            </p:nvSpPr>
            <p:spPr>
              <a:xfrm>
                <a:off x="3297489" y="2510187"/>
                <a:ext cx="3541093" cy="345989"/>
              </a:xfrm>
              <a:custGeom>
                <a:avLst/>
                <a:gdLst>
                  <a:gd name="connsiteX0" fmla="*/ 0 w 3541093"/>
                  <a:gd name="connsiteY0" fmla="*/ 0 h 345989"/>
                  <a:gd name="connsiteX1" fmla="*/ 14122 w 3541093"/>
                  <a:gd name="connsiteY1" fmla="*/ 250666 h 345989"/>
                  <a:gd name="connsiteX2" fmla="*/ 130628 w 3541093"/>
                  <a:gd name="connsiteY2" fmla="*/ 250666 h 345989"/>
                  <a:gd name="connsiteX3" fmla="*/ 155342 w 3541093"/>
                  <a:gd name="connsiteY3" fmla="*/ 278910 h 345989"/>
                  <a:gd name="connsiteX4" fmla="*/ 271848 w 3541093"/>
                  <a:gd name="connsiteY4" fmla="*/ 278910 h 345989"/>
                  <a:gd name="connsiteX5" fmla="*/ 293031 w 3541093"/>
                  <a:gd name="connsiteY5" fmla="*/ 250666 h 345989"/>
                  <a:gd name="connsiteX6" fmla="*/ 670795 w 3541093"/>
                  <a:gd name="connsiteY6" fmla="*/ 257727 h 345989"/>
                  <a:gd name="connsiteX7" fmla="*/ 699039 w 3541093"/>
                  <a:gd name="connsiteY7" fmla="*/ 293032 h 345989"/>
                  <a:gd name="connsiteX8" fmla="*/ 815546 w 3541093"/>
                  <a:gd name="connsiteY8" fmla="*/ 293032 h 345989"/>
                  <a:gd name="connsiteX9" fmla="*/ 836729 w 3541093"/>
                  <a:gd name="connsiteY9" fmla="*/ 264788 h 345989"/>
                  <a:gd name="connsiteX10" fmla="*/ 1218023 w 3541093"/>
                  <a:gd name="connsiteY10" fmla="*/ 268318 h 345989"/>
                  <a:gd name="connsiteX11" fmla="*/ 1242736 w 3541093"/>
                  <a:gd name="connsiteY11" fmla="*/ 296562 h 345989"/>
                  <a:gd name="connsiteX12" fmla="*/ 1362774 w 3541093"/>
                  <a:gd name="connsiteY12" fmla="*/ 300093 h 345989"/>
                  <a:gd name="connsiteX13" fmla="*/ 1376896 w 3541093"/>
                  <a:gd name="connsiteY13" fmla="*/ 271849 h 345989"/>
                  <a:gd name="connsiteX14" fmla="*/ 1765251 w 3541093"/>
                  <a:gd name="connsiteY14" fmla="*/ 278910 h 345989"/>
                  <a:gd name="connsiteX15" fmla="*/ 1786434 w 3541093"/>
                  <a:gd name="connsiteY15" fmla="*/ 310684 h 345989"/>
                  <a:gd name="connsiteX16" fmla="*/ 1902940 w 3541093"/>
                  <a:gd name="connsiteY16" fmla="*/ 314215 h 345989"/>
                  <a:gd name="connsiteX17" fmla="*/ 1920593 w 3541093"/>
                  <a:gd name="connsiteY17" fmla="*/ 285971 h 345989"/>
                  <a:gd name="connsiteX18" fmla="*/ 2305418 w 3541093"/>
                  <a:gd name="connsiteY18" fmla="*/ 296562 h 345989"/>
                  <a:gd name="connsiteX19" fmla="*/ 2333662 w 3541093"/>
                  <a:gd name="connsiteY19" fmla="*/ 328337 h 345989"/>
                  <a:gd name="connsiteX20" fmla="*/ 2457229 w 3541093"/>
                  <a:gd name="connsiteY20" fmla="*/ 328337 h 345989"/>
                  <a:gd name="connsiteX21" fmla="*/ 2467821 w 3541093"/>
                  <a:gd name="connsiteY21" fmla="*/ 300093 h 345989"/>
                  <a:gd name="connsiteX22" fmla="*/ 2856176 w 3541093"/>
                  <a:gd name="connsiteY22" fmla="*/ 303623 h 345989"/>
                  <a:gd name="connsiteX23" fmla="*/ 2884420 w 3541093"/>
                  <a:gd name="connsiteY23" fmla="*/ 338928 h 345989"/>
                  <a:gd name="connsiteX24" fmla="*/ 2990335 w 3541093"/>
                  <a:gd name="connsiteY24" fmla="*/ 338928 h 345989"/>
                  <a:gd name="connsiteX25" fmla="*/ 3015048 w 3541093"/>
                  <a:gd name="connsiteY25" fmla="*/ 303623 h 345989"/>
                  <a:gd name="connsiteX26" fmla="*/ 3410465 w 3541093"/>
                  <a:gd name="connsiteY26" fmla="*/ 314215 h 345989"/>
                  <a:gd name="connsiteX27" fmla="*/ 3435178 w 3541093"/>
                  <a:gd name="connsiteY27" fmla="*/ 345989 h 345989"/>
                  <a:gd name="connsiteX28" fmla="*/ 3541093 w 3541093"/>
                  <a:gd name="connsiteY28" fmla="*/ 342459 h 345989"/>
                  <a:gd name="connsiteX29" fmla="*/ 3541093 w 3541093"/>
                  <a:gd name="connsiteY29" fmla="*/ 225952 h 345989"/>
                  <a:gd name="connsiteX30" fmla="*/ 3495197 w 3541093"/>
                  <a:gd name="connsiteY30" fmla="*/ 38835 h 345989"/>
                  <a:gd name="connsiteX31" fmla="*/ 3452831 w 3541093"/>
                  <a:gd name="connsiteY31" fmla="*/ 42366 h 345989"/>
                  <a:gd name="connsiteX32" fmla="*/ 3452831 w 3541093"/>
                  <a:gd name="connsiteY32" fmla="*/ 88262 h 345989"/>
                  <a:gd name="connsiteX33" fmla="*/ 3413995 w 3541093"/>
                  <a:gd name="connsiteY33" fmla="*/ 264788 h 345989"/>
                  <a:gd name="connsiteX34" fmla="*/ 102384 w 3541093"/>
                  <a:gd name="connsiteY34" fmla="*/ 204769 h 345989"/>
                  <a:gd name="connsiteX35" fmla="*/ 52957 w 3541093"/>
                  <a:gd name="connsiteY35" fmla="*/ 3530 h 345989"/>
                  <a:gd name="connsiteX36" fmla="*/ 0 w 3541093"/>
                  <a:gd name="connsiteY36" fmla="*/ 0 h 3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41093" h="345989">
                    <a:moveTo>
                      <a:pt x="0" y="0"/>
                    </a:moveTo>
                    <a:lnTo>
                      <a:pt x="14122" y="250666"/>
                    </a:lnTo>
                    <a:lnTo>
                      <a:pt x="130628" y="250666"/>
                    </a:lnTo>
                    <a:lnTo>
                      <a:pt x="155342" y="278910"/>
                    </a:lnTo>
                    <a:lnTo>
                      <a:pt x="271848" y="278910"/>
                    </a:lnTo>
                    <a:lnTo>
                      <a:pt x="293031" y="250666"/>
                    </a:lnTo>
                    <a:lnTo>
                      <a:pt x="670795" y="257727"/>
                    </a:lnTo>
                    <a:lnTo>
                      <a:pt x="699039" y="293032"/>
                    </a:lnTo>
                    <a:lnTo>
                      <a:pt x="815546" y="293032"/>
                    </a:lnTo>
                    <a:lnTo>
                      <a:pt x="836729" y="264788"/>
                    </a:lnTo>
                    <a:lnTo>
                      <a:pt x="1218023" y="268318"/>
                    </a:lnTo>
                    <a:lnTo>
                      <a:pt x="1242736" y="296562"/>
                    </a:lnTo>
                    <a:lnTo>
                      <a:pt x="1362774" y="300093"/>
                    </a:lnTo>
                    <a:lnTo>
                      <a:pt x="1376896" y="271849"/>
                    </a:lnTo>
                    <a:lnTo>
                      <a:pt x="1765251" y="278910"/>
                    </a:lnTo>
                    <a:lnTo>
                      <a:pt x="1786434" y="310684"/>
                    </a:lnTo>
                    <a:lnTo>
                      <a:pt x="1902940" y="314215"/>
                    </a:lnTo>
                    <a:lnTo>
                      <a:pt x="1920593" y="285971"/>
                    </a:lnTo>
                    <a:lnTo>
                      <a:pt x="2305418" y="296562"/>
                    </a:lnTo>
                    <a:lnTo>
                      <a:pt x="2333662" y="328337"/>
                    </a:lnTo>
                    <a:lnTo>
                      <a:pt x="2457229" y="328337"/>
                    </a:lnTo>
                    <a:lnTo>
                      <a:pt x="2467821" y="300093"/>
                    </a:lnTo>
                    <a:lnTo>
                      <a:pt x="2856176" y="303623"/>
                    </a:lnTo>
                    <a:lnTo>
                      <a:pt x="2884420" y="338928"/>
                    </a:lnTo>
                    <a:lnTo>
                      <a:pt x="2990335" y="338928"/>
                    </a:lnTo>
                    <a:lnTo>
                      <a:pt x="3015048" y="303623"/>
                    </a:lnTo>
                    <a:lnTo>
                      <a:pt x="3410465" y="314215"/>
                    </a:lnTo>
                    <a:lnTo>
                      <a:pt x="3435178" y="345989"/>
                    </a:lnTo>
                    <a:lnTo>
                      <a:pt x="3541093" y="342459"/>
                    </a:lnTo>
                    <a:lnTo>
                      <a:pt x="3541093" y="225952"/>
                    </a:lnTo>
                    <a:lnTo>
                      <a:pt x="3495197" y="38835"/>
                    </a:lnTo>
                    <a:lnTo>
                      <a:pt x="3452831" y="42366"/>
                    </a:lnTo>
                    <a:lnTo>
                      <a:pt x="3452831" y="88262"/>
                    </a:lnTo>
                    <a:lnTo>
                      <a:pt x="3413995" y="264788"/>
                    </a:lnTo>
                    <a:lnTo>
                      <a:pt x="102384" y="204769"/>
                    </a:lnTo>
                    <a:lnTo>
                      <a:pt x="52957" y="3530"/>
                    </a:lnTo>
                    <a:lnTo>
                      <a:pt x="0" y="0"/>
                    </a:lnTo>
                    <a:close/>
                  </a:path>
                </a:pathLst>
              </a:custGeom>
              <a:solidFill>
                <a:srgbClr val="43A4D5">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50381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6" name="TextBox 5">
            <a:extLst>
              <a:ext uri="{FF2B5EF4-FFF2-40B4-BE49-F238E27FC236}">
                <a16:creationId xmlns:a16="http://schemas.microsoft.com/office/drawing/2014/main" id="{614367CB-A7F8-0766-FBFF-880BF14CFE4C}"/>
              </a:ext>
            </a:extLst>
          </p:cNvPr>
          <p:cNvSpPr txBox="1"/>
          <p:nvPr/>
        </p:nvSpPr>
        <p:spPr>
          <a:xfrm>
            <a:off x="2110150" y="1097280"/>
            <a:ext cx="9841523" cy="523220"/>
          </a:xfrm>
          <a:prstGeom prst="rect">
            <a:avLst/>
          </a:prstGeom>
          <a:noFill/>
        </p:spPr>
        <p:txBody>
          <a:bodyPr wrap="square" lIns="91440" tIns="45720" rIns="91440" bIns="45720" rtlCol="0" anchor="t">
            <a:spAutoFit/>
          </a:bodyPr>
          <a:lstStyle/>
          <a:p>
            <a:r>
              <a:rPr lang="en-US" sz="2800">
                <a:latin typeface="Corbel" panose="020B0503020204020204" pitchFamily="34" charset="0"/>
                <a:ea typeface="Calibri"/>
                <a:cs typeface="Calibri"/>
              </a:rPr>
              <a:t>Combination Steel-P/S Concrete Bridge Widenings  </a:t>
            </a:r>
          </a:p>
        </p:txBody>
      </p:sp>
      <p:pic>
        <p:nvPicPr>
          <p:cNvPr id="7" name="Picture 6">
            <a:extLst>
              <a:ext uri="{FF2B5EF4-FFF2-40B4-BE49-F238E27FC236}">
                <a16:creationId xmlns:a16="http://schemas.microsoft.com/office/drawing/2014/main" id="{16480D0B-5B11-AD8E-5D6D-8A5248B99CE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69140" y="2639510"/>
            <a:ext cx="4901874" cy="1940981"/>
          </a:xfrm>
          <a:prstGeom prst="rect">
            <a:avLst/>
          </a:prstGeom>
        </p:spPr>
      </p:pic>
      <p:grpSp>
        <p:nvGrpSpPr>
          <p:cNvPr id="8" name="Group 7">
            <a:extLst>
              <a:ext uri="{FF2B5EF4-FFF2-40B4-BE49-F238E27FC236}">
                <a16:creationId xmlns:a16="http://schemas.microsoft.com/office/drawing/2014/main" id="{5F6D41D5-FE7A-F4B7-C8AA-31413D747465}"/>
              </a:ext>
            </a:extLst>
          </p:cNvPr>
          <p:cNvGrpSpPr/>
          <p:nvPr/>
        </p:nvGrpSpPr>
        <p:grpSpPr>
          <a:xfrm>
            <a:off x="6096000" y="2286541"/>
            <a:ext cx="5723957" cy="2542735"/>
            <a:chOff x="2599427" y="2265311"/>
            <a:chExt cx="7868462" cy="4350089"/>
          </a:xfrm>
        </p:grpSpPr>
        <p:pic>
          <p:nvPicPr>
            <p:cNvPr id="9" name="Picture 8">
              <a:extLst>
                <a:ext uri="{FF2B5EF4-FFF2-40B4-BE49-F238E27FC236}">
                  <a16:creationId xmlns:a16="http://schemas.microsoft.com/office/drawing/2014/main" id="{C8A72B8A-B21F-BBB4-D335-74698D5224C5}"/>
                </a:ext>
              </a:extLst>
            </p:cNvPr>
            <p:cNvPicPr>
              <a:picLocks noChangeAspect="1"/>
            </p:cNvPicPr>
            <p:nvPr/>
          </p:nvPicPr>
          <p:blipFill rotWithShape="1">
            <a:blip r:embed="rId4"/>
            <a:srcRect t="1090" b="8035"/>
            <a:stretch/>
          </p:blipFill>
          <p:spPr>
            <a:xfrm>
              <a:off x="2604977" y="2265311"/>
              <a:ext cx="7862912" cy="3656224"/>
            </a:xfrm>
            <a:prstGeom prst="rect">
              <a:avLst/>
            </a:prstGeom>
          </p:spPr>
        </p:pic>
        <p:sp>
          <p:nvSpPr>
            <p:cNvPr id="10" name="Freeform: Shape 9">
              <a:extLst>
                <a:ext uri="{FF2B5EF4-FFF2-40B4-BE49-F238E27FC236}">
                  <a16:creationId xmlns:a16="http://schemas.microsoft.com/office/drawing/2014/main" id="{B1CAF00A-BFAA-9EEE-BF4F-6F133129D8B4}"/>
                </a:ext>
              </a:extLst>
            </p:cNvPr>
            <p:cNvSpPr/>
            <p:nvPr/>
          </p:nvSpPr>
          <p:spPr>
            <a:xfrm>
              <a:off x="4577317" y="4260774"/>
              <a:ext cx="967562" cy="292395"/>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562" h="292395">
                  <a:moveTo>
                    <a:pt x="967562" y="0"/>
                  </a:moveTo>
                  <a:lnTo>
                    <a:pt x="441251" y="21265"/>
                  </a:lnTo>
                  <a:lnTo>
                    <a:pt x="0" y="292395"/>
                  </a:lnTo>
                  <a:lnTo>
                    <a:pt x="536944" y="292395"/>
                  </a:lnTo>
                  <a:lnTo>
                    <a:pt x="967562" y="0"/>
                  </a:lnTo>
                  <a:close/>
                </a:path>
              </a:pathLst>
            </a:custGeom>
            <a:solidFill>
              <a:srgbClr val="E29D3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71CA9DF-C430-1FE0-F48A-DDA730394AC1}"/>
                </a:ext>
              </a:extLst>
            </p:cNvPr>
            <p:cNvSpPr/>
            <p:nvPr/>
          </p:nvSpPr>
          <p:spPr>
            <a:xfrm>
              <a:off x="3724941" y="4769364"/>
              <a:ext cx="967562" cy="292395"/>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562" h="292395">
                  <a:moveTo>
                    <a:pt x="967562" y="0"/>
                  </a:moveTo>
                  <a:lnTo>
                    <a:pt x="441251" y="21265"/>
                  </a:lnTo>
                  <a:lnTo>
                    <a:pt x="0" y="292395"/>
                  </a:lnTo>
                  <a:lnTo>
                    <a:pt x="536944" y="292395"/>
                  </a:lnTo>
                  <a:lnTo>
                    <a:pt x="967562" y="0"/>
                  </a:lnTo>
                  <a:close/>
                </a:path>
              </a:pathLst>
            </a:custGeom>
            <a:solidFill>
              <a:srgbClr val="E29D3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808123E-F402-ED97-188E-51E8E9897785}"/>
                </a:ext>
              </a:extLst>
            </p:cNvPr>
            <p:cNvSpPr/>
            <p:nvPr/>
          </p:nvSpPr>
          <p:spPr>
            <a:xfrm>
              <a:off x="6308652" y="4636457"/>
              <a:ext cx="3684182" cy="356191"/>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 name="connsiteX0" fmla="*/ 3530008 w 3530008"/>
                <a:gd name="connsiteY0" fmla="*/ 0 h 356191"/>
                <a:gd name="connsiteX1" fmla="*/ 441251 w 3530008"/>
                <a:gd name="connsiteY1" fmla="*/ 85061 h 356191"/>
                <a:gd name="connsiteX2" fmla="*/ 0 w 3530008"/>
                <a:gd name="connsiteY2" fmla="*/ 356191 h 356191"/>
                <a:gd name="connsiteX3" fmla="*/ 536944 w 3530008"/>
                <a:gd name="connsiteY3" fmla="*/ 356191 h 356191"/>
                <a:gd name="connsiteX4" fmla="*/ 3530008 w 3530008"/>
                <a:gd name="connsiteY4" fmla="*/ 0 h 356191"/>
                <a:gd name="connsiteX0" fmla="*/ 3530008 w 3684182"/>
                <a:gd name="connsiteY0" fmla="*/ 0 h 356191"/>
                <a:gd name="connsiteX1" fmla="*/ 441251 w 3684182"/>
                <a:gd name="connsiteY1" fmla="*/ 85061 h 356191"/>
                <a:gd name="connsiteX2" fmla="*/ 0 w 3684182"/>
                <a:gd name="connsiteY2" fmla="*/ 356191 h 356191"/>
                <a:gd name="connsiteX3" fmla="*/ 3684182 w 3684182"/>
                <a:gd name="connsiteY3" fmla="*/ 260498 h 356191"/>
                <a:gd name="connsiteX4" fmla="*/ 3530008 w 3684182"/>
                <a:gd name="connsiteY4" fmla="*/ 0 h 35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182" h="356191">
                  <a:moveTo>
                    <a:pt x="3530008" y="0"/>
                  </a:moveTo>
                  <a:lnTo>
                    <a:pt x="441251" y="85061"/>
                  </a:lnTo>
                  <a:lnTo>
                    <a:pt x="0" y="356191"/>
                  </a:lnTo>
                  <a:lnTo>
                    <a:pt x="3684182" y="260498"/>
                  </a:lnTo>
                  <a:lnTo>
                    <a:pt x="3530008" y="0"/>
                  </a:lnTo>
                  <a:close/>
                </a:path>
              </a:pathLst>
            </a:custGeom>
            <a:solidFill>
              <a:srgbClr val="E29D3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B0A27B8-00A8-A51B-90E3-3547A2CE6FBB}"/>
                </a:ext>
              </a:extLst>
            </p:cNvPr>
            <p:cNvSpPr/>
            <p:nvPr/>
          </p:nvSpPr>
          <p:spPr>
            <a:xfrm>
              <a:off x="7122044" y="4033743"/>
              <a:ext cx="2631558" cy="451883"/>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 name="connsiteX0" fmla="*/ 967562 w 967562"/>
                <a:gd name="connsiteY0" fmla="*/ 159488 h 451883"/>
                <a:gd name="connsiteX1" fmla="*/ 728330 w 967562"/>
                <a:gd name="connsiteY1" fmla="*/ 0 h 451883"/>
                <a:gd name="connsiteX2" fmla="*/ 0 w 967562"/>
                <a:gd name="connsiteY2" fmla="*/ 451883 h 451883"/>
                <a:gd name="connsiteX3" fmla="*/ 536944 w 967562"/>
                <a:gd name="connsiteY3" fmla="*/ 451883 h 451883"/>
                <a:gd name="connsiteX4" fmla="*/ 967562 w 967562"/>
                <a:gd name="connsiteY4" fmla="*/ 159488 h 451883"/>
                <a:gd name="connsiteX0" fmla="*/ 2509283 w 2509283"/>
                <a:gd name="connsiteY0" fmla="*/ 37213 h 451883"/>
                <a:gd name="connsiteX1" fmla="*/ 728330 w 2509283"/>
                <a:gd name="connsiteY1" fmla="*/ 0 h 451883"/>
                <a:gd name="connsiteX2" fmla="*/ 0 w 2509283"/>
                <a:gd name="connsiteY2" fmla="*/ 451883 h 451883"/>
                <a:gd name="connsiteX3" fmla="*/ 536944 w 2509283"/>
                <a:gd name="connsiteY3" fmla="*/ 451883 h 451883"/>
                <a:gd name="connsiteX4" fmla="*/ 2509283 w 2509283"/>
                <a:gd name="connsiteY4" fmla="*/ 37213 h 451883"/>
                <a:gd name="connsiteX0" fmla="*/ 2509283 w 2631558"/>
                <a:gd name="connsiteY0" fmla="*/ 37213 h 451883"/>
                <a:gd name="connsiteX1" fmla="*/ 728330 w 2631558"/>
                <a:gd name="connsiteY1" fmla="*/ 0 h 451883"/>
                <a:gd name="connsiteX2" fmla="*/ 0 w 2631558"/>
                <a:gd name="connsiteY2" fmla="*/ 451883 h 451883"/>
                <a:gd name="connsiteX3" fmla="*/ 2631558 w 2631558"/>
                <a:gd name="connsiteY3" fmla="*/ 356190 h 451883"/>
                <a:gd name="connsiteX4" fmla="*/ 2509283 w 2631558"/>
                <a:gd name="connsiteY4" fmla="*/ 37213 h 451883"/>
                <a:gd name="connsiteX0" fmla="*/ 2509283 w 2631558"/>
                <a:gd name="connsiteY0" fmla="*/ 37213 h 451883"/>
                <a:gd name="connsiteX1" fmla="*/ 728330 w 2631558"/>
                <a:gd name="connsiteY1" fmla="*/ 0 h 451883"/>
                <a:gd name="connsiteX2" fmla="*/ 0 w 2631558"/>
                <a:gd name="connsiteY2" fmla="*/ 451883 h 451883"/>
                <a:gd name="connsiteX3" fmla="*/ 2631558 w 2631558"/>
                <a:gd name="connsiteY3" fmla="*/ 377455 h 451883"/>
                <a:gd name="connsiteX4" fmla="*/ 2509283 w 2631558"/>
                <a:gd name="connsiteY4" fmla="*/ 37213 h 451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1558" h="451883">
                  <a:moveTo>
                    <a:pt x="2509283" y="37213"/>
                  </a:moveTo>
                  <a:lnTo>
                    <a:pt x="728330" y="0"/>
                  </a:lnTo>
                  <a:lnTo>
                    <a:pt x="0" y="451883"/>
                  </a:lnTo>
                  <a:lnTo>
                    <a:pt x="2631558" y="377455"/>
                  </a:lnTo>
                  <a:lnTo>
                    <a:pt x="2509283" y="37213"/>
                  </a:lnTo>
                  <a:close/>
                </a:path>
              </a:pathLst>
            </a:custGeom>
            <a:solidFill>
              <a:srgbClr val="E29D3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D12863C-CD86-3C2A-27E3-3E673C9E793A}"/>
                </a:ext>
              </a:extLst>
            </p:cNvPr>
            <p:cNvSpPr/>
            <p:nvPr/>
          </p:nvSpPr>
          <p:spPr>
            <a:xfrm>
              <a:off x="5170968" y="3325109"/>
              <a:ext cx="2674087" cy="1204366"/>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 name="connsiteX0" fmla="*/ 2392324 w 2392324"/>
                <a:gd name="connsiteY0" fmla="*/ 0 h 318977"/>
                <a:gd name="connsiteX1" fmla="*/ 441251 w 2392324"/>
                <a:gd name="connsiteY1" fmla="*/ 47847 h 318977"/>
                <a:gd name="connsiteX2" fmla="*/ 0 w 2392324"/>
                <a:gd name="connsiteY2" fmla="*/ 318977 h 318977"/>
                <a:gd name="connsiteX3" fmla="*/ 536944 w 2392324"/>
                <a:gd name="connsiteY3" fmla="*/ 318977 h 318977"/>
                <a:gd name="connsiteX4" fmla="*/ 2392324 w 2392324"/>
                <a:gd name="connsiteY4" fmla="*/ 0 h 318977"/>
                <a:gd name="connsiteX0" fmla="*/ 2392324 w 2392324"/>
                <a:gd name="connsiteY0" fmla="*/ 0 h 318977"/>
                <a:gd name="connsiteX1" fmla="*/ 441251 w 2392324"/>
                <a:gd name="connsiteY1" fmla="*/ 47847 h 318977"/>
                <a:gd name="connsiteX2" fmla="*/ 0 w 2392324"/>
                <a:gd name="connsiteY2" fmla="*/ 318977 h 318977"/>
                <a:gd name="connsiteX3" fmla="*/ 1945758 w 2392324"/>
                <a:gd name="connsiteY3" fmla="*/ 265814 h 318977"/>
                <a:gd name="connsiteX4" fmla="*/ 2392324 w 2392324"/>
                <a:gd name="connsiteY4" fmla="*/ 0 h 318977"/>
                <a:gd name="connsiteX0" fmla="*/ 2674087 w 2674087"/>
                <a:gd name="connsiteY0" fmla="*/ 0 h 499731"/>
                <a:gd name="connsiteX1" fmla="*/ 441251 w 2674087"/>
                <a:gd name="connsiteY1" fmla="*/ 228601 h 499731"/>
                <a:gd name="connsiteX2" fmla="*/ 0 w 2674087"/>
                <a:gd name="connsiteY2" fmla="*/ 499731 h 499731"/>
                <a:gd name="connsiteX3" fmla="*/ 1945758 w 2674087"/>
                <a:gd name="connsiteY3" fmla="*/ 446568 h 499731"/>
                <a:gd name="connsiteX4" fmla="*/ 2674087 w 2674087"/>
                <a:gd name="connsiteY4" fmla="*/ 0 h 499731"/>
                <a:gd name="connsiteX0" fmla="*/ 2674087 w 2674087"/>
                <a:gd name="connsiteY0" fmla="*/ 492647 h 992378"/>
                <a:gd name="connsiteX1" fmla="*/ 405809 w 2674087"/>
                <a:gd name="connsiteY1" fmla="*/ 663 h 992378"/>
                <a:gd name="connsiteX2" fmla="*/ 441251 w 2674087"/>
                <a:gd name="connsiteY2" fmla="*/ 721248 h 992378"/>
                <a:gd name="connsiteX3" fmla="*/ 0 w 2674087"/>
                <a:gd name="connsiteY3" fmla="*/ 992378 h 992378"/>
                <a:gd name="connsiteX4" fmla="*/ 1945758 w 2674087"/>
                <a:gd name="connsiteY4" fmla="*/ 939215 h 992378"/>
                <a:gd name="connsiteX5" fmla="*/ 2674087 w 2674087"/>
                <a:gd name="connsiteY5" fmla="*/ 492647 h 992378"/>
                <a:gd name="connsiteX0" fmla="*/ 2674087 w 2674087"/>
                <a:gd name="connsiteY0" fmla="*/ 705113 h 1204844"/>
                <a:gd name="connsiteX1" fmla="*/ 528083 w 2674087"/>
                <a:gd name="connsiteY1" fmla="*/ 478 h 1204844"/>
                <a:gd name="connsiteX2" fmla="*/ 441251 w 2674087"/>
                <a:gd name="connsiteY2" fmla="*/ 933714 h 1204844"/>
                <a:gd name="connsiteX3" fmla="*/ 0 w 2674087"/>
                <a:gd name="connsiteY3" fmla="*/ 1204844 h 1204844"/>
                <a:gd name="connsiteX4" fmla="*/ 1945758 w 2674087"/>
                <a:gd name="connsiteY4" fmla="*/ 1151681 h 1204844"/>
                <a:gd name="connsiteX5" fmla="*/ 2674087 w 2674087"/>
                <a:gd name="connsiteY5" fmla="*/ 705113 h 1204844"/>
                <a:gd name="connsiteX0" fmla="*/ 2674087 w 2674087"/>
                <a:gd name="connsiteY0" fmla="*/ 705113 h 1204844"/>
                <a:gd name="connsiteX1" fmla="*/ 528083 w 2674087"/>
                <a:gd name="connsiteY1" fmla="*/ 478 h 1204844"/>
                <a:gd name="connsiteX2" fmla="*/ 368595 w 2674087"/>
                <a:gd name="connsiteY2" fmla="*/ 122752 h 1204844"/>
                <a:gd name="connsiteX3" fmla="*/ 441251 w 2674087"/>
                <a:gd name="connsiteY3" fmla="*/ 933714 h 1204844"/>
                <a:gd name="connsiteX4" fmla="*/ 0 w 2674087"/>
                <a:gd name="connsiteY4" fmla="*/ 1204844 h 1204844"/>
                <a:gd name="connsiteX5" fmla="*/ 1945758 w 2674087"/>
                <a:gd name="connsiteY5" fmla="*/ 1151681 h 1204844"/>
                <a:gd name="connsiteX6" fmla="*/ 2674087 w 2674087"/>
                <a:gd name="connsiteY6" fmla="*/ 705113 h 1204844"/>
                <a:gd name="connsiteX0" fmla="*/ 2674087 w 2674087"/>
                <a:gd name="connsiteY0" fmla="*/ 705113 h 1204844"/>
                <a:gd name="connsiteX1" fmla="*/ 528083 w 2674087"/>
                <a:gd name="connsiteY1" fmla="*/ 478 h 1204844"/>
                <a:gd name="connsiteX2" fmla="*/ 368595 w 2674087"/>
                <a:gd name="connsiteY2" fmla="*/ 122752 h 1204844"/>
                <a:gd name="connsiteX3" fmla="*/ 1681716 w 2674087"/>
                <a:gd name="connsiteY3" fmla="*/ 877664 h 1204844"/>
                <a:gd name="connsiteX4" fmla="*/ 441251 w 2674087"/>
                <a:gd name="connsiteY4" fmla="*/ 933714 h 1204844"/>
                <a:gd name="connsiteX5" fmla="*/ 0 w 2674087"/>
                <a:gd name="connsiteY5" fmla="*/ 1204844 h 1204844"/>
                <a:gd name="connsiteX6" fmla="*/ 1945758 w 2674087"/>
                <a:gd name="connsiteY6" fmla="*/ 1151681 h 1204844"/>
                <a:gd name="connsiteX7" fmla="*/ 2674087 w 2674087"/>
                <a:gd name="connsiteY7" fmla="*/ 705113 h 1204844"/>
                <a:gd name="connsiteX0" fmla="*/ 2674087 w 2674087"/>
                <a:gd name="connsiteY0" fmla="*/ 705113 h 1204844"/>
                <a:gd name="connsiteX1" fmla="*/ 528083 w 2674087"/>
                <a:gd name="connsiteY1" fmla="*/ 478 h 1204844"/>
                <a:gd name="connsiteX2" fmla="*/ 368595 w 2674087"/>
                <a:gd name="connsiteY2" fmla="*/ 122752 h 1204844"/>
                <a:gd name="connsiteX3" fmla="*/ 1681716 w 2674087"/>
                <a:gd name="connsiteY3" fmla="*/ 877664 h 1204844"/>
                <a:gd name="connsiteX4" fmla="*/ 441251 w 2674087"/>
                <a:gd name="connsiteY4" fmla="*/ 933714 h 1204844"/>
                <a:gd name="connsiteX5" fmla="*/ 0 w 2674087"/>
                <a:gd name="connsiteY5" fmla="*/ 1204844 h 1204844"/>
                <a:gd name="connsiteX6" fmla="*/ 1945758 w 2674087"/>
                <a:gd name="connsiteY6" fmla="*/ 1151681 h 1204844"/>
                <a:gd name="connsiteX7" fmla="*/ 2674087 w 2674087"/>
                <a:gd name="connsiteY7" fmla="*/ 705113 h 1204844"/>
                <a:gd name="connsiteX0" fmla="*/ 2674087 w 2674087"/>
                <a:gd name="connsiteY0" fmla="*/ 705113 h 1204844"/>
                <a:gd name="connsiteX1" fmla="*/ 528083 w 2674087"/>
                <a:gd name="connsiteY1" fmla="*/ 478 h 1204844"/>
                <a:gd name="connsiteX2" fmla="*/ 368595 w 2674087"/>
                <a:gd name="connsiteY2" fmla="*/ 122752 h 1204844"/>
                <a:gd name="connsiteX3" fmla="*/ 1681716 w 2674087"/>
                <a:gd name="connsiteY3" fmla="*/ 877664 h 1204844"/>
                <a:gd name="connsiteX4" fmla="*/ 441251 w 2674087"/>
                <a:gd name="connsiteY4" fmla="*/ 933714 h 1204844"/>
                <a:gd name="connsiteX5" fmla="*/ 0 w 2674087"/>
                <a:gd name="connsiteY5" fmla="*/ 1204844 h 1204844"/>
                <a:gd name="connsiteX6" fmla="*/ 1945758 w 2674087"/>
                <a:gd name="connsiteY6" fmla="*/ 1151681 h 1204844"/>
                <a:gd name="connsiteX7" fmla="*/ 2674087 w 2674087"/>
                <a:gd name="connsiteY7" fmla="*/ 705113 h 1204844"/>
                <a:gd name="connsiteX0" fmla="*/ 2674087 w 2674087"/>
                <a:gd name="connsiteY0" fmla="*/ 704635 h 1204366"/>
                <a:gd name="connsiteX1" fmla="*/ 528083 w 2674087"/>
                <a:gd name="connsiteY1" fmla="*/ 0 h 1204366"/>
                <a:gd name="connsiteX2" fmla="*/ 368595 w 2674087"/>
                <a:gd name="connsiteY2" fmla="*/ 122274 h 1204366"/>
                <a:gd name="connsiteX3" fmla="*/ 1681716 w 2674087"/>
                <a:gd name="connsiteY3" fmla="*/ 877186 h 1204366"/>
                <a:gd name="connsiteX4" fmla="*/ 441251 w 2674087"/>
                <a:gd name="connsiteY4" fmla="*/ 933236 h 1204366"/>
                <a:gd name="connsiteX5" fmla="*/ 0 w 2674087"/>
                <a:gd name="connsiteY5" fmla="*/ 1204366 h 1204366"/>
                <a:gd name="connsiteX6" fmla="*/ 1945758 w 2674087"/>
                <a:gd name="connsiteY6" fmla="*/ 1151203 h 1204366"/>
                <a:gd name="connsiteX7" fmla="*/ 2674087 w 2674087"/>
                <a:gd name="connsiteY7" fmla="*/ 704635 h 1204366"/>
                <a:gd name="connsiteX0" fmla="*/ 2674087 w 2674087"/>
                <a:gd name="connsiteY0" fmla="*/ 704635 h 1204366"/>
                <a:gd name="connsiteX1" fmla="*/ 528083 w 2674087"/>
                <a:gd name="connsiteY1" fmla="*/ 0 h 1204366"/>
                <a:gd name="connsiteX2" fmla="*/ 368595 w 2674087"/>
                <a:gd name="connsiteY2" fmla="*/ 122274 h 1204366"/>
                <a:gd name="connsiteX3" fmla="*/ 1681716 w 2674087"/>
                <a:gd name="connsiteY3" fmla="*/ 877186 h 1204366"/>
                <a:gd name="connsiteX4" fmla="*/ 441251 w 2674087"/>
                <a:gd name="connsiteY4" fmla="*/ 933236 h 1204366"/>
                <a:gd name="connsiteX5" fmla="*/ 0 w 2674087"/>
                <a:gd name="connsiteY5" fmla="*/ 1204366 h 1204366"/>
                <a:gd name="connsiteX6" fmla="*/ 1945758 w 2674087"/>
                <a:gd name="connsiteY6" fmla="*/ 1151203 h 1204366"/>
                <a:gd name="connsiteX7" fmla="*/ 2674087 w 2674087"/>
                <a:gd name="connsiteY7" fmla="*/ 704635 h 120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087" h="1204366">
                  <a:moveTo>
                    <a:pt x="2674087" y="704635"/>
                  </a:moveTo>
                  <a:cubicBezTo>
                    <a:pt x="1565348" y="742659"/>
                    <a:pt x="1052032" y="451074"/>
                    <a:pt x="528083" y="0"/>
                  </a:cubicBezTo>
                  <a:cubicBezTo>
                    <a:pt x="524539" y="60251"/>
                    <a:pt x="372139" y="62023"/>
                    <a:pt x="368595" y="122274"/>
                  </a:cubicBezTo>
                  <a:cubicBezTo>
                    <a:pt x="1024270" y="673395"/>
                    <a:pt x="1456660" y="788582"/>
                    <a:pt x="1681716" y="877186"/>
                  </a:cubicBezTo>
                  <a:lnTo>
                    <a:pt x="441251" y="933236"/>
                  </a:lnTo>
                  <a:lnTo>
                    <a:pt x="0" y="1204366"/>
                  </a:lnTo>
                  <a:lnTo>
                    <a:pt x="1945758" y="1151203"/>
                  </a:lnTo>
                  <a:lnTo>
                    <a:pt x="2674087" y="704635"/>
                  </a:lnTo>
                  <a:close/>
                </a:path>
              </a:pathLst>
            </a:custGeom>
            <a:solidFill>
              <a:srgbClr val="30ACE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C19FD50-7590-FEAB-8532-65DA8E5A6BF1}"/>
                </a:ext>
              </a:extLst>
            </p:cNvPr>
            <p:cNvSpPr/>
            <p:nvPr/>
          </p:nvSpPr>
          <p:spPr>
            <a:xfrm>
              <a:off x="4298649" y="4722883"/>
              <a:ext cx="2387009" cy="329609"/>
            </a:xfrm>
            <a:custGeom>
              <a:avLst/>
              <a:gdLst>
                <a:gd name="connsiteX0" fmla="*/ 967562 w 967562"/>
                <a:gd name="connsiteY0" fmla="*/ 0 h 292395"/>
                <a:gd name="connsiteX1" fmla="*/ 441251 w 967562"/>
                <a:gd name="connsiteY1" fmla="*/ 21265 h 292395"/>
                <a:gd name="connsiteX2" fmla="*/ 0 w 967562"/>
                <a:gd name="connsiteY2" fmla="*/ 292395 h 292395"/>
                <a:gd name="connsiteX3" fmla="*/ 536944 w 967562"/>
                <a:gd name="connsiteY3" fmla="*/ 292395 h 292395"/>
                <a:gd name="connsiteX4" fmla="*/ 967562 w 967562"/>
                <a:gd name="connsiteY4" fmla="*/ 0 h 292395"/>
                <a:gd name="connsiteX0" fmla="*/ 2387009 w 2387009"/>
                <a:gd name="connsiteY0" fmla="*/ 0 h 329609"/>
                <a:gd name="connsiteX1" fmla="*/ 441251 w 2387009"/>
                <a:gd name="connsiteY1" fmla="*/ 58479 h 329609"/>
                <a:gd name="connsiteX2" fmla="*/ 0 w 2387009"/>
                <a:gd name="connsiteY2" fmla="*/ 329609 h 329609"/>
                <a:gd name="connsiteX3" fmla="*/ 536944 w 2387009"/>
                <a:gd name="connsiteY3" fmla="*/ 329609 h 329609"/>
                <a:gd name="connsiteX4" fmla="*/ 2387009 w 2387009"/>
                <a:gd name="connsiteY4" fmla="*/ 0 h 329609"/>
                <a:gd name="connsiteX0" fmla="*/ 2387009 w 2387009"/>
                <a:gd name="connsiteY0" fmla="*/ 0 h 329609"/>
                <a:gd name="connsiteX1" fmla="*/ 441251 w 2387009"/>
                <a:gd name="connsiteY1" fmla="*/ 58479 h 329609"/>
                <a:gd name="connsiteX2" fmla="*/ 0 w 2387009"/>
                <a:gd name="connsiteY2" fmla="*/ 329609 h 329609"/>
                <a:gd name="connsiteX3" fmla="*/ 1961707 w 2387009"/>
                <a:gd name="connsiteY3" fmla="*/ 281762 h 329609"/>
                <a:gd name="connsiteX4" fmla="*/ 2387009 w 2387009"/>
                <a:gd name="connsiteY4" fmla="*/ 0 h 329609"/>
                <a:gd name="connsiteX0" fmla="*/ 2387009 w 2387009"/>
                <a:gd name="connsiteY0" fmla="*/ 0 h 329609"/>
                <a:gd name="connsiteX1" fmla="*/ 441251 w 2387009"/>
                <a:gd name="connsiteY1" fmla="*/ 58479 h 329609"/>
                <a:gd name="connsiteX2" fmla="*/ 0 w 2387009"/>
                <a:gd name="connsiteY2" fmla="*/ 329609 h 329609"/>
                <a:gd name="connsiteX3" fmla="*/ 1972339 w 2387009"/>
                <a:gd name="connsiteY3" fmla="*/ 271130 h 329609"/>
                <a:gd name="connsiteX4" fmla="*/ 2387009 w 2387009"/>
                <a:gd name="connsiteY4" fmla="*/ 0 h 3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009" h="329609">
                  <a:moveTo>
                    <a:pt x="2387009" y="0"/>
                  </a:moveTo>
                  <a:lnTo>
                    <a:pt x="441251" y="58479"/>
                  </a:lnTo>
                  <a:lnTo>
                    <a:pt x="0" y="329609"/>
                  </a:lnTo>
                  <a:lnTo>
                    <a:pt x="1972339" y="271130"/>
                  </a:lnTo>
                  <a:lnTo>
                    <a:pt x="2387009" y="0"/>
                  </a:lnTo>
                  <a:close/>
                </a:path>
              </a:pathLst>
            </a:custGeom>
            <a:solidFill>
              <a:srgbClr val="30ACE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890F6A-3565-B237-1830-584C35F703A1}"/>
                </a:ext>
              </a:extLst>
            </p:cNvPr>
            <p:cNvSpPr txBox="1"/>
            <p:nvPr/>
          </p:nvSpPr>
          <p:spPr>
            <a:xfrm rot="19821434">
              <a:off x="8513287" y="2487133"/>
              <a:ext cx="1216058" cy="230832"/>
            </a:xfrm>
            <a:prstGeom prst="rect">
              <a:avLst/>
            </a:prstGeom>
            <a:noFill/>
          </p:spPr>
          <p:txBody>
            <a:bodyPr wrap="square" rtlCol="0">
              <a:spAutoFit/>
            </a:bodyPr>
            <a:lstStyle/>
            <a:p>
              <a:r>
                <a:rPr lang="en-US" sz="900">
                  <a:effectLst>
                    <a:glow rad="177800">
                      <a:schemeClr val="bg1">
                        <a:alpha val="70000"/>
                      </a:schemeClr>
                    </a:glow>
                  </a:effectLst>
                  <a:latin typeface="FDOT" pitchFamily="2" charset="0"/>
                  <a:ea typeface="FDOT" pitchFamily="2" charset="0"/>
                  <a:cs typeface="FDOT" pitchFamily="2" charset="0"/>
                </a:rPr>
                <a:t>S MACDILL AVE</a:t>
              </a:r>
            </a:p>
          </p:txBody>
        </p:sp>
        <p:sp>
          <p:nvSpPr>
            <p:cNvPr id="17" name="TextBox 16">
              <a:extLst>
                <a:ext uri="{FF2B5EF4-FFF2-40B4-BE49-F238E27FC236}">
                  <a16:creationId xmlns:a16="http://schemas.microsoft.com/office/drawing/2014/main" id="{DB2F2B46-C69D-916A-3882-B8BB7B928A19}"/>
                </a:ext>
              </a:extLst>
            </p:cNvPr>
            <p:cNvSpPr txBox="1"/>
            <p:nvPr/>
          </p:nvSpPr>
          <p:spPr>
            <a:xfrm rot="-120000">
              <a:off x="2599427" y="4354689"/>
              <a:ext cx="1296516" cy="723275"/>
            </a:xfrm>
            <a:prstGeom prst="rect">
              <a:avLst/>
            </a:prstGeom>
            <a:noFill/>
            <a:effectLst>
              <a:glow rad="304800">
                <a:schemeClr val="accent1">
                  <a:alpha val="50000"/>
                </a:schemeClr>
              </a:glow>
            </a:effectLst>
          </p:spPr>
          <p:txBody>
            <a:bodyPr wrap="square" rtlCol="0">
              <a:spAutoFit/>
            </a:bodyPr>
            <a:lstStyle/>
            <a:p>
              <a:pPr>
                <a:spcAft>
                  <a:spcPts val="200"/>
                </a:spcAft>
              </a:pPr>
              <a:r>
                <a:rPr lang="en-US" sz="900">
                  <a:effectLst>
                    <a:glow rad="177800">
                      <a:schemeClr val="bg1">
                        <a:alpha val="70000"/>
                      </a:schemeClr>
                    </a:glow>
                  </a:effectLst>
                  <a:latin typeface="FDOT" pitchFamily="2" charset="0"/>
                  <a:ea typeface="FDOT" pitchFamily="2" charset="0"/>
                  <a:cs typeface="FDOT" pitchFamily="2" charset="0"/>
                </a:rPr>
                <a:t>WB SELMON EXPY</a:t>
              </a:r>
            </a:p>
            <a:p>
              <a:pPr>
                <a:spcAft>
                  <a:spcPts val="200"/>
                </a:spcAft>
              </a:pPr>
              <a:endParaRPr lang="en-US" sz="900">
                <a:effectLst>
                  <a:glow rad="177800">
                    <a:schemeClr val="bg1">
                      <a:alpha val="70000"/>
                    </a:schemeClr>
                  </a:glow>
                </a:effectLst>
                <a:latin typeface="FDOT" pitchFamily="2" charset="0"/>
                <a:ea typeface="FDOT" pitchFamily="2" charset="0"/>
                <a:cs typeface="FDOT" pitchFamily="2" charset="0"/>
              </a:endParaRPr>
            </a:p>
            <a:p>
              <a:pPr>
                <a:spcAft>
                  <a:spcPts val="200"/>
                </a:spcAft>
              </a:pPr>
              <a:endParaRPr lang="en-US" sz="900">
                <a:effectLst>
                  <a:glow rad="177800">
                    <a:schemeClr val="bg1">
                      <a:alpha val="70000"/>
                    </a:schemeClr>
                  </a:glow>
                </a:effectLst>
                <a:latin typeface="FDOT" pitchFamily="2" charset="0"/>
                <a:ea typeface="FDOT" pitchFamily="2" charset="0"/>
                <a:cs typeface="FDOT" pitchFamily="2" charset="0"/>
              </a:endParaRPr>
            </a:p>
            <a:p>
              <a:pPr>
                <a:spcAft>
                  <a:spcPts val="200"/>
                </a:spcAft>
              </a:pPr>
              <a:r>
                <a:rPr lang="en-US" sz="900">
                  <a:effectLst>
                    <a:glow rad="177800">
                      <a:schemeClr val="bg1">
                        <a:alpha val="70000"/>
                      </a:schemeClr>
                    </a:glow>
                  </a:effectLst>
                  <a:latin typeface="FDOT" pitchFamily="2" charset="0"/>
                  <a:ea typeface="FDOT" pitchFamily="2" charset="0"/>
                  <a:cs typeface="FDOT" pitchFamily="2" charset="0"/>
                </a:rPr>
                <a:t>EB SELMON EXPY</a:t>
              </a:r>
            </a:p>
          </p:txBody>
        </p:sp>
        <p:sp>
          <p:nvSpPr>
            <p:cNvPr id="18" name="TextBox 17">
              <a:extLst>
                <a:ext uri="{FF2B5EF4-FFF2-40B4-BE49-F238E27FC236}">
                  <a16:creationId xmlns:a16="http://schemas.microsoft.com/office/drawing/2014/main" id="{88873DDE-22A4-680F-09A1-20820786C4B5}"/>
                </a:ext>
              </a:extLst>
            </p:cNvPr>
            <p:cNvSpPr txBox="1"/>
            <p:nvPr/>
          </p:nvSpPr>
          <p:spPr>
            <a:xfrm rot="4200000">
              <a:off x="8800240" y="5776965"/>
              <a:ext cx="1446039" cy="230832"/>
            </a:xfrm>
            <a:prstGeom prst="rect">
              <a:avLst/>
            </a:prstGeom>
            <a:noFill/>
          </p:spPr>
          <p:txBody>
            <a:bodyPr wrap="square" rtlCol="0">
              <a:spAutoFit/>
            </a:bodyPr>
            <a:lstStyle/>
            <a:p>
              <a:r>
                <a:rPr lang="en-US" sz="900">
                  <a:effectLst>
                    <a:glow rad="177800">
                      <a:schemeClr val="bg1">
                        <a:alpha val="70000"/>
                      </a:schemeClr>
                    </a:glow>
                  </a:effectLst>
                  <a:latin typeface="FDOT" pitchFamily="2" charset="0"/>
                  <a:ea typeface="FDOT" pitchFamily="2" charset="0"/>
                  <a:cs typeface="FDOT" pitchFamily="2" charset="0"/>
                </a:rPr>
                <a:t>W BAY TO BAY BLVD</a:t>
              </a:r>
            </a:p>
          </p:txBody>
        </p:sp>
      </p:grpSp>
      <p:sp>
        <p:nvSpPr>
          <p:cNvPr id="19" name="TextBox 18">
            <a:extLst>
              <a:ext uri="{FF2B5EF4-FFF2-40B4-BE49-F238E27FC236}">
                <a16:creationId xmlns:a16="http://schemas.microsoft.com/office/drawing/2014/main" id="{9E7AE71B-7068-24F3-4FD5-4E69C6BDAD2B}"/>
              </a:ext>
            </a:extLst>
          </p:cNvPr>
          <p:cNvSpPr txBox="1"/>
          <p:nvPr/>
        </p:nvSpPr>
        <p:spPr>
          <a:xfrm>
            <a:off x="1061714" y="4580491"/>
            <a:ext cx="4115197" cy="707886"/>
          </a:xfrm>
          <a:prstGeom prst="rect">
            <a:avLst/>
          </a:prstGeom>
          <a:noFill/>
        </p:spPr>
        <p:txBody>
          <a:bodyPr wrap="square" rtlCol="0">
            <a:spAutoFit/>
          </a:bodyPr>
          <a:lstStyle/>
          <a:p>
            <a:pPr algn="ctr"/>
            <a:r>
              <a:rPr lang="en-US" sz="2000" b="1">
                <a:latin typeface="Corbel" panose="020B0503020204020204" pitchFamily="34" charset="0"/>
                <a:ea typeface="Calibri"/>
                <a:cs typeface="Calibri"/>
              </a:rPr>
              <a:t>Watrous &amp; Howard </a:t>
            </a:r>
          </a:p>
          <a:p>
            <a:pPr algn="ctr"/>
            <a:r>
              <a:rPr lang="en-US" sz="2000" b="1">
                <a:latin typeface="Corbel" panose="020B0503020204020204" pitchFamily="34" charset="0"/>
                <a:ea typeface="Calibri"/>
                <a:cs typeface="Calibri"/>
              </a:rPr>
              <a:t>(Bridge Nos. 100318 &amp; 100319)</a:t>
            </a:r>
            <a:endParaRPr lang="en-US" sz="2000" b="1"/>
          </a:p>
        </p:txBody>
      </p:sp>
      <p:sp>
        <p:nvSpPr>
          <p:cNvPr id="20" name="TextBox 19">
            <a:extLst>
              <a:ext uri="{FF2B5EF4-FFF2-40B4-BE49-F238E27FC236}">
                <a16:creationId xmlns:a16="http://schemas.microsoft.com/office/drawing/2014/main" id="{EEB88735-02CA-9FAB-4AED-608A7140B1D9}"/>
              </a:ext>
            </a:extLst>
          </p:cNvPr>
          <p:cNvSpPr txBox="1"/>
          <p:nvPr/>
        </p:nvSpPr>
        <p:spPr>
          <a:xfrm>
            <a:off x="6555401" y="4580491"/>
            <a:ext cx="5122556" cy="707886"/>
          </a:xfrm>
          <a:prstGeom prst="rect">
            <a:avLst/>
          </a:prstGeom>
          <a:noFill/>
        </p:spPr>
        <p:txBody>
          <a:bodyPr wrap="square" rtlCol="0">
            <a:spAutoFit/>
          </a:bodyPr>
          <a:lstStyle/>
          <a:p>
            <a:pPr algn="ctr"/>
            <a:r>
              <a:rPr lang="en-US" sz="2000" b="1">
                <a:latin typeface="Corbel" panose="020B0503020204020204" pitchFamily="34" charset="0"/>
                <a:ea typeface="Calibri"/>
                <a:cs typeface="Calibri"/>
              </a:rPr>
              <a:t>MacDill &amp; Bay to Bay </a:t>
            </a:r>
          </a:p>
          <a:p>
            <a:pPr algn="ctr"/>
            <a:r>
              <a:rPr lang="en-US" sz="2000" b="1">
                <a:latin typeface="Corbel" panose="020B0503020204020204" pitchFamily="34" charset="0"/>
                <a:ea typeface="Calibri"/>
                <a:cs typeface="Calibri"/>
              </a:rPr>
              <a:t>(Bridge Nos. 100314 &amp; 100315) </a:t>
            </a:r>
            <a:endParaRPr lang="en-US" sz="2000" b="1"/>
          </a:p>
        </p:txBody>
      </p:sp>
      <p:grpSp>
        <p:nvGrpSpPr>
          <p:cNvPr id="3" name="Group 2">
            <a:extLst>
              <a:ext uri="{FF2B5EF4-FFF2-40B4-BE49-F238E27FC236}">
                <a16:creationId xmlns:a16="http://schemas.microsoft.com/office/drawing/2014/main" id="{150A1631-877F-9DC0-1F59-B722C1CD601B}"/>
              </a:ext>
            </a:extLst>
          </p:cNvPr>
          <p:cNvGrpSpPr/>
          <p:nvPr/>
        </p:nvGrpSpPr>
        <p:grpSpPr>
          <a:xfrm>
            <a:off x="10909338" y="4618062"/>
            <a:ext cx="1357962" cy="603902"/>
            <a:chOff x="10773624" y="2218174"/>
            <a:chExt cx="1391217" cy="603086"/>
          </a:xfrm>
        </p:grpSpPr>
        <p:sp>
          <p:nvSpPr>
            <p:cNvPr id="4" name="Rectangle 3">
              <a:extLst>
                <a:ext uri="{FF2B5EF4-FFF2-40B4-BE49-F238E27FC236}">
                  <a16:creationId xmlns:a16="http://schemas.microsoft.com/office/drawing/2014/main" id="{83643064-F836-D69F-4C4E-FB83F227BDB7}"/>
                </a:ext>
              </a:extLst>
            </p:cNvPr>
            <p:cNvSpPr/>
            <p:nvPr/>
          </p:nvSpPr>
          <p:spPr>
            <a:xfrm>
              <a:off x="10773624" y="2252558"/>
              <a:ext cx="235390" cy="2082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00EBFF-79DA-BD2E-08D4-21E056B42B8C}"/>
                </a:ext>
              </a:extLst>
            </p:cNvPr>
            <p:cNvSpPr/>
            <p:nvPr/>
          </p:nvSpPr>
          <p:spPr>
            <a:xfrm>
              <a:off x="10773624" y="2578645"/>
              <a:ext cx="235390" cy="20823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559637-8A20-CA96-624E-CF856B30F598}"/>
                </a:ext>
              </a:extLst>
            </p:cNvPr>
            <p:cNvSpPr txBox="1"/>
            <p:nvPr/>
          </p:nvSpPr>
          <p:spPr>
            <a:xfrm>
              <a:off x="10981855" y="2218174"/>
              <a:ext cx="1083398" cy="276999"/>
            </a:xfrm>
            <a:prstGeom prst="rect">
              <a:avLst/>
            </a:prstGeom>
            <a:noFill/>
          </p:spPr>
          <p:txBody>
            <a:bodyPr wrap="square" rtlCol="0">
              <a:spAutoFit/>
            </a:bodyPr>
            <a:lstStyle/>
            <a:p>
              <a:r>
                <a:rPr lang="en-US" sz="1200"/>
                <a:t>Steel Span</a:t>
              </a:r>
            </a:p>
          </p:txBody>
        </p:sp>
        <p:sp>
          <p:nvSpPr>
            <p:cNvPr id="23" name="TextBox 22">
              <a:extLst>
                <a:ext uri="{FF2B5EF4-FFF2-40B4-BE49-F238E27FC236}">
                  <a16:creationId xmlns:a16="http://schemas.microsoft.com/office/drawing/2014/main" id="{D13326ED-EEA5-C0FA-C191-35C21A912B33}"/>
                </a:ext>
              </a:extLst>
            </p:cNvPr>
            <p:cNvSpPr txBox="1"/>
            <p:nvPr/>
          </p:nvSpPr>
          <p:spPr>
            <a:xfrm>
              <a:off x="10981855" y="2544261"/>
              <a:ext cx="1182986" cy="276999"/>
            </a:xfrm>
            <a:prstGeom prst="rect">
              <a:avLst/>
            </a:prstGeom>
            <a:noFill/>
          </p:spPr>
          <p:txBody>
            <a:bodyPr wrap="square" rtlCol="0">
              <a:spAutoFit/>
            </a:bodyPr>
            <a:lstStyle/>
            <a:p>
              <a:r>
                <a:rPr lang="en-US" sz="1200"/>
                <a:t>Concrete Span</a:t>
              </a:r>
            </a:p>
          </p:txBody>
        </p:sp>
      </p:grpSp>
    </p:spTree>
    <p:extLst>
      <p:ext uri="{BB962C8B-B14F-4D97-AF65-F5344CB8AC3E}">
        <p14:creationId xmlns:p14="http://schemas.microsoft.com/office/powerpoint/2010/main" val="2941997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3" name="TextBox 2">
            <a:extLst>
              <a:ext uri="{FF2B5EF4-FFF2-40B4-BE49-F238E27FC236}">
                <a16:creationId xmlns:a16="http://schemas.microsoft.com/office/drawing/2014/main" id="{05E3E443-EB85-29F8-505D-ECDFF7BDEB76}"/>
              </a:ext>
            </a:extLst>
          </p:cNvPr>
          <p:cNvSpPr txBox="1"/>
          <p:nvPr/>
        </p:nvSpPr>
        <p:spPr>
          <a:xfrm>
            <a:off x="2139459" y="827651"/>
            <a:ext cx="8353097" cy="523220"/>
          </a:xfrm>
          <a:prstGeom prst="rect">
            <a:avLst/>
          </a:prstGeom>
          <a:noFill/>
        </p:spPr>
        <p:txBody>
          <a:bodyPr wrap="square" lIns="91440" tIns="45720" rIns="91440" bIns="45720" rtlCol="0" anchor="t">
            <a:spAutoFit/>
          </a:bodyPr>
          <a:lstStyle/>
          <a:p>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Challenging Pier Location:  </a:t>
            </a:r>
            <a:r>
              <a:rPr lang="en-US" sz="2800">
                <a:latin typeface="Corbel" panose="020B0503020204020204" pitchFamily="34" charset="0"/>
                <a:ea typeface="Calibri"/>
                <a:cs typeface="Calibri"/>
              </a:rPr>
              <a:t>Howard &amp; Watrous</a:t>
            </a:r>
          </a:p>
        </p:txBody>
      </p:sp>
      <p:grpSp>
        <p:nvGrpSpPr>
          <p:cNvPr id="4" name="Group 3">
            <a:extLst>
              <a:ext uri="{FF2B5EF4-FFF2-40B4-BE49-F238E27FC236}">
                <a16:creationId xmlns:a16="http://schemas.microsoft.com/office/drawing/2014/main" id="{2C8330D0-2DAE-724A-23EF-476DEDC1FB29}"/>
              </a:ext>
            </a:extLst>
          </p:cNvPr>
          <p:cNvGrpSpPr/>
          <p:nvPr/>
        </p:nvGrpSpPr>
        <p:grpSpPr>
          <a:xfrm>
            <a:off x="1170184" y="1361991"/>
            <a:ext cx="11059382" cy="4521059"/>
            <a:chOff x="1170184" y="1701958"/>
            <a:chExt cx="11059382" cy="4521059"/>
          </a:xfrm>
        </p:grpSpPr>
        <p:pic>
          <p:nvPicPr>
            <p:cNvPr id="6" name="Picture 5">
              <a:extLst>
                <a:ext uri="{FF2B5EF4-FFF2-40B4-BE49-F238E27FC236}">
                  <a16:creationId xmlns:a16="http://schemas.microsoft.com/office/drawing/2014/main" id="{E2A57B37-E352-A481-5F1A-FC0048F8E473}"/>
                </a:ext>
              </a:extLst>
            </p:cNvPr>
            <p:cNvPicPr>
              <a:picLocks noChangeAspect="1"/>
            </p:cNvPicPr>
            <p:nvPr/>
          </p:nvPicPr>
          <p:blipFill rotWithShape="1">
            <a:blip r:embed="rId3">
              <a:extLst>
                <a:ext uri="{28A0092B-C50C-407E-A947-70E740481C1C}">
                  <a14:useLocalDpi xmlns:a14="http://schemas.microsoft.com/office/drawing/2010/main" val="0"/>
                </a:ext>
              </a:extLst>
            </a:blip>
            <a:srcRect l="6005" t="230" r="255" b="-230"/>
            <a:stretch/>
          </p:blipFill>
          <p:spPr>
            <a:xfrm>
              <a:off x="1757456" y="1711225"/>
              <a:ext cx="10312924" cy="4023360"/>
            </a:xfrm>
            <a:prstGeom prst="rect">
              <a:avLst/>
            </a:prstGeom>
          </p:spPr>
        </p:pic>
        <p:sp>
          <p:nvSpPr>
            <p:cNvPr id="7" name="TextBox 6">
              <a:extLst>
                <a:ext uri="{FF2B5EF4-FFF2-40B4-BE49-F238E27FC236}">
                  <a16:creationId xmlns:a16="http://schemas.microsoft.com/office/drawing/2014/main" id="{DCA5AF89-B05C-6B06-F78D-8DC234953270}"/>
                </a:ext>
              </a:extLst>
            </p:cNvPr>
            <p:cNvSpPr txBox="1"/>
            <p:nvPr/>
          </p:nvSpPr>
          <p:spPr>
            <a:xfrm>
              <a:off x="1757456" y="1711225"/>
              <a:ext cx="1308622" cy="369332"/>
            </a:xfrm>
            <a:prstGeom prst="rect">
              <a:avLst/>
            </a:prstGeom>
            <a:solidFill>
              <a:srgbClr val="FFFFFF"/>
            </a:solidFill>
            <a:ln w="19050">
              <a:solidFill>
                <a:schemeClr val="tx1"/>
              </a:solidFill>
            </a:ln>
          </p:spPr>
          <p:txBody>
            <a:bodyPr wrap="square" rtlCol="0">
              <a:spAutoFit/>
            </a:bodyPr>
            <a:lstStyle/>
            <a:p>
              <a:r>
                <a:rPr lang="en-US" sz="900">
                  <a:latin typeface="FDOT" pitchFamily="2" charset="0"/>
                  <a:ea typeface="FDOT" pitchFamily="2" charset="0"/>
                  <a:cs typeface="FDOT" pitchFamily="2" charset="0"/>
                </a:rPr>
                <a:t>BEGIN BRIDGES 100318 &amp; 100319</a:t>
              </a:r>
            </a:p>
          </p:txBody>
        </p:sp>
        <p:sp>
          <p:nvSpPr>
            <p:cNvPr id="8" name="TextBox 7">
              <a:extLst>
                <a:ext uri="{FF2B5EF4-FFF2-40B4-BE49-F238E27FC236}">
                  <a16:creationId xmlns:a16="http://schemas.microsoft.com/office/drawing/2014/main" id="{4DB75FC1-4BA3-EC08-4199-07736A95FAD5}"/>
                </a:ext>
              </a:extLst>
            </p:cNvPr>
            <p:cNvSpPr txBox="1"/>
            <p:nvPr/>
          </p:nvSpPr>
          <p:spPr>
            <a:xfrm>
              <a:off x="10761758" y="1701958"/>
              <a:ext cx="1308622" cy="369332"/>
            </a:xfrm>
            <a:prstGeom prst="rect">
              <a:avLst/>
            </a:prstGeom>
            <a:solidFill>
              <a:srgbClr val="FFFFFF"/>
            </a:solidFill>
            <a:ln w="19050">
              <a:solidFill>
                <a:schemeClr val="tx1"/>
              </a:solidFill>
            </a:ln>
          </p:spPr>
          <p:txBody>
            <a:bodyPr wrap="square" rtlCol="0">
              <a:spAutoFit/>
            </a:bodyPr>
            <a:lstStyle/>
            <a:p>
              <a:r>
                <a:rPr lang="en-US" sz="900">
                  <a:latin typeface="FDOT" pitchFamily="2" charset="0"/>
                  <a:ea typeface="FDOT" pitchFamily="2" charset="0"/>
                  <a:cs typeface="FDOT" pitchFamily="2" charset="0"/>
                </a:rPr>
                <a:t>END BRIDGES 100318 &amp; 100319</a:t>
              </a:r>
            </a:p>
          </p:txBody>
        </p:sp>
        <p:sp>
          <p:nvSpPr>
            <p:cNvPr id="9" name="TextBox 8">
              <a:extLst>
                <a:ext uri="{FF2B5EF4-FFF2-40B4-BE49-F238E27FC236}">
                  <a16:creationId xmlns:a16="http://schemas.microsoft.com/office/drawing/2014/main" id="{139C2E62-D262-22EB-BAF7-AAF660F2CDF7}"/>
                </a:ext>
              </a:extLst>
            </p:cNvPr>
            <p:cNvSpPr txBox="1"/>
            <p:nvPr/>
          </p:nvSpPr>
          <p:spPr>
            <a:xfrm>
              <a:off x="5753692" y="1711225"/>
              <a:ext cx="1628734" cy="369332"/>
            </a:xfrm>
            <a:prstGeom prst="rect">
              <a:avLst/>
            </a:prstGeom>
            <a:solidFill>
              <a:srgbClr val="FFFFFF"/>
            </a:solidFill>
            <a:ln w="19050">
              <a:solidFill>
                <a:schemeClr val="tx1"/>
              </a:solidFill>
            </a:ln>
          </p:spPr>
          <p:txBody>
            <a:bodyPr wrap="square" rtlCol="0">
              <a:spAutoFit/>
            </a:bodyPr>
            <a:lstStyle/>
            <a:p>
              <a:r>
                <a:rPr lang="en-US" sz="900">
                  <a:latin typeface="FDOT" pitchFamily="2" charset="0"/>
                  <a:ea typeface="FDOT" pitchFamily="2" charset="0"/>
                  <a:cs typeface="FDOT" pitchFamily="2" charset="0"/>
                </a:rPr>
                <a:t>£ SURVEY SR 618</a:t>
              </a:r>
            </a:p>
            <a:p>
              <a:r>
                <a:rPr lang="en-US" sz="900">
                  <a:latin typeface="FDOT" pitchFamily="2" charset="0"/>
                  <a:ea typeface="FDOT" pitchFamily="2" charset="0"/>
                  <a:cs typeface="FDOT" pitchFamily="2" charset="0"/>
                </a:rPr>
                <a:t>(SELMON EXPRESSWAY)</a:t>
              </a:r>
            </a:p>
          </p:txBody>
        </p:sp>
        <p:sp>
          <p:nvSpPr>
            <p:cNvPr id="10" name="Speech Bubble: Rectangle 9">
              <a:extLst>
                <a:ext uri="{FF2B5EF4-FFF2-40B4-BE49-F238E27FC236}">
                  <a16:creationId xmlns:a16="http://schemas.microsoft.com/office/drawing/2014/main" id="{E63225DD-D495-BB88-BFF4-DBB3CFE3D50D}"/>
                </a:ext>
              </a:extLst>
            </p:cNvPr>
            <p:cNvSpPr/>
            <p:nvPr/>
          </p:nvSpPr>
          <p:spPr>
            <a:xfrm>
              <a:off x="1170184" y="4065881"/>
              <a:ext cx="2223940" cy="780699"/>
            </a:xfrm>
            <a:prstGeom prst="wedgeRectCallout">
              <a:avLst>
                <a:gd name="adj1" fmla="val 126849"/>
                <a:gd name="adj2" fmla="val -70709"/>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rPr>
                <a:t>PROPOSED SINGLE-COLUMN PIER </a:t>
              </a:r>
              <a:r>
                <a:rPr lang="en-US" sz="1400" b="1" u="sng">
                  <a:solidFill>
                    <a:sysClr val="windowText" lastClr="000000"/>
                  </a:solidFill>
                </a:rPr>
                <a:t>NORMAL</a:t>
              </a:r>
              <a:r>
                <a:rPr lang="en-US" sz="1400">
                  <a:solidFill>
                    <a:sysClr val="windowText" lastClr="000000"/>
                  </a:solidFill>
                </a:rPr>
                <a:t> TO </a:t>
              </a:r>
              <a:r>
                <a:rPr lang="en-US" sz="1400">
                  <a:solidFill>
                    <a:sysClr val="windowText" lastClr="000000"/>
                  </a:solidFill>
                  <a:latin typeface="FDOT" pitchFamily="2" charset="0"/>
                </a:rPr>
                <a:t>CL</a:t>
              </a:r>
              <a:r>
                <a:rPr lang="en-US" sz="1400">
                  <a:solidFill>
                    <a:sysClr val="windowText" lastClr="000000"/>
                  </a:solidFill>
                </a:rPr>
                <a:t> EXISTING EB PIER 2</a:t>
              </a:r>
            </a:p>
          </p:txBody>
        </p:sp>
        <p:sp>
          <p:nvSpPr>
            <p:cNvPr id="11" name="Speech Bubble: Rectangle 10">
              <a:extLst>
                <a:ext uri="{FF2B5EF4-FFF2-40B4-BE49-F238E27FC236}">
                  <a16:creationId xmlns:a16="http://schemas.microsoft.com/office/drawing/2014/main" id="{9ED1B0F6-2DCE-09C4-7B8D-E35620578CA7}"/>
                </a:ext>
              </a:extLst>
            </p:cNvPr>
            <p:cNvSpPr/>
            <p:nvPr/>
          </p:nvSpPr>
          <p:spPr>
            <a:xfrm>
              <a:off x="9211919" y="5421739"/>
              <a:ext cx="2253007" cy="801278"/>
            </a:xfrm>
            <a:prstGeom prst="wedgeRectCallout">
              <a:avLst>
                <a:gd name="adj1" fmla="val -82914"/>
                <a:gd name="adj2" fmla="val -253703"/>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rPr>
                <a:t>PROPOSED SINGLE-COLUMN PIERS </a:t>
              </a:r>
              <a:r>
                <a:rPr lang="en-US" sz="1400" b="1" u="sng">
                  <a:solidFill>
                    <a:sysClr val="windowText" lastClr="000000"/>
                  </a:solidFill>
                </a:rPr>
                <a:t>PARALLEL</a:t>
              </a:r>
              <a:r>
                <a:rPr lang="en-US" sz="1400">
                  <a:solidFill>
                    <a:sysClr val="windowText" lastClr="000000"/>
                  </a:solidFill>
                </a:rPr>
                <a:t> TO </a:t>
              </a:r>
              <a:r>
                <a:rPr lang="en-US" sz="1400">
                  <a:solidFill>
                    <a:sysClr val="windowText" lastClr="000000"/>
                  </a:solidFill>
                  <a:latin typeface="FDOT" pitchFamily="2" charset="0"/>
                </a:rPr>
                <a:t>CL</a:t>
              </a:r>
              <a:r>
                <a:rPr lang="en-US" sz="1400">
                  <a:solidFill>
                    <a:sysClr val="windowText" lastClr="000000"/>
                  </a:solidFill>
                </a:rPr>
                <a:t> EXISTING PIERS</a:t>
              </a:r>
            </a:p>
          </p:txBody>
        </p:sp>
        <p:sp>
          <p:nvSpPr>
            <p:cNvPr id="12" name="TextBox 11">
              <a:extLst>
                <a:ext uri="{FF2B5EF4-FFF2-40B4-BE49-F238E27FC236}">
                  <a16:creationId xmlns:a16="http://schemas.microsoft.com/office/drawing/2014/main" id="{522736DC-559C-D3F9-4AAA-B6492F3D8BBD}"/>
                </a:ext>
              </a:extLst>
            </p:cNvPr>
            <p:cNvSpPr txBox="1"/>
            <p:nvPr/>
          </p:nvSpPr>
          <p:spPr>
            <a:xfrm rot="21540000">
              <a:off x="10682777" y="2885973"/>
              <a:ext cx="1546789" cy="1323439"/>
            </a:xfrm>
            <a:prstGeom prst="rect">
              <a:avLst/>
            </a:prstGeom>
            <a:noFill/>
          </p:spPr>
          <p:txBody>
            <a:bodyPr wrap="square" rtlCol="0">
              <a:spAutoFit/>
            </a:bodyPr>
            <a:lstStyle/>
            <a:p>
              <a:r>
                <a:rPr lang="en-US" sz="1000">
                  <a:effectLst>
                    <a:glow rad="101600">
                      <a:schemeClr val="bg1">
                        <a:alpha val="60000"/>
                      </a:schemeClr>
                    </a:glow>
                  </a:effectLst>
                  <a:latin typeface="FDOT" pitchFamily="2" charset="0"/>
                  <a:ea typeface="FDOT" pitchFamily="2" charset="0"/>
                  <a:cs typeface="FDOT" pitchFamily="2" charset="0"/>
                </a:rPr>
                <a:t>WB SELMON EXPY</a:t>
              </a:r>
            </a:p>
            <a:p>
              <a:endParaRPr lang="en-US" sz="1000">
                <a:effectLst>
                  <a:glow rad="101600">
                    <a:schemeClr val="bg1">
                      <a:alpha val="60000"/>
                    </a:schemeClr>
                  </a:glow>
                </a:effectLst>
                <a:latin typeface="FDOT" pitchFamily="2" charset="0"/>
                <a:ea typeface="FDOT" pitchFamily="2" charset="0"/>
                <a:cs typeface="FDOT" pitchFamily="2" charset="0"/>
              </a:endParaRPr>
            </a:p>
            <a:p>
              <a:endParaRPr lang="en-US" sz="1000">
                <a:effectLst>
                  <a:glow rad="101600">
                    <a:schemeClr val="bg1">
                      <a:alpha val="60000"/>
                    </a:schemeClr>
                  </a:glow>
                </a:effectLst>
                <a:latin typeface="FDOT" pitchFamily="2" charset="0"/>
                <a:ea typeface="FDOT" pitchFamily="2" charset="0"/>
                <a:cs typeface="FDOT" pitchFamily="2" charset="0"/>
              </a:endParaRPr>
            </a:p>
            <a:p>
              <a:endParaRPr lang="en-US" sz="1000">
                <a:effectLst>
                  <a:glow rad="101600">
                    <a:schemeClr val="bg1">
                      <a:alpha val="60000"/>
                    </a:schemeClr>
                  </a:glow>
                </a:effectLst>
                <a:latin typeface="FDOT" pitchFamily="2" charset="0"/>
                <a:ea typeface="FDOT" pitchFamily="2" charset="0"/>
                <a:cs typeface="FDOT" pitchFamily="2" charset="0"/>
              </a:endParaRPr>
            </a:p>
            <a:p>
              <a:endParaRPr lang="en-US" sz="1000">
                <a:effectLst>
                  <a:glow rad="101600">
                    <a:schemeClr val="bg1">
                      <a:alpha val="60000"/>
                    </a:schemeClr>
                  </a:glow>
                </a:effectLst>
                <a:latin typeface="FDOT" pitchFamily="2" charset="0"/>
                <a:ea typeface="FDOT" pitchFamily="2" charset="0"/>
                <a:cs typeface="FDOT" pitchFamily="2" charset="0"/>
              </a:endParaRPr>
            </a:p>
            <a:p>
              <a:endParaRPr lang="en-US" sz="1000">
                <a:effectLst>
                  <a:glow rad="101600">
                    <a:schemeClr val="bg1">
                      <a:alpha val="60000"/>
                    </a:schemeClr>
                  </a:glow>
                </a:effectLst>
                <a:latin typeface="FDOT" pitchFamily="2" charset="0"/>
                <a:ea typeface="FDOT" pitchFamily="2" charset="0"/>
                <a:cs typeface="FDOT" pitchFamily="2" charset="0"/>
              </a:endParaRPr>
            </a:p>
            <a:p>
              <a:endParaRPr lang="en-US" sz="1000">
                <a:effectLst>
                  <a:glow rad="101600">
                    <a:schemeClr val="bg1">
                      <a:alpha val="60000"/>
                    </a:schemeClr>
                  </a:glow>
                </a:effectLst>
                <a:latin typeface="FDOT" pitchFamily="2" charset="0"/>
                <a:ea typeface="FDOT" pitchFamily="2" charset="0"/>
                <a:cs typeface="FDOT" pitchFamily="2" charset="0"/>
              </a:endParaRPr>
            </a:p>
            <a:p>
              <a:r>
                <a:rPr lang="en-US" sz="1000">
                  <a:effectLst>
                    <a:glow rad="101600">
                      <a:schemeClr val="bg1">
                        <a:alpha val="60000"/>
                      </a:schemeClr>
                    </a:glow>
                  </a:effectLst>
                  <a:latin typeface="FDOT" pitchFamily="2" charset="0"/>
                  <a:ea typeface="FDOT" pitchFamily="2" charset="0"/>
                  <a:cs typeface="FDOT" pitchFamily="2" charset="0"/>
                </a:rPr>
                <a:t>EB SELMON EXPY</a:t>
              </a:r>
            </a:p>
          </p:txBody>
        </p:sp>
        <p:sp>
          <p:nvSpPr>
            <p:cNvPr id="13" name="TextBox 12">
              <a:extLst>
                <a:ext uri="{FF2B5EF4-FFF2-40B4-BE49-F238E27FC236}">
                  <a16:creationId xmlns:a16="http://schemas.microsoft.com/office/drawing/2014/main" id="{47DE4CA3-9A72-B5C1-2DCF-27E1F6BAEEF0}"/>
                </a:ext>
              </a:extLst>
            </p:cNvPr>
            <p:cNvSpPr txBox="1"/>
            <p:nvPr/>
          </p:nvSpPr>
          <p:spPr>
            <a:xfrm rot="2880000">
              <a:off x="6212230" y="5213702"/>
              <a:ext cx="1207870" cy="230832"/>
            </a:xfrm>
            <a:prstGeom prst="rect">
              <a:avLst/>
            </a:prstGeom>
            <a:noFill/>
          </p:spPr>
          <p:txBody>
            <a:bodyPr wrap="square" rtlCol="0">
              <a:spAutoFit/>
            </a:bodyPr>
            <a:lstStyle/>
            <a:p>
              <a:r>
                <a:rPr lang="en-US" sz="900">
                  <a:effectLst>
                    <a:glow rad="101600">
                      <a:schemeClr val="bg1">
                        <a:alpha val="60000"/>
                      </a:schemeClr>
                    </a:glow>
                  </a:effectLst>
                  <a:latin typeface="FDOT" pitchFamily="2" charset="0"/>
                  <a:ea typeface="FDOT" pitchFamily="2" charset="0"/>
                  <a:cs typeface="FDOT" pitchFamily="2" charset="0"/>
                </a:rPr>
                <a:t>W WATROUS AVE</a:t>
              </a:r>
            </a:p>
          </p:txBody>
        </p:sp>
        <p:sp>
          <p:nvSpPr>
            <p:cNvPr id="14" name="TextBox 13">
              <a:extLst>
                <a:ext uri="{FF2B5EF4-FFF2-40B4-BE49-F238E27FC236}">
                  <a16:creationId xmlns:a16="http://schemas.microsoft.com/office/drawing/2014/main" id="{CB4C3774-31E4-DBA7-3EEC-2DC0AE066397}"/>
                </a:ext>
              </a:extLst>
            </p:cNvPr>
            <p:cNvSpPr txBox="1"/>
            <p:nvPr/>
          </p:nvSpPr>
          <p:spPr>
            <a:xfrm rot="19328325">
              <a:off x="4805789" y="5131803"/>
              <a:ext cx="1150362" cy="230832"/>
            </a:xfrm>
            <a:prstGeom prst="rect">
              <a:avLst/>
            </a:prstGeom>
            <a:noFill/>
          </p:spPr>
          <p:txBody>
            <a:bodyPr wrap="square" rtlCol="0">
              <a:spAutoFit/>
            </a:bodyPr>
            <a:lstStyle/>
            <a:p>
              <a:r>
                <a:rPr lang="en-US" sz="900">
                  <a:effectLst>
                    <a:glow rad="101600">
                      <a:schemeClr val="bg1">
                        <a:alpha val="60000"/>
                      </a:schemeClr>
                    </a:glow>
                  </a:effectLst>
                  <a:latin typeface="FDOT" pitchFamily="2" charset="0"/>
                  <a:ea typeface="FDOT" pitchFamily="2" charset="0"/>
                  <a:cs typeface="FDOT" pitchFamily="2" charset="0"/>
                </a:rPr>
                <a:t>S HOWARD AVE</a:t>
              </a:r>
            </a:p>
          </p:txBody>
        </p:sp>
        <p:cxnSp>
          <p:nvCxnSpPr>
            <p:cNvPr id="15" name="Straight Connector 14">
              <a:extLst>
                <a:ext uri="{FF2B5EF4-FFF2-40B4-BE49-F238E27FC236}">
                  <a16:creationId xmlns:a16="http://schemas.microsoft.com/office/drawing/2014/main" id="{691F1607-AB8B-3490-8DD4-13302E858776}"/>
                </a:ext>
              </a:extLst>
            </p:cNvPr>
            <p:cNvCxnSpPr>
              <a:cxnSpLocks/>
            </p:cNvCxnSpPr>
            <p:nvPr/>
          </p:nvCxnSpPr>
          <p:spPr>
            <a:xfrm flipH="1">
              <a:off x="8789803" y="2408538"/>
              <a:ext cx="1009989" cy="838754"/>
            </a:xfrm>
            <a:prstGeom prst="line">
              <a:avLst/>
            </a:prstGeom>
            <a:ln w="28575" cap="sq">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59EB81-E861-4465-2034-714F56A9B4DB}"/>
                </a:ext>
              </a:extLst>
            </p:cNvPr>
            <p:cNvCxnSpPr>
              <a:cxnSpLocks/>
            </p:cNvCxnSpPr>
            <p:nvPr/>
          </p:nvCxnSpPr>
          <p:spPr>
            <a:xfrm flipH="1">
              <a:off x="4175090" y="4143051"/>
              <a:ext cx="924448" cy="780699"/>
            </a:xfrm>
            <a:prstGeom prst="line">
              <a:avLst/>
            </a:prstGeom>
            <a:ln w="28575" cap="sq">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1BD71A-2EB0-BB01-0C3A-B05D2734E41B}"/>
                </a:ext>
              </a:extLst>
            </p:cNvPr>
            <p:cNvCxnSpPr>
              <a:cxnSpLocks/>
            </p:cNvCxnSpPr>
            <p:nvPr/>
          </p:nvCxnSpPr>
          <p:spPr>
            <a:xfrm flipH="1">
              <a:off x="6326282" y="2482226"/>
              <a:ext cx="1009989" cy="838754"/>
            </a:xfrm>
            <a:prstGeom prst="line">
              <a:avLst/>
            </a:prstGeom>
            <a:ln w="28575" cap="sq">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30A759-243E-23C3-17F5-AD6CE58BB38D}"/>
                </a:ext>
              </a:extLst>
            </p:cNvPr>
            <p:cNvCxnSpPr>
              <a:cxnSpLocks/>
            </p:cNvCxnSpPr>
            <p:nvPr/>
          </p:nvCxnSpPr>
          <p:spPr>
            <a:xfrm>
              <a:off x="5330651" y="2482226"/>
              <a:ext cx="701995" cy="838754"/>
            </a:xfrm>
            <a:prstGeom prst="line">
              <a:avLst/>
            </a:prstGeom>
            <a:ln w="28575" cap="sq">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198F63-5EBE-A382-0F6C-A7B188119EDA}"/>
                </a:ext>
              </a:extLst>
            </p:cNvPr>
            <p:cNvCxnSpPr>
              <a:cxnSpLocks/>
            </p:cNvCxnSpPr>
            <p:nvPr/>
          </p:nvCxnSpPr>
          <p:spPr>
            <a:xfrm flipH="1">
              <a:off x="7167613" y="3964324"/>
              <a:ext cx="1009989" cy="838754"/>
            </a:xfrm>
            <a:prstGeom prst="line">
              <a:avLst/>
            </a:prstGeom>
            <a:ln w="28575" cap="sq">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20" name="Speech Bubble: Rectangle 19">
              <a:extLst>
                <a:ext uri="{FF2B5EF4-FFF2-40B4-BE49-F238E27FC236}">
                  <a16:creationId xmlns:a16="http://schemas.microsoft.com/office/drawing/2014/main" id="{35FA80B6-643B-E6A2-6890-3AC3D8D365B8}"/>
                </a:ext>
              </a:extLst>
            </p:cNvPr>
            <p:cNvSpPr/>
            <p:nvPr/>
          </p:nvSpPr>
          <p:spPr>
            <a:xfrm>
              <a:off x="7894286" y="1941419"/>
              <a:ext cx="2573836" cy="776967"/>
            </a:xfrm>
            <a:prstGeom prst="wedgeRectCallout">
              <a:avLst>
                <a:gd name="adj1" fmla="val -115477"/>
                <a:gd name="adj2" fmla="val 13688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rPr>
                <a:t>PROPOSED SINGLE-COLUMN PIER </a:t>
              </a:r>
              <a:r>
                <a:rPr lang="en-US" sz="1400" b="1" u="sng">
                  <a:solidFill>
                    <a:sysClr val="windowText" lastClr="000000"/>
                  </a:solidFill>
                </a:rPr>
                <a:t>SKEWED</a:t>
              </a:r>
              <a:r>
                <a:rPr lang="en-US" sz="1400">
                  <a:solidFill>
                    <a:sysClr val="windowText" lastClr="000000"/>
                  </a:solidFill>
                </a:rPr>
                <a:t> TO BOTH </a:t>
              </a:r>
              <a:r>
                <a:rPr lang="en-US" sz="1400">
                  <a:solidFill>
                    <a:sysClr val="windowText" lastClr="000000"/>
                  </a:solidFill>
                  <a:latin typeface="FDOT" pitchFamily="2" charset="0"/>
                </a:rPr>
                <a:t>CL</a:t>
              </a:r>
              <a:r>
                <a:rPr lang="en-US" sz="1400">
                  <a:solidFill>
                    <a:sysClr val="windowText" lastClr="000000"/>
                  </a:solidFill>
                </a:rPr>
                <a:t> EXISTING WB PIERS 2 &amp; 3</a:t>
              </a:r>
            </a:p>
          </p:txBody>
        </p:sp>
        <p:sp>
          <p:nvSpPr>
            <p:cNvPr id="21" name="TextBox 20">
              <a:extLst>
                <a:ext uri="{FF2B5EF4-FFF2-40B4-BE49-F238E27FC236}">
                  <a16:creationId xmlns:a16="http://schemas.microsoft.com/office/drawing/2014/main" id="{BC617A8E-0396-E1B2-46B6-9DC38D281F76}"/>
                </a:ext>
              </a:extLst>
            </p:cNvPr>
            <p:cNvSpPr txBox="1"/>
            <p:nvPr/>
          </p:nvSpPr>
          <p:spPr>
            <a:xfrm rot="19200000">
              <a:off x="3609296" y="4440655"/>
              <a:ext cx="1529586" cy="261610"/>
            </a:xfrm>
            <a:prstGeom prst="rect">
              <a:avLst/>
            </a:prstGeom>
            <a:noFill/>
          </p:spPr>
          <p:txBody>
            <a:bodyPr wrap="none" rtlCol="0">
              <a:spAutoFit/>
            </a:bodyPr>
            <a:lstStyle/>
            <a:p>
              <a:r>
                <a:rPr lang="en-US" sz="1100">
                  <a:solidFill>
                    <a:sysClr val="windowText" lastClr="000000"/>
                  </a:solidFill>
                  <a:effectLst>
                    <a:glow rad="139700">
                      <a:schemeClr val="bg1">
                        <a:alpha val="40000"/>
                      </a:schemeClr>
                    </a:glow>
                  </a:effectLst>
                  <a:latin typeface="FDOT" pitchFamily="2" charset="0"/>
                </a:rPr>
                <a:t>CL </a:t>
              </a:r>
              <a:r>
                <a:rPr lang="en-US" sz="1100">
                  <a:solidFill>
                    <a:sysClr val="windowText" lastClr="000000"/>
                  </a:solidFill>
                  <a:effectLst>
                    <a:glow rad="139700">
                      <a:schemeClr val="bg1">
                        <a:alpha val="40000"/>
                      </a:schemeClr>
                    </a:glow>
                  </a:effectLst>
                </a:rPr>
                <a:t>EXISTING EB PIER 2</a:t>
              </a:r>
              <a:endParaRPr lang="en-US" sz="1100">
                <a:effectLst>
                  <a:glow rad="139700">
                    <a:schemeClr val="bg1">
                      <a:alpha val="40000"/>
                    </a:schemeClr>
                  </a:glow>
                </a:effectLst>
              </a:endParaRPr>
            </a:p>
          </p:txBody>
        </p:sp>
        <p:sp>
          <p:nvSpPr>
            <p:cNvPr id="22" name="TextBox 21">
              <a:extLst>
                <a:ext uri="{FF2B5EF4-FFF2-40B4-BE49-F238E27FC236}">
                  <a16:creationId xmlns:a16="http://schemas.microsoft.com/office/drawing/2014/main" id="{F81C62C3-BA15-7524-F767-E1E43D185A63}"/>
                </a:ext>
              </a:extLst>
            </p:cNvPr>
            <p:cNvSpPr txBox="1"/>
            <p:nvPr/>
          </p:nvSpPr>
          <p:spPr>
            <a:xfrm rot="19200000">
              <a:off x="6508493" y="2187555"/>
              <a:ext cx="1568058" cy="261610"/>
            </a:xfrm>
            <a:prstGeom prst="rect">
              <a:avLst/>
            </a:prstGeom>
            <a:noFill/>
          </p:spPr>
          <p:txBody>
            <a:bodyPr wrap="none" rtlCol="0">
              <a:spAutoFit/>
            </a:bodyPr>
            <a:lstStyle/>
            <a:p>
              <a:r>
                <a:rPr lang="en-US" sz="1100">
                  <a:solidFill>
                    <a:sysClr val="windowText" lastClr="000000"/>
                  </a:solidFill>
                  <a:effectLst>
                    <a:glow rad="139700">
                      <a:schemeClr val="bg1">
                        <a:alpha val="40000"/>
                      </a:schemeClr>
                    </a:glow>
                  </a:effectLst>
                  <a:latin typeface="FDOT" pitchFamily="2" charset="0"/>
                </a:rPr>
                <a:t>CL </a:t>
              </a:r>
              <a:r>
                <a:rPr lang="en-US" sz="1100">
                  <a:solidFill>
                    <a:sysClr val="windowText" lastClr="000000"/>
                  </a:solidFill>
                  <a:effectLst>
                    <a:glow rad="139700">
                      <a:schemeClr val="bg1">
                        <a:alpha val="40000"/>
                      </a:schemeClr>
                    </a:glow>
                  </a:effectLst>
                </a:rPr>
                <a:t>EXISTING WB PIER 3</a:t>
              </a:r>
              <a:endParaRPr lang="en-US" sz="1100">
                <a:effectLst>
                  <a:glow rad="139700">
                    <a:schemeClr val="bg1">
                      <a:alpha val="40000"/>
                    </a:schemeClr>
                  </a:glow>
                </a:effectLst>
              </a:endParaRPr>
            </a:p>
          </p:txBody>
        </p:sp>
        <p:sp>
          <p:nvSpPr>
            <p:cNvPr id="23" name="TextBox 22">
              <a:extLst>
                <a:ext uri="{FF2B5EF4-FFF2-40B4-BE49-F238E27FC236}">
                  <a16:creationId xmlns:a16="http://schemas.microsoft.com/office/drawing/2014/main" id="{75C1FAA8-2378-9DC7-A969-7046FF9B1A53}"/>
                </a:ext>
              </a:extLst>
            </p:cNvPr>
            <p:cNvSpPr txBox="1"/>
            <p:nvPr/>
          </p:nvSpPr>
          <p:spPr>
            <a:xfrm rot="2846425">
              <a:off x="4836000" y="2509480"/>
              <a:ext cx="1572866" cy="261610"/>
            </a:xfrm>
            <a:prstGeom prst="rect">
              <a:avLst/>
            </a:prstGeom>
            <a:noFill/>
          </p:spPr>
          <p:txBody>
            <a:bodyPr wrap="none" rtlCol="0">
              <a:spAutoFit/>
            </a:bodyPr>
            <a:lstStyle/>
            <a:p>
              <a:r>
                <a:rPr lang="en-US" sz="1100">
                  <a:solidFill>
                    <a:sysClr val="windowText" lastClr="000000"/>
                  </a:solidFill>
                  <a:effectLst>
                    <a:glow rad="139700">
                      <a:schemeClr val="bg1">
                        <a:alpha val="40000"/>
                      </a:schemeClr>
                    </a:glow>
                  </a:effectLst>
                  <a:latin typeface="FDOT" pitchFamily="2" charset="0"/>
                </a:rPr>
                <a:t>CL</a:t>
              </a:r>
              <a:r>
                <a:rPr lang="en-US" sz="1100">
                  <a:solidFill>
                    <a:sysClr val="windowText" lastClr="000000"/>
                  </a:solidFill>
                  <a:effectLst>
                    <a:glow rad="139700">
                      <a:schemeClr val="bg1">
                        <a:alpha val="40000"/>
                      </a:schemeClr>
                    </a:glow>
                  </a:effectLst>
                </a:rPr>
                <a:t> EXISTING WB PIER 2</a:t>
              </a:r>
              <a:endParaRPr lang="en-US" sz="1100">
                <a:effectLst>
                  <a:glow rad="139700">
                    <a:schemeClr val="bg1">
                      <a:alpha val="40000"/>
                    </a:schemeClr>
                  </a:glow>
                </a:effectLst>
              </a:endParaRPr>
            </a:p>
          </p:txBody>
        </p:sp>
        <p:sp>
          <p:nvSpPr>
            <p:cNvPr id="24" name="TextBox 23">
              <a:extLst>
                <a:ext uri="{FF2B5EF4-FFF2-40B4-BE49-F238E27FC236}">
                  <a16:creationId xmlns:a16="http://schemas.microsoft.com/office/drawing/2014/main" id="{E61A6D1A-6D3C-80CC-07F7-D9024FEE5BB2}"/>
                </a:ext>
              </a:extLst>
            </p:cNvPr>
            <p:cNvSpPr txBox="1"/>
            <p:nvPr/>
          </p:nvSpPr>
          <p:spPr>
            <a:xfrm rot="19200000">
              <a:off x="8737695" y="2911135"/>
              <a:ext cx="963725" cy="261610"/>
            </a:xfrm>
            <a:prstGeom prst="rect">
              <a:avLst/>
            </a:prstGeom>
            <a:noFill/>
          </p:spPr>
          <p:txBody>
            <a:bodyPr wrap="none" rtlCol="0">
              <a:spAutoFit/>
            </a:bodyPr>
            <a:lstStyle/>
            <a:p>
              <a:r>
                <a:rPr lang="en-US" sz="1100">
                  <a:solidFill>
                    <a:sysClr val="windowText" lastClr="000000"/>
                  </a:solidFill>
                  <a:effectLst>
                    <a:glow rad="139700">
                      <a:schemeClr val="bg1">
                        <a:alpha val="40000"/>
                      </a:schemeClr>
                    </a:glow>
                  </a:effectLst>
                  <a:latin typeface="FDOT" pitchFamily="2" charset="0"/>
                </a:rPr>
                <a:t>CL</a:t>
              </a:r>
              <a:r>
                <a:rPr lang="en-US" sz="1100">
                  <a:solidFill>
                    <a:sysClr val="windowText" lastClr="000000"/>
                  </a:solidFill>
                  <a:effectLst>
                    <a:glow rad="139700">
                      <a:schemeClr val="bg1">
                        <a:alpha val="40000"/>
                      </a:schemeClr>
                    </a:glow>
                  </a:effectLst>
                </a:rPr>
                <a:t> WB PIER 4</a:t>
              </a:r>
              <a:endParaRPr lang="en-US" sz="1100">
                <a:effectLst>
                  <a:glow rad="139700">
                    <a:schemeClr val="bg1">
                      <a:alpha val="40000"/>
                    </a:schemeClr>
                  </a:glow>
                </a:effectLst>
              </a:endParaRPr>
            </a:p>
          </p:txBody>
        </p:sp>
        <p:sp>
          <p:nvSpPr>
            <p:cNvPr id="25" name="TextBox 24">
              <a:extLst>
                <a:ext uri="{FF2B5EF4-FFF2-40B4-BE49-F238E27FC236}">
                  <a16:creationId xmlns:a16="http://schemas.microsoft.com/office/drawing/2014/main" id="{C9B37532-1243-5594-3AA5-DF4B0F1C3527}"/>
                </a:ext>
              </a:extLst>
            </p:cNvPr>
            <p:cNvSpPr txBox="1"/>
            <p:nvPr/>
          </p:nvSpPr>
          <p:spPr>
            <a:xfrm rot="19200000">
              <a:off x="7587055" y="4124325"/>
              <a:ext cx="912429" cy="261610"/>
            </a:xfrm>
            <a:prstGeom prst="rect">
              <a:avLst/>
            </a:prstGeom>
            <a:noFill/>
          </p:spPr>
          <p:txBody>
            <a:bodyPr wrap="none" rtlCol="0">
              <a:spAutoFit/>
            </a:bodyPr>
            <a:lstStyle/>
            <a:p>
              <a:r>
                <a:rPr lang="en-US" sz="1100">
                  <a:solidFill>
                    <a:sysClr val="windowText" lastClr="000000"/>
                  </a:solidFill>
                  <a:effectLst>
                    <a:glow rad="139700">
                      <a:schemeClr val="bg1">
                        <a:alpha val="40000"/>
                      </a:schemeClr>
                    </a:glow>
                  </a:effectLst>
                  <a:latin typeface="FDOT" pitchFamily="2" charset="0"/>
                </a:rPr>
                <a:t>CL </a:t>
              </a:r>
              <a:r>
                <a:rPr lang="en-US" sz="1100">
                  <a:solidFill>
                    <a:sysClr val="windowText" lastClr="000000"/>
                  </a:solidFill>
                  <a:effectLst>
                    <a:glow rad="139700">
                      <a:schemeClr val="bg1">
                        <a:alpha val="40000"/>
                      </a:schemeClr>
                    </a:glow>
                  </a:effectLst>
                </a:rPr>
                <a:t>EB PIER 3</a:t>
              </a:r>
              <a:endParaRPr lang="en-US" sz="1100">
                <a:effectLst>
                  <a:glow rad="139700">
                    <a:schemeClr val="bg1">
                      <a:alpha val="40000"/>
                    </a:schemeClr>
                  </a:glow>
                </a:effectLst>
              </a:endParaRPr>
            </a:p>
          </p:txBody>
        </p:sp>
      </p:grpSp>
    </p:spTree>
    <p:extLst>
      <p:ext uri="{BB962C8B-B14F-4D97-AF65-F5344CB8AC3E}">
        <p14:creationId xmlns:p14="http://schemas.microsoft.com/office/powerpoint/2010/main" val="1668398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pic>
        <p:nvPicPr>
          <p:cNvPr id="23" name="Picture 22">
            <a:extLst>
              <a:ext uri="{FF2B5EF4-FFF2-40B4-BE49-F238E27FC236}">
                <a16:creationId xmlns:a16="http://schemas.microsoft.com/office/drawing/2014/main" id="{3DADDF35-5496-81C3-7935-466B546B7ABC}"/>
              </a:ext>
            </a:extLst>
          </p:cNvPr>
          <p:cNvPicPr>
            <a:picLocks noChangeAspect="1"/>
          </p:cNvPicPr>
          <p:nvPr/>
        </p:nvPicPr>
        <p:blipFill rotWithShape="1">
          <a:blip r:embed="rId3"/>
          <a:srcRect t="23538" b="23025"/>
          <a:stretch/>
        </p:blipFill>
        <p:spPr>
          <a:xfrm>
            <a:off x="2246140" y="2373680"/>
            <a:ext cx="8457869" cy="3253187"/>
          </a:xfrm>
          <a:prstGeom prst="rect">
            <a:avLst/>
          </a:prstGeom>
        </p:spPr>
      </p:pic>
      <p:sp>
        <p:nvSpPr>
          <p:cNvPr id="24" name="TextBox 23">
            <a:extLst>
              <a:ext uri="{FF2B5EF4-FFF2-40B4-BE49-F238E27FC236}">
                <a16:creationId xmlns:a16="http://schemas.microsoft.com/office/drawing/2014/main" id="{3093DA5D-FFFB-B9D4-03A4-86E82CC3BA8B}"/>
              </a:ext>
            </a:extLst>
          </p:cNvPr>
          <p:cNvSpPr txBox="1"/>
          <p:nvPr/>
        </p:nvSpPr>
        <p:spPr>
          <a:xfrm rot="3487952">
            <a:off x="5627784" y="6057985"/>
            <a:ext cx="1027058" cy="230832"/>
          </a:xfrm>
          <a:prstGeom prst="rect">
            <a:avLst/>
          </a:prstGeom>
          <a:noFill/>
        </p:spPr>
        <p:txBody>
          <a:bodyPr wrap="square" rtlCol="0">
            <a:spAutoFit/>
          </a:bodyPr>
          <a:lstStyle/>
          <a:p>
            <a:r>
              <a:rPr lang="en-US" sz="900">
                <a:latin typeface="FDOT" pitchFamily="2" charset="0"/>
                <a:ea typeface="FDOT" pitchFamily="2" charset="0"/>
                <a:cs typeface="FDOT" pitchFamily="2" charset="0"/>
              </a:rPr>
              <a:t>W SANTIAGO ST</a:t>
            </a:r>
          </a:p>
        </p:txBody>
      </p:sp>
      <p:sp>
        <p:nvSpPr>
          <p:cNvPr id="25" name="TextBox 24">
            <a:extLst>
              <a:ext uri="{FF2B5EF4-FFF2-40B4-BE49-F238E27FC236}">
                <a16:creationId xmlns:a16="http://schemas.microsoft.com/office/drawing/2014/main" id="{8ABE1BAA-0595-1B2F-ED42-23AC9ACD17AA}"/>
              </a:ext>
            </a:extLst>
          </p:cNvPr>
          <p:cNvSpPr txBox="1"/>
          <p:nvPr/>
        </p:nvSpPr>
        <p:spPr>
          <a:xfrm rot="3780000">
            <a:off x="9174511" y="5819464"/>
            <a:ext cx="713862" cy="369332"/>
          </a:xfrm>
          <a:prstGeom prst="rect">
            <a:avLst/>
          </a:prstGeom>
          <a:noFill/>
        </p:spPr>
        <p:txBody>
          <a:bodyPr wrap="square" rtlCol="0">
            <a:spAutoFit/>
          </a:bodyPr>
          <a:lstStyle/>
          <a:p>
            <a:r>
              <a:rPr lang="en-US" sz="900">
                <a:latin typeface="FDOT" pitchFamily="2" charset="0"/>
                <a:ea typeface="FDOT" pitchFamily="2" charset="0"/>
                <a:cs typeface="FDOT" pitchFamily="2" charset="0"/>
              </a:rPr>
              <a:t>W BAY TO BAY BLVD</a:t>
            </a:r>
          </a:p>
        </p:txBody>
      </p:sp>
      <p:sp>
        <p:nvSpPr>
          <p:cNvPr id="26" name="TextBox 25">
            <a:extLst>
              <a:ext uri="{FF2B5EF4-FFF2-40B4-BE49-F238E27FC236}">
                <a16:creationId xmlns:a16="http://schemas.microsoft.com/office/drawing/2014/main" id="{0DEB4E58-FEC9-F769-EFEC-0D5AF54BDED7}"/>
              </a:ext>
            </a:extLst>
          </p:cNvPr>
          <p:cNvSpPr txBox="1"/>
          <p:nvPr/>
        </p:nvSpPr>
        <p:spPr>
          <a:xfrm rot="19821434">
            <a:off x="2184970" y="5740146"/>
            <a:ext cx="1079518" cy="230832"/>
          </a:xfrm>
          <a:prstGeom prst="rect">
            <a:avLst/>
          </a:prstGeom>
          <a:noFill/>
        </p:spPr>
        <p:txBody>
          <a:bodyPr wrap="square" rtlCol="0">
            <a:spAutoFit/>
          </a:bodyPr>
          <a:lstStyle/>
          <a:p>
            <a:r>
              <a:rPr lang="en-US" sz="900">
                <a:latin typeface="FDOT" pitchFamily="2" charset="0"/>
                <a:ea typeface="FDOT" pitchFamily="2" charset="0"/>
                <a:cs typeface="FDOT" pitchFamily="2" charset="0"/>
              </a:rPr>
              <a:t>S MACDILL AVE</a:t>
            </a:r>
          </a:p>
        </p:txBody>
      </p:sp>
      <p:sp>
        <p:nvSpPr>
          <p:cNvPr id="27" name="TextBox 26">
            <a:extLst>
              <a:ext uri="{FF2B5EF4-FFF2-40B4-BE49-F238E27FC236}">
                <a16:creationId xmlns:a16="http://schemas.microsoft.com/office/drawing/2014/main" id="{A41A9E34-5A96-14EC-E9B7-746407F41B04}"/>
              </a:ext>
            </a:extLst>
          </p:cNvPr>
          <p:cNvSpPr txBox="1"/>
          <p:nvPr/>
        </p:nvSpPr>
        <p:spPr>
          <a:xfrm>
            <a:off x="1895282" y="3200855"/>
            <a:ext cx="1161692" cy="369332"/>
          </a:xfrm>
          <a:prstGeom prst="rect">
            <a:avLst/>
          </a:prstGeom>
          <a:solidFill>
            <a:srgbClr val="FFFFFF"/>
          </a:solidFill>
          <a:ln w="3175">
            <a:solidFill>
              <a:schemeClr val="tx1"/>
            </a:solidFill>
          </a:ln>
        </p:spPr>
        <p:txBody>
          <a:bodyPr wrap="square" rtlCol="0">
            <a:spAutoFit/>
          </a:bodyPr>
          <a:lstStyle/>
          <a:p>
            <a:r>
              <a:rPr lang="en-US" sz="900">
                <a:latin typeface="FDOT" pitchFamily="2" charset="0"/>
                <a:ea typeface="FDOT" pitchFamily="2" charset="0"/>
                <a:cs typeface="FDOT" pitchFamily="2" charset="0"/>
              </a:rPr>
              <a:t>BEGIN BRIDGES 100314 &amp; 100315</a:t>
            </a:r>
          </a:p>
        </p:txBody>
      </p:sp>
      <p:sp>
        <p:nvSpPr>
          <p:cNvPr id="28" name="TextBox 27">
            <a:extLst>
              <a:ext uri="{FF2B5EF4-FFF2-40B4-BE49-F238E27FC236}">
                <a16:creationId xmlns:a16="http://schemas.microsoft.com/office/drawing/2014/main" id="{0AD6DF3D-B8E4-3E12-E552-534C420C81B7}"/>
              </a:ext>
            </a:extLst>
          </p:cNvPr>
          <p:cNvSpPr txBox="1"/>
          <p:nvPr/>
        </p:nvSpPr>
        <p:spPr>
          <a:xfrm>
            <a:off x="10414037" y="5033346"/>
            <a:ext cx="1123673" cy="369332"/>
          </a:xfrm>
          <a:prstGeom prst="rect">
            <a:avLst/>
          </a:prstGeom>
          <a:solidFill>
            <a:srgbClr val="FFFFFF"/>
          </a:solidFill>
          <a:ln w="3175">
            <a:solidFill>
              <a:schemeClr val="tx1"/>
            </a:solidFill>
          </a:ln>
        </p:spPr>
        <p:txBody>
          <a:bodyPr wrap="square" rtlCol="0">
            <a:spAutoFit/>
          </a:bodyPr>
          <a:lstStyle/>
          <a:p>
            <a:r>
              <a:rPr lang="en-US" sz="900">
                <a:latin typeface="FDOT" pitchFamily="2" charset="0"/>
                <a:ea typeface="FDOT" pitchFamily="2" charset="0"/>
                <a:cs typeface="FDOT" pitchFamily="2" charset="0"/>
              </a:rPr>
              <a:t>END BRIDGES 100314 &amp; 100315</a:t>
            </a:r>
          </a:p>
        </p:txBody>
      </p:sp>
      <p:pic>
        <p:nvPicPr>
          <p:cNvPr id="29" name="Picture 28">
            <a:extLst>
              <a:ext uri="{FF2B5EF4-FFF2-40B4-BE49-F238E27FC236}">
                <a16:creationId xmlns:a16="http://schemas.microsoft.com/office/drawing/2014/main" id="{733120C0-3209-F012-9399-43B3217CF2B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3614" b="7925"/>
          <a:stretch/>
        </p:blipFill>
        <p:spPr>
          <a:xfrm>
            <a:off x="8035516" y="371237"/>
            <a:ext cx="3535520" cy="2117198"/>
          </a:xfrm>
          <a:prstGeom prst="rect">
            <a:avLst/>
          </a:prstGeom>
          <a:ln w="57150">
            <a:solidFill>
              <a:schemeClr val="tx1"/>
            </a:solidFill>
          </a:ln>
        </p:spPr>
      </p:pic>
      <p:sp>
        <p:nvSpPr>
          <p:cNvPr id="30" name="Rectangle 29">
            <a:extLst>
              <a:ext uri="{FF2B5EF4-FFF2-40B4-BE49-F238E27FC236}">
                <a16:creationId xmlns:a16="http://schemas.microsoft.com/office/drawing/2014/main" id="{E1344438-7D93-83C2-1C5C-81D92E97B471}"/>
              </a:ext>
            </a:extLst>
          </p:cNvPr>
          <p:cNvSpPr>
            <a:spLocks noChangeAspect="1"/>
          </p:cNvSpPr>
          <p:nvPr/>
        </p:nvSpPr>
        <p:spPr>
          <a:xfrm>
            <a:off x="5031317" y="3945326"/>
            <a:ext cx="1504366" cy="955525"/>
          </a:xfrm>
          <a:prstGeom prst="rect">
            <a:avLst/>
          </a:prstGeom>
          <a:noFill/>
          <a:ln w="38100" cap="flat" cmpd="sng" algn="ctr">
            <a:solidFill>
              <a:schemeClr val="tx1"/>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1" name="Freeform: Shape 30">
            <a:extLst>
              <a:ext uri="{FF2B5EF4-FFF2-40B4-BE49-F238E27FC236}">
                <a16:creationId xmlns:a16="http://schemas.microsoft.com/office/drawing/2014/main" id="{33B2340B-B972-839B-5C60-581AF267A9EC}"/>
              </a:ext>
            </a:extLst>
          </p:cNvPr>
          <p:cNvSpPr/>
          <p:nvPr/>
        </p:nvSpPr>
        <p:spPr>
          <a:xfrm>
            <a:off x="5040376" y="351694"/>
            <a:ext cx="6522173" cy="4558914"/>
          </a:xfrm>
          <a:custGeom>
            <a:avLst/>
            <a:gdLst>
              <a:gd name="connsiteX0" fmla="*/ 3296093 w 7347098"/>
              <a:gd name="connsiteY0" fmla="*/ 0 h 5135526"/>
              <a:gd name="connsiteX1" fmla="*/ 0 w 7347098"/>
              <a:gd name="connsiteY1" fmla="*/ 4051005 h 5135526"/>
              <a:gd name="connsiteX2" fmla="*/ 1711842 w 7347098"/>
              <a:gd name="connsiteY2" fmla="*/ 4029740 h 5135526"/>
              <a:gd name="connsiteX3" fmla="*/ 1690577 w 7347098"/>
              <a:gd name="connsiteY3" fmla="*/ 5135526 h 5135526"/>
              <a:gd name="connsiteX4" fmla="*/ 7347098 w 7347098"/>
              <a:gd name="connsiteY4" fmla="*/ 2466754 h 5135526"/>
              <a:gd name="connsiteX5" fmla="*/ 3327991 w 7347098"/>
              <a:gd name="connsiteY5" fmla="*/ 2456121 h 5135526"/>
              <a:gd name="connsiteX6" fmla="*/ 3296093 w 7347098"/>
              <a:gd name="connsiteY6" fmla="*/ 0 h 513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7098" h="5135526">
                <a:moveTo>
                  <a:pt x="3296093" y="0"/>
                </a:moveTo>
                <a:lnTo>
                  <a:pt x="0" y="4051005"/>
                </a:lnTo>
                <a:lnTo>
                  <a:pt x="1711842" y="4029740"/>
                </a:lnTo>
                <a:lnTo>
                  <a:pt x="1690577" y="5135526"/>
                </a:lnTo>
                <a:lnTo>
                  <a:pt x="7347098" y="2466754"/>
                </a:lnTo>
                <a:lnTo>
                  <a:pt x="3327991" y="2456121"/>
                </a:lnTo>
                <a:lnTo>
                  <a:pt x="3296093" y="0"/>
                </a:lnTo>
                <a:close/>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537513B-969F-7005-4A69-59F2510BF9B1}"/>
              </a:ext>
            </a:extLst>
          </p:cNvPr>
          <p:cNvSpPr txBox="1"/>
          <p:nvPr/>
        </p:nvSpPr>
        <p:spPr>
          <a:xfrm>
            <a:off x="2139461" y="1218228"/>
            <a:ext cx="4104928" cy="954107"/>
          </a:xfrm>
          <a:prstGeom prst="rect">
            <a:avLst/>
          </a:prstGeom>
          <a:gradFill flip="none" rotWithShape="1">
            <a:gsLst>
              <a:gs pos="0">
                <a:srgbClr val="FBFBFB"/>
              </a:gs>
              <a:gs pos="74000">
                <a:srgbClr val="F6F6F6"/>
              </a:gs>
              <a:gs pos="83000">
                <a:srgbClr val="F4F4F4"/>
              </a:gs>
              <a:gs pos="100000">
                <a:srgbClr val="F4F4F4"/>
              </a:gs>
            </a:gsLst>
            <a:lin ang="10800000" scaled="1"/>
            <a:tileRect/>
          </a:gradFill>
        </p:spPr>
        <p:txBody>
          <a:bodyPr wrap="square" lIns="91440" tIns="45720" rIns="91440" bIns="45720" rtlCol="0" anchor="t">
            <a:spAutoFit/>
          </a:bodyPr>
          <a:lstStyle/>
          <a:p>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Challenging Pier Location: MacDill </a:t>
            </a:r>
            <a:r>
              <a:rPr lang="en-US" sz="2800">
                <a:solidFill>
                  <a:prstClr val="black"/>
                </a:solidFill>
                <a:latin typeface="Corbel" panose="020B0503020204020204" pitchFamily="34" charset="0"/>
                <a:ea typeface="Calibri"/>
                <a:cs typeface="Calibri"/>
              </a:rPr>
              <a:t>Ave &amp; Santiago St</a:t>
            </a:r>
            <a:endParaRPr lang="en-US" sz="2800">
              <a:latin typeface="Corbel" panose="020B0503020204020204" pitchFamily="34" charset="0"/>
              <a:ea typeface="Calibri"/>
              <a:cs typeface="Calibri"/>
            </a:endParaRPr>
          </a:p>
        </p:txBody>
      </p:sp>
      <p:sp>
        <p:nvSpPr>
          <p:cNvPr id="33" name="TextBox 32">
            <a:extLst>
              <a:ext uri="{FF2B5EF4-FFF2-40B4-BE49-F238E27FC236}">
                <a16:creationId xmlns:a16="http://schemas.microsoft.com/office/drawing/2014/main" id="{70BA2031-6252-64F9-BF00-8B518D4792B1}"/>
              </a:ext>
            </a:extLst>
          </p:cNvPr>
          <p:cNvSpPr txBox="1"/>
          <p:nvPr/>
        </p:nvSpPr>
        <p:spPr>
          <a:xfrm rot="-120000">
            <a:off x="2328109" y="4194840"/>
            <a:ext cx="1150945" cy="646331"/>
          </a:xfrm>
          <a:prstGeom prst="rect">
            <a:avLst/>
          </a:prstGeom>
          <a:noFill/>
        </p:spPr>
        <p:txBody>
          <a:bodyPr wrap="square" rtlCol="0">
            <a:spAutoFit/>
          </a:bodyPr>
          <a:lstStyle/>
          <a:p>
            <a:r>
              <a:rPr lang="en-US" sz="900">
                <a:effectLst>
                  <a:glow rad="101600">
                    <a:schemeClr val="bg1">
                      <a:alpha val="60000"/>
                    </a:schemeClr>
                  </a:glow>
                </a:effectLst>
                <a:latin typeface="FDOT" pitchFamily="2" charset="0"/>
                <a:ea typeface="FDOT" pitchFamily="2" charset="0"/>
                <a:cs typeface="FDOT" pitchFamily="2" charset="0"/>
              </a:rPr>
              <a:t>WB SELMON EXPY</a:t>
            </a:r>
          </a:p>
          <a:p>
            <a:endParaRPr lang="en-US" sz="900">
              <a:effectLst>
                <a:glow rad="101600">
                  <a:schemeClr val="bg1">
                    <a:alpha val="60000"/>
                  </a:schemeClr>
                </a:glow>
              </a:effectLst>
              <a:latin typeface="FDOT" pitchFamily="2" charset="0"/>
              <a:ea typeface="FDOT" pitchFamily="2" charset="0"/>
              <a:cs typeface="FDOT" pitchFamily="2" charset="0"/>
            </a:endParaRPr>
          </a:p>
          <a:p>
            <a:endParaRPr lang="en-US" sz="900">
              <a:effectLst>
                <a:glow rad="101600">
                  <a:schemeClr val="bg1">
                    <a:alpha val="60000"/>
                  </a:schemeClr>
                </a:glow>
              </a:effectLst>
              <a:latin typeface="FDOT" pitchFamily="2" charset="0"/>
              <a:ea typeface="FDOT" pitchFamily="2" charset="0"/>
              <a:cs typeface="FDOT" pitchFamily="2" charset="0"/>
            </a:endParaRPr>
          </a:p>
          <a:p>
            <a:r>
              <a:rPr lang="en-US" sz="900">
                <a:effectLst>
                  <a:glow rad="101600">
                    <a:schemeClr val="bg1">
                      <a:alpha val="60000"/>
                    </a:schemeClr>
                  </a:glow>
                </a:effectLst>
                <a:latin typeface="FDOT" pitchFamily="2" charset="0"/>
                <a:ea typeface="FDOT" pitchFamily="2" charset="0"/>
                <a:cs typeface="FDOT" pitchFamily="2" charset="0"/>
              </a:rPr>
              <a:t>EB SELMON EXPY</a:t>
            </a:r>
          </a:p>
        </p:txBody>
      </p:sp>
      <p:sp>
        <p:nvSpPr>
          <p:cNvPr id="34" name="TextBox 33">
            <a:extLst>
              <a:ext uri="{FF2B5EF4-FFF2-40B4-BE49-F238E27FC236}">
                <a16:creationId xmlns:a16="http://schemas.microsoft.com/office/drawing/2014/main" id="{4F803D3C-E755-6969-E917-76BBC8775DF1}"/>
              </a:ext>
            </a:extLst>
          </p:cNvPr>
          <p:cNvSpPr txBox="1"/>
          <p:nvPr/>
        </p:nvSpPr>
        <p:spPr>
          <a:xfrm rot="5400000">
            <a:off x="10027839" y="1523520"/>
            <a:ext cx="1081412" cy="343537"/>
          </a:xfrm>
          <a:prstGeom prst="rect">
            <a:avLst/>
          </a:prstGeom>
          <a:noFill/>
          <a:effectLst>
            <a:glow rad="76200">
              <a:schemeClr val="bg1">
                <a:alpha val="40000"/>
              </a:schemeClr>
            </a:glow>
          </a:effectLst>
        </p:spPr>
        <p:txBody>
          <a:bodyPr wrap="square" rtlCol="0">
            <a:prstTxWarp prst="textArchUp">
              <a:avLst>
                <a:gd name="adj" fmla="val 11858894"/>
              </a:avLst>
            </a:prstTxWarp>
            <a:spAutoFit/>
          </a:bodyPr>
          <a:lstStyle/>
          <a:p>
            <a:pPr algn="ctr"/>
            <a:r>
              <a:rPr lang="en-US" sz="900">
                <a:effectLst>
                  <a:glow rad="101600">
                    <a:schemeClr val="bg1">
                      <a:alpha val="60000"/>
                    </a:schemeClr>
                  </a:glow>
                </a:effectLst>
                <a:latin typeface="FDOT" pitchFamily="2" charset="0"/>
                <a:ea typeface="FDOT" pitchFamily="2" charset="0"/>
                <a:cs typeface="FDOT" pitchFamily="2" charset="0"/>
              </a:rPr>
              <a:t>W </a:t>
            </a:r>
            <a:r>
              <a:rPr lang="en-US" sz="900">
                <a:effectLst>
                  <a:glow rad="50800">
                    <a:schemeClr val="bg1">
                      <a:alpha val="60000"/>
                    </a:schemeClr>
                  </a:glow>
                </a:effectLst>
                <a:latin typeface="FDOT" pitchFamily="2" charset="0"/>
                <a:ea typeface="FDOT" pitchFamily="2" charset="0"/>
                <a:cs typeface="FDOT" pitchFamily="2" charset="0"/>
              </a:rPr>
              <a:t>SANTIAGO</a:t>
            </a:r>
            <a:r>
              <a:rPr lang="en-US" sz="900">
                <a:effectLst>
                  <a:glow rad="101600">
                    <a:schemeClr val="bg1">
                      <a:alpha val="60000"/>
                    </a:schemeClr>
                  </a:glow>
                </a:effectLst>
                <a:latin typeface="FDOT" pitchFamily="2" charset="0"/>
                <a:ea typeface="FDOT" pitchFamily="2" charset="0"/>
                <a:cs typeface="FDOT" pitchFamily="2" charset="0"/>
              </a:rPr>
              <a:t> ST</a:t>
            </a:r>
          </a:p>
        </p:txBody>
      </p:sp>
      <p:sp>
        <p:nvSpPr>
          <p:cNvPr id="35" name="TextBox 34">
            <a:extLst>
              <a:ext uri="{FF2B5EF4-FFF2-40B4-BE49-F238E27FC236}">
                <a16:creationId xmlns:a16="http://schemas.microsoft.com/office/drawing/2014/main" id="{BD0B3B33-502E-4257-5E85-41AF4D334C8F}"/>
              </a:ext>
            </a:extLst>
          </p:cNvPr>
          <p:cNvSpPr txBox="1"/>
          <p:nvPr/>
        </p:nvSpPr>
        <p:spPr>
          <a:xfrm rot="19680000">
            <a:off x="9042821" y="543064"/>
            <a:ext cx="1081410" cy="230832"/>
          </a:xfrm>
          <a:prstGeom prst="rect">
            <a:avLst/>
          </a:prstGeom>
          <a:noFill/>
          <a:effectLst>
            <a:glow rad="76200">
              <a:schemeClr val="bg1">
                <a:alpha val="40000"/>
              </a:schemeClr>
            </a:glow>
          </a:effectLst>
        </p:spPr>
        <p:txBody>
          <a:bodyPr wrap="square" rtlCol="0">
            <a:spAutoFit/>
          </a:bodyPr>
          <a:lstStyle/>
          <a:p>
            <a:pPr algn="ctr"/>
            <a:r>
              <a:rPr lang="en-US" sz="900">
                <a:effectLst>
                  <a:glow rad="101600">
                    <a:schemeClr val="bg1">
                      <a:alpha val="60000"/>
                    </a:schemeClr>
                  </a:glow>
                </a:effectLst>
                <a:latin typeface="FDOT" pitchFamily="2" charset="0"/>
                <a:ea typeface="FDOT" pitchFamily="2" charset="0"/>
                <a:cs typeface="FDOT" pitchFamily="2" charset="0"/>
              </a:rPr>
              <a:t>S MACDILL AVE</a:t>
            </a:r>
          </a:p>
        </p:txBody>
      </p:sp>
      <p:sp>
        <p:nvSpPr>
          <p:cNvPr id="36" name="Speech Bubble: Rectangle 35">
            <a:extLst>
              <a:ext uri="{FF2B5EF4-FFF2-40B4-BE49-F238E27FC236}">
                <a16:creationId xmlns:a16="http://schemas.microsoft.com/office/drawing/2014/main" id="{C54C0FFA-9A5B-FA2D-B5E7-F3B72662E939}"/>
              </a:ext>
            </a:extLst>
          </p:cNvPr>
          <p:cNvSpPr/>
          <p:nvPr/>
        </p:nvSpPr>
        <p:spPr>
          <a:xfrm>
            <a:off x="8088905" y="2024459"/>
            <a:ext cx="1847227" cy="401611"/>
          </a:xfrm>
          <a:prstGeom prst="wedgeRectCallout">
            <a:avLst>
              <a:gd name="adj1" fmla="val 24557"/>
              <a:gd name="adj2" fmla="val -115718"/>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PROPOSED INTEGRAL STEEL STRADDLE PIER</a:t>
            </a:r>
          </a:p>
        </p:txBody>
      </p:sp>
    </p:spTree>
    <p:extLst>
      <p:ext uri="{BB962C8B-B14F-4D97-AF65-F5344CB8AC3E}">
        <p14:creationId xmlns:p14="http://schemas.microsoft.com/office/powerpoint/2010/main" val="3645008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3" name="TextBox 2">
            <a:extLst>
              <a:ext uri="{FF2B5EF4-FFF2-40B4-BE49-F238E27FC236}">
                <a16:creationId xmlns:a16="http://schemas.microsoft.com/office/drawing/2014/main" id="{3114B5AB-DCB2-E9E6-B3C6-7A62EDF596A0}"/>
              </a:ext>
            </a:extLst>
          </p:cNvPr>
          <p:cNvSpPr txBox="1"/>
          <p:nvPr/>
        </p:nvSpPr>
        <p:spPr>
          <a:xfrm>
            <a:off x="2022230" y="1097280"/>
            <a:ext cx="9259663" cy="1077218"/>
          </a:xfrm>
          <a:prstGeom prst="rect">
            <a:avLst/>
          </a:prstGeom>
          <a:noFill/>
        </p:spPr>
        <p:txBody>
          <a:bodyPr wrap="square" lIns="91440" tIns="45720" rIns="91440" bIns="45720" rtlCol="0" anchor="t">
            <a:spAutoFit/>
          </a:bodyPr>
          <a:lstStyle/>
          <a:p>
            <a:r>
              <a:rPr kumimoji="0" lang="en-US" sz="32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Challenging Pier Location:  </a:t>
            </a:r>
            <a:r>
              <a:rPr lang="en-US" sz="3200">
                <a:latin typeface="Corbel" panose="020B0503020204020204" pitchFamily="34" charset="0"/>
                <a:ea typeface="Calibri"/>
                <a:cs typeface="Calibri"/>
              </a:rPr>
              <a:t>Viaduct over the Hillsborough River</a:t>
            </a:r>
          </a:p>
        </p:txBody>
      </p:sp>
      <p:pic>
        <p:nvPicPr>
          <p:cNvPr id="4" name="Picture 3">
            <a:extLst>
              <a:ext uri="{FF2B5EF4-FFF2-40B4-BE49-F238E27FC236}">
                <a16:creationId xmlns:a16="http://schemas.microsoft.com/office/drawing/2014/main" id="{0AB5D602-AF32-667D-548D-1A13D084828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0000"/>
                    </a14:imgEffect>
                  </a14:imgLayer>
                </a14:imgProps>
              </a:ext>
            </a:extLst>
          </a:blip>
          <a:stretch>
            <a:fillRect/>
          </a:stretch>
        </p:blipFill>
        <p:spPr>
          <a:xfrm>
            <a:off x="1600200" y="2651139"/>
            <a:ext cx="10058400" cy="2954045"/>
          </a:xfrm>
          <a:prstGeom prst="rect">
            <a:avLst/>
          </a:prstGeom>
        </p:spPr>
      </p:pic>
    </p:spTree>
    <p:extLst>
      <p:ext uri="{BB962C8B-B14F-4D97-AF65-F5344CB8AC3E}">
        <p14:creationId xmlns:p14="http://schemas.microsoft.com/office/powerpoint/2010/main" val="577579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pic>
        <p:nvPicPr>
          <p:cNvPr id="3" name="Picture 2">
            <a:extLst>
              <a:ext uri="{FF2B5EF4-FFF2-40B4-BE49-F238E27FC236}">
                <a16:creationId xmlns:a16="http://schemas.microsoft.com/office/drawing/2014/main" id="{7BFD1337-9E53-3369-08A8-3AD93C797B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8336077" y="58615"/>
            <a:ext cx="3773861" cy="221854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1E48446-0483-954E-BC64-7DE687AC7A3A}"/>
              </a:ext>
            </a:extLst>
          </p:cNvPr>
          <p:cNvSpPr txBox="1"/>
          <p:nvPr/>
        </p:nvSpPr>
        <p:spPr>
          <a:xfrm>
            <a:off x="2116014" y="980050"/>
            <a:ext cx="9448800" cy="954107"/>
          </a:xfrm>
          <a:prstGeom prst="rect">
            <a:avLst/>
          </a:prstGeom>
          <a:noFill/>
        </p:spPr>
        <p:txBody>
          <a:bodyPr wrap="square" lIns="91440" tIns="45720" rIns="91440" bIns="45720" rtlCol="0" anchor="t">
            <a:spAutoFit/>
          </a:bodyPr>
          <a:lstStyle/>
          <a:p>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Challenging Pier Location: </a:t>
            </a:r>
            <a:b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br>
            <a:r>
              <a:rPr lang="en-US" sz="2800">
                <a:latin typeface="Corbel" panose="020B0503020204020204" pitchFamily="34" charset="0"/>
                <a:ea typeface="Calibri"/>
                <a:cs typeface="Calibri"/>
              </a:rPr>
              <a:t>Viaduct Piers over Tampa St.</a:t>
            </a:r>
          </a:p>
        </p:txBody>
      </p:sp>
      <p:grpSp>
        <p:nvGrpSpPr>
          <p:cNvPr id="6" name="Group 5">
            <a:extLst>
              <a:ext uri="{FF2B5EF4-FFF2-40B4-BE49-F238E27FC236}">
                <a16:creationId xmlns:a16="http://schemas.microsoft.com/office/drawing/2014/main" id="{436D1614-E877-3D1A-6EBE-4375E15760EF}"/>
              </a:ext>
            </a:extLst>
          </p:cNvPr>
          <p:cNvGrpSpPr>
            <a:grpSpLocks noChangeAspect="1"/>
          </p:cNvGrpSpPr>
          <p:nvPr/>
        </p:nvGrpSpPr>
        <p:grpSpPr>
          <a:xfrm>
            <a:off x="2011680" y="2031703"/>
            <a:ext cx="9448800" cy="4017398"/>
            <a:chOff x="838200" y="2095036"/>
            <a:chExt cx="10515600" cy="4470975"/>
          </a:xfrm>
        </p:grpSpPr>
        <p:pic>
          <p:nvPicPr>
            <p:cNvPr id="7" name="Picture 6">
              <a:extLst>
                <a:ext uri="{FF2B5EF4-FFF2-40B4-BE49-F238E27FC236}">
                  <a16:creationId xmlns:a16="http://schemas.microsoft.com/office/drawing/2014/main" id="{3A1E5E13-DCC3-04D6-A191-2DF9CECBC76B}"/>
                </a:ext>
              </a:extLst>
            </p:cNvPr>
            <p:cNvPicPr>
              <a:picLocks noChangeAspect="1"/>
            </p:cNvPicPr>
            <p:nvPr/>
          </p:nvPicPr>
          <p:blipFill rotWithShape="1">
            <a:blip r:embed="rId5"/>
            <a:srcRect l="6968" t="3715" r="6868"/>
            <a:stretch/>
          </p:blipFill>
          <p:spPr>
            <a:xfrm>
              <a:off x="838200" y="2095036"/>
              <a:ext cx="10515600" cy="4297619"/>
            </a:xfrm>
            <a:prstGeom prst="rect">
              <a:avLst/>
            </a:prstGeom>
          </p:spPr>
        </p:pic>
        <p:grpSp>
          <p:nvGrpSpPr>
            <p:cNvPr id="8" name="Group 7">
              <a:extLst>
                <a:ext uri="{FF2B5EF4-FFF2-40B4-BE49-F238E27FC236}">
                  <a16:creationId xmlns:a16="http://schemas.microsoft.com/office/drawing/2014/main" id="{CAB97046-D35C-5BA1-B287-6419A1972EE3}"/>
                </a:ext>
              </a:extLst>
            </p:cNvPr>
            <p:cNvGrpSpPr/>
            <p:nvPr/>
          </p:nvGrpSpPr>
          <p:grpSpPr>
            <a:xfrm>
              <a:off x="3107225" y="4120726"/>
              <a:ext cx="7634645" cy="2445285"/>
              <a:chOff x="3107225" y="4120726"/>
              <a:chExt cx="7634645" cy="2445285"/>
            </a:xfrm>
          </p:grpSpPr>
          <p:pic>
            <p:nvPicPr>
              <p:cNvPr id="17" name="Picture 16">
                <a:extLst>
                  <a:ext uri="{FF2B5EF4-FFF2-40B4-BE49-F238E27FC236}">
                    <a16:creationId xmlns:a16="http://schemas.microsoft.com/office/drawing/2014/main" id="{70756E29-7A7A-78A5-F822-18B13D51088E}"/>
                  </a:ext>
                </a:extLst>
              </p:cNvPr>
              <p:cNvPicPr>
                <a:picLocks/>
              </p:cNvPicPr>
              <p:nvPr/>
            </p:nvPicPr>
            <p:blipFill>
              <a:blip r:embed="rId6">
                <a:extLst>
                  <a:ext uri="{BEBA8EAE-BF5A-486C-A8C5-ECC9F3942E4B}">
                    <a14:imgProps xmlns:a14="http://schemas.microsoft.com/office/drawing/2010/main">
                      <a14:imgLayer r:embed="rId7">
                        <a14:imgEffect>
                          <a14:brightnessContrast bright="4000" contrast="-10000"/>
                        </a14:imgEffect>
                      </a14:imgLayer>
                    </a14:imgProps>
                  </a:ext>
                </a:extLst>
              </a:blip>
              <a:stretch>
                <a:fillRect/>
              </a:stretch>
            </p:blipFill>
            <p:spPr>
              <a:xfrm>
                <a:off x="5037790" y="5416762"/>
                <a:ext cx="1158443" cy="754457"/>
              </a:xfrm>
              <a:prstGeom prst="rect">
                <a:avLst/>
              </a:prstGeom>
              <a:ln>
                <a:noFill/>
              </a:ln>
              <a:effectLst>
                <a:softEdge rad="38100"/>
              </a:effectLst>
            </p:spPr>
          </p:pic>
          <p:pic>
            <p:nvPicPr>
              <p:cNvPr id="18" name="Picture 17">
                <a:extLst>
                  <a:ext uri="{FF2B5EF4-FFF2-40B4-BE49-F238E27FC236}">
                    <a16:creationId xmlns:a16="http://schemas.microsoft.com/office/drawing/2014/main" id="{BA8E1D19-2378-FAD4-C2E6-C92AE8E327C0}"/>
                  </a:ext>
                </a:extLst>
              </p:cNvPr>
              <p:cNvPicPr>
                <a:picLocks/>
              </p:cNvPicPr>
              <p:nvPr/>
            </p:nvPicPr>
            <p:blipFill>
              <a:blip r:embed="rId8">
                <a:extLst>
                  <a:ext uri="{BEBA8EAE-BF5A-486C-A8C5-ECC9F3942E4B}">
                    <a14:imgProps xmlns:a14="http://schemas.microsoft.com/office/drawing/2010/main">
                      <a14:imgLayer r:embed="rId7">
                        <a14:imgEffect>
                          <a14:brightnessContrast bright="11000" contrast="-11000"/>
                        </a14:imgEffect>
                      </a14:imgLayer>
                    </a14:imgProps>
                  </a:ext>
                </a:extLst>
              </a:blip>
              <a:stretch>
                <a:fillRect/>
              </a:stretch>
            </p:blipFill>
            <p:spPr>
              <a:xfrm>
                <a:off x="5234008" y="4830007"/>
                <a:ext cx="855910" cy="754457"/>
              </a:xfrm>
              <a:prstGeom prst="rect">
                <a:avLst/>
              </a:prstGeom>
              <a:ln>
                <a:noFill/>
              </a:ln>
              <a:effectLst>
                <a:softEdge rad="31750"/>
              </a:effectLst>
            </p:spPr>
          </p:pic>
          <p:pic>
            <p:nvPicPr>
              <p:cNvPr id="19" name="Picture 18">
                <a:extLst>
                  <a:ext uri="{FF2B5EF4-FFF2-40B4-BE49-F238E27FC236}">
                    <a16:creationId xmlns:a16="http://schemas.microsoft.com/office/drawing/2014/main" id="{754DA5BF-B410-D091-026C-5BF35CB4118E}"/>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0640000">
                <a:off x="6250682" y="4120726"/>
                <a:ext cx="1528612" cy="2445285"/>
              </a:xfrm>
              <a:prstGeom prst="rtTriangle">
                <a:avLst/>
              </a:prstGeom>
            </p:spPr>
          </p:pic>
          <p:sp>
            <p:nvSpPr>
              <p:cNvPr id="20" name="Arrow: Down 19">
                <a:extLst>
                  <a:ext uri="{FF2B5EF4-FFF2-40B4-BE49-F238E27FC236}">
                    <a16:creationId xmlns:a16="http://schemas.microsoft.com/office/drawing/2014/main" id="{7C1F5DFF-09ED-F1B9-9907-98D717A29946}"/>
                  </a:ext>
                </a:extLst>
              </p:cNvPr>
              <p:cNvSpPr/>
              <p:nvPr/>
            </p:nvSpPr>
            <p:spPr>
              <a:xfrm rot="20820000" flipV="1">
                <a:off x="5892704" y="5063794"/>
                <a:ext cx="622173" cy="845801"/>
              </a:xfrm>
              <a:prstGeom prst="downArrow">
                <a:avLst/>
              </a:prstGeom>
              <a:solidFill>
                <a:schemeClr val="tx1">
                  <a:lumMod val="50000"/>
                  <a:lumOff val="50000"/>
                </a:schemeClr>
              </a:solidFill>
              <a:ln>
                <a:noFill/>
              </a:ln>
              <a:scene3d>
                <a:camera prst="perspectiveRelaxed"/>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5">
                <a:extLst>
                  <a:ext uri="{FF2B5EF4-FFF2-40B4-BE49-F238E27FC236}">
                    <a16:creationId xmlns:a16="http://schemas.microsoft.com/office/drawing/2014/main" id="{9AFC35F7-A6FE-89D3-834C-110DCD1C0FB9}"/>
                  </a:ext>
                </a:extLst>
              </p:cNvPr>
              <p:cNvSpPr/>
              <p:nvPr/>
            </p:nvSpPr>
            <p:spPr>
              <a:xfrm>
                <a:off x="3107225" y="4395124"/>
                <a:ext cx="2408535" cy="1997532"/>
              </a:xfrm>
              <a:custGeom>
                <a:avLst/>
                <a:gdLst>
                  <a:gd name="connsiteX0" fmla="*/ 0 w 2982692"/>
                  <a:gd name="connsiteY0" fmla="*/ 0 h 1979191"/>
                  <a:gd name="connsiteX1" fmla="*/ 2982692 w 2982692"/>
                  <a:gd name="connsiteY1" fmla="*/ 0 h 1979191"/>
                  <a:gd name="connsiteX2" fmla="*/ 2982692 w 2982692"/>
                  <a:gd name="connsiteY2" fmla="*/ 1979191 h 1979191"/>
                  <a:gd name="connsiteX3" fmla="*/ 0 w 2982692"/>
                  <a:gd name="connsiteY3" fmla="*/ 1979191 h 1979191"/>
                  <a:gd name="connsiteX4" fmla="*/ 0 w 2982692"/>
                  <a:gd name="connsiteY4" fmla="*/ 0 h 1979191"/>
                  <a:gd name="connsiteX0" fmla="*/ 1796902 w 2982692"/>
                  <a:gd name="connsiteY0" fmla="*/ 0 h 1979191"/>
                  <a:gd name="connsiteX1" fmla="*/ 2982692 w 2982692"/>
                  <a:gd name="connsiteY1" fmla="*/ 0 h 1979191"/>
                  <a:gd name="connsiteX2" fmla="*/ 2982692 w 2982692"/>
                  <a:gd name="connsiteY2" fmla="*/ 1979191 h 1979191"/>
                  <a:gd name="connsiteX3" fmla="*/ 0 w 2982692"/>
                  <a:gd name="connsiteY3" fmla="*/ 1979191 h 1979191"/>
                  <a:gd name="connsiteX4" fmla="*/ 1796902 w 2982692"/>
                  <a:gd name="connsiteY4" fmla="*/ 0 h 1979191"/>
                  <a:gd name="connsiteX0" fmla="*/ 1796902 w 2982692"/>
                  <a:gd name="connsiteY0" fmla="*/ 0 h 1979191"/>
                  <a:gd name="connsiteX1" fmla="*/ 2770041 w 2982692"/>
                  <a:gd name="connsiteY1" fmla="*/ 0 h 1979191"/>
                  <a:gd name="connsiteX2" fmla="*/ 2982692 w 2982692"/>
                  <a:gd name="connsiteY2" fmla="*/ 1979191 h 1979191"/>
                  <a:gd name="connsiteX3" fmla="*/ 0 w 2982692"/>
                  <a:gd name="connsiteY3" fmla="*/ 1979191 h 1979191"/>
                  <a:gd name="connsiteX4" fmla="*/ 1796902 w 2982692"/>
                  <a:gd name="connsiteY4" fmla="*/ 0 h 1979191"/>
                  <a:gd name="connsiteX0" fmla="*/ 1796902 w 2770041"/>
                  <a:gd name="connsiteY0" fmla="*/ 0 h 1989823"/>
                  <a:gd name="connsiteX1" fmla="*/ 2770041 w 2770041"/>
                  <a:gd name="connsiteY1" fmla="*/ 0 h 1989823"/>
                  <a:gd name="connsiteX2" fmla="*/ 2429799 w 2770041"/>
                  <a:gd name="connsiteY2" fmla="*/ 1989823 h 1989823"/>
                  <a:gd name="connsiteX3" fmla="*/ 0 w 2770041"/>
                  <a:gd name="connsiteY3" fmla="*/ 1979191 h 1989823"/>
                  <a:gd name="connsiteX4" fmla="*/ 1796902 w 2770041"/>
                  <a:gd name="connsiteY4" fmla="*/ 0 h 1989823"/>
                  <a:gd name="connsiteX0" fmla="*/ 1796902 w 2557390"/>
                  <a:gd name="connsiteY0" fmla="*/ 21265 h 2011088"/>
                  <a:gd name="connsiteX1" fmla="*/ 2557390 w 2557390"/>
                  <a:gd name="connsiteY1" fmla="*/ 0 h 2011088"/>
                  <a:gd name="connsiteX2" fmla="*/ 2429799 w 2557390"/>
                  <a:gd name="connsiteY2" fmla="*/ 2011088 h 2011088"/>
                  <a:gd name="connsiteX3" fmla="*/ 0 w 2557390"/>
                  <a:gd name="connsiteY3" fmla="*/ 2000456 h 2011088"/>
                  <a:gd name="connsiteX4" fmla="*/ 1796902 w 2557390"/>
                  <a:gd name="connsiteY4" fmla="*/ 21265 h 2011088"/>
                  <a:gd name="connsiteX0" fmla="*/ 1796902 w 2557390"/>
                  <a:gd name="connsiteY0" fmla="*/ 21265 h 2011088"/>
                  <a:gd name="connsiteX1" fmla="*/ 2557390 w 2557390"/>
                  <a:gd name="connsiteY1" fmla="*/ 0 h 2011088"/>
                  <a:gd name="connsiteX2" fmla="*/ 2185250 w 2557390"/>
                  <a:gd name="connsiteY2" fmla="*/ 2011088 h 2011088"/>
                  <a:gd name="connsiteX3" fmla="*/ 0 w 2557390"/>
                  <a:gd name="connsiteY3" fmla="*/ 2000456 h 2011088"/>
                  <a:gd name="connsiteX4" fmla="*/ 1796902 w 2557390"/>
                  <a:gd name="connsiteY4" fmla="*/ 21265 h 2011088"/>
                  <a:gd name="connsiteX0" fmla="*/ 1796902 w 2429800"/>
                  <a:gd name="connsiteY0" fmla="*/ 31898 h 2021721"/>
                  <a:gd name="connsiteX1" fmla="*/ 2429800 w 2429800"/>
                  <a:gd name="connsiteY1" fmla="*/ 0 h 2021721"/>
                  <a:gd name="connsiteX2" fmla="*/ 2185250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21721"/>
                  <a:gd name="connsiteX1" fmla="*/ 2429800 w 2429800"/>
                  <a:gd name="connsiteY1" fmla="*/ 0 h 2021721"/>
                  <a:gd name="connsiteX2" fmla="*/ 2110822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21721"/>
                  <a:gd name="connsiteX1" fmla="*/ 2429800 w 2429800"/>
                  <a:gd name="connsiteY1" fmla="*/ 0 h 2021721"/>
                  <a:gd name="connsiteX2" fmla="*/ 2015129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32353"/>
                  <a:gd name="connsiteX1" fmla="*/ 2429800 w 2429800"/>
                  <a:gd name="connsiteY1" fmla="*/ 0 h 2032353"/>
                  <a:gd name="connsiteX2" fmla="*/ 1866273 w 2429800"/>
                  <a:gd name="connsiteY2" fmla="*/ 2032353 h 2032353"/>
                  <a:gd name="connsiteX3" fmla="*/ 0 w 2429800"/>
                  <a:gd name="connsiteY3" fmla="*/ 2011089 h 2032353"/>
                  <a:gd name="connsiteX4" fmla="*/ 1796902 w 2429800"/>
                  <a:gd name="connsiteY4" fmla="*/ 31898 h 2032353"/>
                  <a:gd name="connsiteX0" fmla="*/ 1796902 w 2429800"/>
                  <a:gd name="connsiteY0" fmla="*/ 31898 h 2042986"/>
                  <a:gd name="connsiteX1" fmla="*/ 2429800 w 2429800"/>
                  <a:gd name="connsiteY1" fmla="*/ 0 h 2042986"/>
                  <a:gd name="connsiteX2" fmla="*/ 2015129 w 2429800"/>
                  <a:gd name="connsiteY2" fmla="*/ 2042986 h 2042986"/>
                  <a:gd name="connsiteX3" fmla="*/ 0 w 2429800"/>
                  <a:gd name="connsiteY3" fmla="*/ 2011089 h 2042986"/>
                  <a:gd name="connsiteX4" fmla="*/ 1796902 w 2429800"/>
                  <a:gd name="connsiteY4" fmla="*/ 31898 h 2042986"/>
                  <a:gd name="connsiteX0" fmla="*/ 1796902 w 2493595"/>
                  <a:gd name="connsiteY0" fmla="*/ 31898 h 2042986"/>
                  <a:gd name="connsiteX1" fmla="*/ 2493595 w 2493595"/>
                  <a:gd name="connsiteY1" fmla="*/ 0 h 2042986"/>
                  <a:gd name="connsiteX2" fmla="*/ 2015129 w 2493595"/>
                  <a:gd name="connsiteY2" fmla="*/ 2042986 h 2042986"/>
                  <a:gd name="connsiteX3" fmla="*/ 0 w 2493595"/>
                  <a:gd name="connsiteY3" fmla="*/ 2011089 h 2042986"/>
                  <a:gd name="connsiteX4" fmla="*/ 1796902 w 2493595"/>
                  <a:gd name="connsiteY4" fmla="*/ 31898 h 2042986"/>
                  <a:gd name="connsiteX0" fmla="*/ 2052084 w 2493595"/>
                  <a:gd name="connsiteY0" fmla="*/ 10633 h 2042986"/>
                  <a:gd name="connsiteX1" fmla="*/ 2493595 w 2493595"/>
                  <a:gd name="connsiteY1" fmla="*/ 0 h 2042986"/>
                  <a:gd name="connsiteX2" fmla="*/ 2015129 w 2493595"/>
                  <a:gd name="connsiteY2" fmla="*/ 2042986 h 2042986"/>
                  <a:gd name="connsiteX3" fmla="*/ 0 w 2493595"/>
                  <a:gd name="connsiteY3" fmla="*/ 2011089 h 2042986"/>
                  <a:gd name="connsiteX4" fmla="*/ 2052084 w 2493595"/>
                  <a:gd name="connsiteY4" fmla="*/ 10633 h 2042986"/>
                  <a:gd name="connsiteX0" fmla="*/ 2179675 w 2493595"/>
                  <a:gd name="connsiteY0" fmla="*/ 31898 h 2042986"/>
                  <a:gd name="connsiteX1" fmla="*/ 2493595 w 2493595"/>
                  <a:gd name="connsiteY1" fmla="*/ 0 h 2042986"/>
                  <a:gd name="connsiteX2" fmla="*/ 2015129 w 2493595"/>
                  <a:gd name="connsiteY2" fmla="*/ 2042986 h 2042986"/>
                  <a:gd name="connsiteX3" fmla="*/ 0 w 2493595"/>
                  <a:gd name="connsiteY3" fmla="*/ 2011089 h 2042986"/>
                  <a:gd name="connsiteX4" fmla="*/ 2179675 w 2493595"/>
                  <a:gd name="connsiteY4" fmla="*/ 31898 h 2042986"/>
                  <a:gd name="connsiteX0" fmla="*/ 2179675 w 2408535"/>
                  <a:gd name="connsiteY0" fmla="*/ 10633 h 2021721"/>
                  <a:gd name="connsiteX1" fmla="*/ 2408535 w 2408535"/>
                  <a:gd name="connsiteY1" fmla="*/ 0 h 2021721"/>
                  <a:gd name="connsiteX2" fmla="*/ 2015129 w 2408535"/>
                  <a:gd name="connsiteY2" fmla="*/ 2021721 h 2021721"/>
                  <a:gd name="connsiteX3" fmla="*/ 0 w 2408535"/>
                  <a:gd name="connsiteY3" fmla="*/ 1989824 h 2021721"/>
                  <a:gd name="connsiteX4" fmla="*/ 2179675 w 2408535"/>
                  <a:gd name="connsiteY4" fmla="*/ 10633 h 2021721"/>
                  <a:gd name="connsiteX0" fmla="*/ 2179675 w 2408535"/>
                  <a:gd name="connsiteY0" fmla="*/ 10633 h 2008620"/>
                  <a:gd name="connsiteX1" fmla="*/ 2408535 w 2408535"/>
                  <a:gd name="connsiteY1" fmla="*/ 0 h 2008620"/>
                  <a:gd name="connsiteX2" fmla="*/ 2020369 w 2408535"/>
                  <a:gd name="connsiteY2" fmla="*/ 2008620 h 2008620"/>
                  <a:gd name="connsiteX3" fmla="*/ 0 w 2408535"/>
                  <a:gd name="connsiteY3" fmla="*/ 1989824 h 2008620"/>
                  <a:gd name="connsiteX4" fmla="*/ 2179675 w 2408535"/>
                  <a:gd name="connsiteY4" fmla="*/ 10633 h 2008620"/>
                  <a:gd name="connsiteX0" fmla="*/ 2179675 w 2408535"/>
                  <a:gd name="connsiteY0" fmla="*/ 10633 h 1998140"/>
                  <a:gd name="connsiteX1" fmla="*/ 2408535 w 2408535"/>
                  <a:gd name="connsiteY1" fmla="*/ 0 h 1998140"/>
                  <a:gd name="connsiteX2" fmla="*/ 2020369 w 2408535"/>
                  <a:gd name="connsiteY2" fmla="*/ 1998140 h 1998140"/>
                  <a:gd name="connsiteX3" fmla="*/ 0 w 2408535"/>
                  <a:gd name="connsiteY3" fmla="*/ 1989824 h 1998140"/>
                  <a:gd name="connsiteX4" fmla="*/ 2179675 w 2408535"/>
                  <a:gd name="connsiteY4" fmla="*/ 10633 h 1998140"/>
                  <a:gd name="connsiteX0" fmla="*/ 2179675 w 2408535"/>
                  <a:gd name="connsiteY0" fmla="*/ 10633 h 1989824"/>
                  <a:gd name="connsiteX1" fmla="*/ 2408535 w 2408535"/>
                  <a:gd name="connsiteY1" fmla="*/ 0 h 1989824"/>
                  <a:gd name="connsiteX2" fmla="*/ 2020369 w 2408535"/>
                  <a:gd name="connsiteY2" fmla="*/ 1987660 h 1989824"/>
                  <a:gd name="connsiteX3" fmla="*/ 0 w 2408535"/>
                  <a:gd name="connsiteY3" fmla="*/ 1989824 h 1989824"/>
                  <a:gd name="connsiteX4" fmla="*/ 2179675 w 2408535"/>
                  <a:gd name="connsiteY4" fmla="*/ 10633 h 1989824"/>
                  <a:gd name="connsiteX0" fmla="*/ 2263516 w 2408535"/>
                  <a:gd name="connsiteY0" fmla="*/ 0 h 1997532"/>
                  <a:gd name="connsiteX1" fmla="*/ 2408535 w 2408535"/>
                  <a:gd name="connsiteY1" fmla="*/ 7708 h 1997532"/>
                  <a:gd name="connsiteX2" fmla="*/ 2020369 w 2408535"/>
                  <a:gd name="connsiteY2" fmla="*/ 1995368 h 1997532"/>
                  <a:gd name="connsiteX3" fmla="*/ 0 w 2408535"/>
                  <a:gd name="connsiteY3" fmla="*/ 1997532 h 1997532"/>
                  <a:gd name="connsiteX4" fmla="*/ 2263516 w 2408535"/>
                  <a:gd name="connsiteY4" fmla="*/ 0 h 1997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535" h="1997532">
                    <a:moveTo>
                      <a:pt x="2263516" y="0"/>
                    </a:moveTo>
                    <a:lnTo>
                      <a:pt x="2408535" y="7708"/>
                    </a:lnTo>
                    <a:lnTo>
                      <a:pt x="2020369" y="1995368"/>
                    </a:lnTo>
                    <a:lnTo>
                      <a:pt x="0" y="1997532"/>
                    </a:lnTo>
                    <a:lnTo>
                      <a:pt x="2263516" y="0"/>
                    </a:lnTo>
                    <a:close/>
                  </a:path>
                </a:pathLst>
              </a:custGeom>
              <a:blipFill>
                <a:blip r:embed="rId10">
                  <a:extLst>
                    <a:ext uri="{BEBA8EAE-BF5A-486C-A8C5-ECC9F3942E4B}">
                      <a14:imgProps xmlns:a14="http://schemas.microsoft.com/office/drawing/2010/main">
                        <a14:imgLayer r:embed="rId11">
                          <a14:imgEffect>
                            <a14:colorTemperature colorTemp="3725"/>
                          </a14:imgEffect>
                          <a14:imgEffect>
                            <a14:brightnessContrast bright="-36000"/>
                          </a14:imgEffect>
                        </a14:imgLayer>
                      </a14:imgProps>
                    </a:ext>
                  </a:extLst>
                </a:blip>
                <a:tile tx="0" ty="0" sx="50000" sy="5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45">
                <a:extLst>
                  <a:ext uri="{FF2B5EF4-FFF2-40B4-BE49-F238E27FC236}">
                    <a16:creationId xmlns:a16="http://schemas.microsoft.com/office/drawing/2014/main" id="{2230A9A1-493A-8317-5E8A-0B5997858DEE}"/>
                  </a:ext>
                </a:extLst>
              </p:cNvPr>
              <p:cNvSpPr/>
              <p:nvPr/>
            </p:nvSpPr>
            <p:spPr>
              <a:xfrm flipH="1">
                <a:off x="6139992" y="4372840"/>
                <a:ext cx="4601878" cy="2014949"/>
              </a:xfrm>
              <a:custGeom>
                <a:avLst/>
                <a:gdLst>
                  <a:gd name="connsiteX0" fmla="*/ 0 w 2982692"/>
                  <a:gd name="connsiteY0" fmla="*/ 0 h 1979191"/>
                  <a:gd name="connsiteX1" fmla="*/ 2982692 w 2982692"/>
                  <a:gd name="connsiteY1" fmla="*/ 0 h 1979191"/>
                  <a:gd name="connsiteX2" fmla="*/ 2982692 w 2982692"/>
                  <a:gd name="connsiteY2" fmla="*/ 1979191 h 1979191"/>
                  <a:gd name="connsiteX3" fmla="*/ 0 w 2982692"/>
                  <a:gd name="connsiteY3" fmla="*/ 1979191 h 1979191"/>
                  <a:gd name="connsiteX4" fmla="*/ 0 w 2982692"/>
                  <a:gd name="connsiteY4" fmla="*/ 0 h 1979191"/>
                  <a:gd name="connsiteX0" fmla="*/ 1796902 w 2982692"/>
                  <a:gd name="connsiteY0" fmla="*/ 0 h 1979191"/>
                  <a:gd name="connsiteX1" fmla="*/ 2982692 w 2982692"/>
                  <a:gd name="connsiteY1" fmla="*/ 0 h 1979191"/>
                  <a:gd name="connsiteX2" fmla="*/ 2982692 w 2982692"/>
                  <a:gd name="connsiteY2" fmla="*/ 1979191 h 1979191"/>
                  <a:gd name="connsiteX3" fmla="*/ 0 w 2982692"/>
                  <a:gd name="connsiteY3" fmla="*/ 1979191 h 1979191"/>
                  <a:gd name="connsiteX4" fmla="*/ 1796902 w 2982692"/>
                  <a:gd name="connsiteY4" fmla="*/ 0 h 1979191"/>
                  <a:gd name="connsiteX0" fmla="*/ 1796902 w 2982692"/>
                  <a:gd name="connsiteY0" fmla="*/ 0 h 1979191"/>
                  <a:gd name="connsiteX1" fmla="*/ 2770041 w 2982692"/>
                  <a:gd name="connsiteY1" fmla="*/ 0 h 1979191"/>
                  <a:gd name="connsiteX2" fmla="*/ 2982692 w 2982692"/>
                  <a:gd name="connsiteY2" fmla="*/ 1979191 h 1979191"/>
                  <a:gd name="connsiteX3" fmla="*/ 0 w 2982692"/>
                  <a:gd name="connsiteY3" fmla="*/ 1979191 h 1979191"/>
                  <a:gd name="connsiteX4" fmla="*/ 1796902 w 2982692"/>
                  <a:gd name="connsiteY4" fmla="*/ 0 h 1979191"/>
                  <a:gd name="connsiteX0" fmla="*/ 1796902 w 2770041"/>
                  <a:gd name="connsiteY0" fmla="*/ 0 h 1989823"/>
                  <a:gd name="connsiteX1" fmla="*/ 2770041 w 2770041"/>
                  <a:gd name="connsiteY1" fmla="*/ 0 h 1989823"/>
                  <a:gd name="connsiteX2" fmla="*/ 2429799 w 2770041"/>
                  <a:gd name="connsiteY2" fmla="*/ 1989823 h 1989823"/>
                  <a:gd name="connsiteX3" fmla="*/ 0 w 2770041"/>
                  <a:gd name="connsiteY3" fmla="*/ 1979191 h 1989823"/>
                  <a:gd name="connsiteX4" fmla="*/ 1796902 w 2770041"/>
                  <a:gd name="connsiteY4" fmla="*/ 0 h 1989823"/>
                  <a:gd name="connsiteX0" fmla="*/ 1796902 w 2557390"/>
                  <a:gd name="connsiteY0" fmla="*/ 21265 h 2011088"/>
                  <a:gd name="connsiteX1" fmla="*/ 2557390 w 2557390"/>
                  <a:gd name="connsiteY1" fmla="*/ 0 h 2011088"/>
                  <a:gd name="connsiteX2" fmla="*/ 2429799 w 2557390"/>
                  <a:gd name="connsiteY2" fmla="*/ 2011088 h 2011088"/>
                  <a:gd name="connsiteX3" fmla="*/ 0 w 2557390"/>
                  <a:gd name="connsiteY3" fmla="*/ 2000456 h 2011088"/>
                  <a:gd name="connsiteX4" fmla="*/ 1796902 w 2557390"/>
                  <a:gd name="connsiteY4" fmla="*/ 21265 h 2011088"/>
                  <a:gd name="connsiteX0" fmla="*/ 1796902 w 2557390"/>
                  <a:gd name="connsiteY0" fmla="*/ 21265 h 2011088"/>
                  <a:gd name="connsiteX1" fmla="*/ 2557390 w 2557390"/>
                  <a:gd name="connsiteY1" fmla="*/ 0 h 2011088"/>
                  <a:gd name="connsiteX2" fmla="*/ 2185250 w 2557390"/>
                  <a:gd name="connsiteY2" fmla="*/ 2011088 h 2011088"/>
                  <a:gd name="connsiteX3" fmla="*/ 0 w 2557390"/>
                  <a:gd name="connsiteY3" fmla="*/ 2000456 h 2011088"/>
                  <a:gd name="connsiteX4" fmla="*/ 1796902 w 2557390"/>
                  <a:gd name="connsiteY4" fmla="*/ 21265 h 2011088"/>
                  <a:gd name="connsiteX0" fmla="*/ 1796902 w 2429800"/>
                  <a:gd name="connsiteY0" fmla="*/ 31898 h 2021721"/>
                  <a:gd name="connsiteX1" fmla="*/ 2429800 w 2429800"/>
                  <a:gd name="connsiteY1" fmla="*/ 0 h 2021721"/>
                  <a:gd name="connsiteX2" fmla="*/ 2185250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21721"/>
                  <a:gd name="connsiteX1" fmla="*/ 2429800 w 2429800"/>
                  <a:gd name="connsiteY1" fmla="*/ 0 h 2021721"/>
                  <a:gd name="connsiteX2" fmla="*/ 2110822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21721"/>
                  <a:gd name="connsiteX1" fmla="*/ 2429800 w 2429800"/>
                  <a:gd name="connsiteY1" fmla="*/ 0 h 2021721"/>
                  <a:gd name="connsiteX2" fmla="*/ 2015129 w 2429800"/>
                  <a:gd name="connsiteY2" fmla="*/ 2021721 h 2021721"/>
                  <a:gd name="connsiteX3" fmla="*/ 0 w 2429800"/>
                  <a:gd name="connsiteY3" fmla="*/ 2011089 h 2021721"/>
                  <a:gd name="connsiteX4" fmla="*/ 1796902 w 2429800"/>
                  <a:gd name="connsiteY4" fmla="*/ 31898 h 2021721"/>
                  <a:gd name="connsiteX0" fmla="*/ 1796902 w 2429800"/>
                  <a:gd name="connsiteY0" fmla="*/ 31898 h 2032353"/>
                  <a:gd name="connsiteX1" fmla="*/ 2429800 w 2429800"/>
                  <a:gd name="connsiteY1" fmla="*/ 0 h 2032353"/>
                  <a:gd name="connsiteX2" fmla="*/ 1866273 w 2429800"/>
                  <a:gd name="connsiteY2" fmla="*/ 2032353 h 2032353"/>
                  <a:gd name="connsiteX3" fmla="*/ 0 w 2429800"/>
                  <a:gd name="connsiteY3" fmla="*/ 2011089 h 2032353"/>
                  <a:gd name="connsiteX4" fmla="*/ 1796902 w 2429800"/>
                  <a:gd name="connsiteY4" fmla="*/ 31898 h 2032353"/>
                  <a:gd name="connsiteX0" fmla="*/ 1796902 w 2429800"/>
                  <a:gd name="connsiteY0" fmla="*/ 31898 h 2042986"/>
                  <a:gd name="connsiteX1" fmla="*/ 2429800 w 2429800"/>
                  <a:gd name="connsiteY1" fmla="*/ 0 h 2042986"/>
                  <a:gd name="connsiteX2" fmla="*/ 2015129 w 2429800"/>
                  <a:gd name="connsiteY2" fmla="*/ 2042986 h 2042986"/>
                  <a:gd name="connsiteX3" fmla="*/ 0 w 2429800"/>
                  <a:gd name="connsiteY3" fmla="*/ 2011089 h 2042986"/>
                  <a:gd name="connsiteX4" fmla="*/ 1796902 w 2429800"/>
                  <a:gd name="connsiteY4" fmla="*/ 31898 h 2042986"/>
                  <a:gd name="connsiteX0" fmla="*/ 1796902 w 2493595"/>
                  <a:gd name="connsiteY0" fmla="*/ 31898 h 2042986"/>
                  <a:gd name="connsiteX1" fmla="*/ 2493595 w 2493595"/>
                  <a:gd name="connsiteY1" fmla="*/ 0 h 2042986"/>
                  <a:gd name="connsiteX2" fmla="*/ 2015129 w 2493595"/>
                  <a:gd name="connsiteY2" fmla="*/ 2042986 h 2042986"/>
                  <a:gd name="connsiteX3" fmla="*/ 0 w 2493595"/>
                  <a:gd name="connsiteY3" fmla="*/ 2011089 h 2042986"/>
                  <a:gd name="connsiteX4" fmla="*/ 1796902 w 2493595"/>
                  <a:gd name="connsiteY4" fmla="*/ 31898 h 2042986"/>
                  <a:gd name="connsiteX0" fmla="*/ 2052084 w 2493595"/>
                  <a:gd name="connsiteY0" fmla="*/ 10633 h 2042986"/>
                  <a:gd name="connsiteX1" fmla="*/ 2493595 w 2493595"/>
                  <a:gd name="connsiteY1" fmla="*/ 0 h 2042986"/>
                  <a:gd name="connsiteX2" fmla="*/ 2015129 w 2493595"/>
                  <a:gd name="connsiteY2" fmla="*/ 2042986 h 2042986"/>
                  <a:gd name="connsiteX3" fmla="*/ 0 w 2493595"/>
                  <a:gd name="connsiteY3" fmla="*/ 2011089 h 2042986"/>
                  <a:gd name="connsiteX4" fmla="*/ 2052084 w 2493595"/>
                  <a:gd name="connsiteY4" fmla="*/ 10633 h 2042986"/>
                  <a:gd name="connsiteX0" fmla="*/ 2179675 w 2493595"/>
                  <a:gd name="connsiteY0" fmla="*/ 31898 h 2042986"/>
                  <a:gd name="connsiteX1" fmla="*/ 2493595 w 2493595"/>
                  <a:gd name="connsiteY1" fmla="*/ 0 h 2042986"/>
                  <a:gd name="connsiteX2" fmla="*/ 2015129 w 2493595"/>
                  <a:gd name="connsiteY2" fmla="*/ 2042986 h 2042986"/>
                  <a:gd name="connsiteX3" fmla="*/ 0 w 2493595"/>
                  <a:gd name="connsiteY3" fmla="*/ 2011089 h 2042986"/>
                  <a:gd name="connsiteX4" fmla="*/ 2179675 w 2493595"/>
                  <a:gd name="connsiteY4" fmla="*/ 31898 h 2042986"/>
                  <a:gd name="connsiteX0" fmla="*/ 2179675 w 2408535"/>
                  <a:gd name="connsiteY0" fmla="*/ 10633 h 2021721"/>
                  <a:gd name="connsiteX1" fmla="*/ 2408535 w 2408535"/>
                  <a:gd name="connsiteY1" fmla="*/ 0 h 2021721"/>
                  <a:gd name="connsiteX2" fmla="*/ 2015129 w 2408535"/>
                  <a:gd name="connsiteY2" fmla="*/ 2021721 h 2021721"/>
                  <a:gd name="connsiteX3" fmla="*/ 0 w 2408535"/>
                  <a:gd name="connsiteY3" fmla="*/ 1989824 h 2021721"/>
                  <a:gd name="connsiteX4" fmla="*/ 2179675 w 2408535"/>
                  <a:gd name="connsiteY4" fmla="*/ 10633 h 2021721"/>
                  <a:gd name="connsiteX0" fmla="*/ 2179675 w 2408535"/>
                  <a:gd name="connsiteY0" fmla="*/ 10633 h 2008620"/>
                  <a:gd name="connsiteX1" fmla="*/ 2408535 w 2408535"/>
                  <a:gd name="connsiteY1" fmla="*/ 0 h 2008620"/>
                  <a:gd name="connsiteX2" fmla="*/ 2020369 w 2408535"/>
                  <a:gd name="connsiteY2" fmla="*/ 2008620 h 2008620"/>
                  <a:gd name="connsiteX3" fmla="*/ 0 w 2408535"/>
                  <a:gd name="connsiteY3" fmla="*/ 1989824 h 2008620"/>
                  <a:gd name="connsiteX4" fmla="*/ 2179675 w 2408535"/>
                  <a:gd name="connsiteY4" fmla="*/ 10633 h 2008620"/>
                  <a:gd name="connsiteX0" fmla="*/ 2179675 w 2408535"/>
                  <a:gd name="connsiteY0" fmla="*/ 10633 h 1998140"/>
                  <a:gd name="connsiteX1" fmla="*/ 2408535 w 2408535"/>
                  <a:gd name="connsiteY1" fmla="*/ 0 h 1998140"/>
                  <a:gd name="connsiteX2" fmla="*/ 2020369 w 2408535"/>
                  <a:gd name="connsiteY2" fmla="*/ 1998140 h 1998140"/>
                  <a:gd name="connsiteX3" fmla="*/ 0 w 2408535"/>
                  <a:gd name="connsiteY3" fmla="*/ 1989824 h 1998140"/>
                  <a:gd name="connsiteX4" fmla="*/ 2179675 w 2408535"/>
                  <a:gd name="connsiteY4" fmla="*/ 10633 h 1998140"/>
                  <a:gd name="connsiteX0" fmla="*/ 2179675 w 2408535"/>
                  <a:gd name="connsiteY0" fmla="*/ 10633 h 1989824"/>
                  <a:gd name="connsiteX1" fmla="*/ 2408535 w 2408535"/>
                  <a:gd name="connsiteY1" fmla="*/ 0 h 1989824"/>
                  <a:gd name="connsiteX2" fmla="*/ 2020369 w 2408535"/>
                  <a:gd name="connsiteY2" fmla="*/ 1987660 h 1989824"/>
                  <a:gd name="connsiteX3" fmla="*/ 0 w 2408535"/>
                  <a:gd name="connsiteY3" fmla="*/ 1989824 h 1989824"/>
                  <a:gd name="connsiteX4" fmla="*/ 2179675 w 2408535"/>
                  <a:gd name="connsiteY4" fmla="*/ 10633 h 1989824"/>
                  <a:gd name="connsiteX0" fmla="*/ 2263516 w 2408535"/>
                  <a:gd name="connsiteY0" fmla="*/ 0 h 1997532"/>
                  <a:gd name="connsiteX1" fmla="*/ 2408535 w 2408535"/>
                  <a:gd name="connsiteY1" fmla="*/ 7708 h 1997532"/>
                  <a:gd name="connsiteX2" fmla="*/ 2020369 w 2408535"/>
                  <a:gd name="connsiteY2" fmla="*/ 1995368 h 1997532"/>
                  <a:gd name="connsiteX3" fmla="*/ 0 w 2408535"/>
                  <a:gd name="connsiteY3" fmla="*/ 1997532 h 1997532"/>
                  <a:gd name="connsiteX4" fmla="*/ 2263516 w 2408535"/>
                  <a:gd name="connsiteY4" fmla="*/ 0 h 1997532"/>
                  <a:gd name="connsiteX0" fmla="*/ 2263516 w 2408535"/>
                  <a:gd name="connsiteY0" fmla="*/ 0 h 1997532"/>
                  <a:gd name="connsiteX1" fmla="*/ 2408535 w 2408535"/>
                  <a:gd name="connsiteY1" fmla="*/ 7708 h 1997532"/>
                  <a:gd name="connsiteX2" fmla="*/ 2394838 w 2408535"/>
                  <a:gd name="connsiteY2" fmla="*/ 1986659 h 1997532"/>
                  <a:gd name="connsiteX3" fmla="*/ 0 w 2408535"/>
                  <a:gd name="connsiteY3" fmla="*/ 1997532 h 1997532"/>
                  <a:gd name="connsiteX4" fmla="*/ 2263516 w 2408535"/>
                  <a:gd name="connsiteY4" fmla="*/ 0 h 1997532"/>
                  <a:gd name="connsiteX0" fmla="*/ 2263516 w 4637929"/>
                  <a:gd name="connsiteY0" fmla="*/ 1001 h 1998533"/>
                  <a:gd name="connsiteX1" fmla="*/ 4637929 w 4637929"/>
                  <a:gd name="connsiteY1" fmla="*/ 0 h 1998533"/>
                  <a:gd name="connsiteX2" fmla="*/ 2394838 w 4637929"/>
                  <a:gd name="connsiteY2" fmla="*/ 1987660 h 1998533"/>
                  <a:gd name="connsiteX3" fmla="*/ 0 w 4637929"/>
                  <a:gd name="connsiteY3" fmla="*/ 1998533 h 1998533"/>
                  <a:gd name="connsiteX4" fmla="*/ 2263516 w 4637929"/>
                  <a:gd name="connsiteY4" fmla="*/ 1001 h 1998533"/>
                  <a:gd name="connsiteX0" fmla="*/ 3709139 w 4637929"/>
                  <a:gd name="connsiteY0" fmla="*/ 53252 h 1998533"/>
                  <a:gd name="connsiteX1" fmla="*/ 4637929 w 4637929"/>
                  <a:gd name="connsiteY1" fmla="*/ 0 h 1998533"/>
                  <a:gd name="connsiteX2" fmla="*/ 2394838 w 4637929"/>
                  <a:gd name="connsiteY2" fmla="*/ 1987660 h 1998533"/>
                  <a:gd name="connsiteX3" fmla="*/ 0 w 4637929"/>
                  <a:gd name="connsiteY3" fmla="*/ 1998533 h 1998533"/>
                  <a:gd name="connsiteX4" fmla="*/ 3709139 w 4637929"/>
                  <a:gd name="connsiteY4" fmla="*/ 53252 h 1998533"/>
                  <a:gd name="connsiteX0" fmla="*/ 4057482 w 4637929"/>
                  <a:gd name="connsiteY0" fmla="*/ 70670 h 1998533"/>
                  <a:gd name="connsiteX1" fmla="*/ 4637929 w 4637929"/>
                  <a:gd name="connsiteY1" fmla="*/ 0 h 1998533"/>
                  <a:gd name="connsiteX2" fmla="*/ 2394838 w 4637929"/>
                  <a:gd name="connsiteY2" fmla="*/ 1987660 h 1998533"/>
                  <a:gd name="connsiteX3" fmla="*/ 0 w 4637929"/>
                  <a:gd name="connsiteY3" fmla="*/ 1998533 h 1998533"/>
                  <a:gd name="connsiteX4" fmla="*/ 4057482 w 4637929"/>
                  <a:gd name="connsiteY4" fmla="*/ 70670 h 1998533"/>
                  <a:gd name="connsiteX0" fmla="*/ 4414534 w 4637929"/>
                  <a:gd name="connsiteY0" fmla="*/ 0 h 2014949"/>
                  <a:gd name="connsiteX1" fmla="*/ 4637929 w 4637929"/>
                  <a:gd name="connsiteY1" fmla="*/ 16416 h 2014949"/>
                  <a:gd name="connsiteX2" fmla="*/ 2394838 w 4637929"/>
                  <a:gd name="connsiteY2" fmla="*/ 2004076 h 2014949"/>
                  <a:gd name="connsiteX3" fmla="*/ 0 w 4637929"/>
                  <a:gd name="connsiteY3" fmla="*/ 2014949 h 2014949"/>
                  <a:gd name="connsiteX4" fmla="*/ 4414534 w 4637929"/>
                  <a:gd name="connsiteY4" fmla="*/ 0 h 2014949"/>
                  <a:gd name="connsiteX0" fmla="*/ 4414534 w 4637929"/>
                  <a:gd name="connsiteY0" fmla="*/ 0 h 2014949"/>
                  <a:gd name="connsiteX1" fmla="*/ 4637929 w 4637929"/>
                  <a:gd name="connsiteY1" fmla="*/ 16416 h 2014949"/>
                  <a:gd name="connsiteX2" fmla="*/ 2394838 w 4637929"/>
                  <a:gd name="connsiteY2" fmla="*/ 2004076 h 2014949"/>
                  <a:gd name="connsiteX3" fmla="*/ 0 w 4637929"/>
                  <a:gd name="connsiteY3" fmla="*/ 2014949 h 2014949"/>
                  <a:gd name="connsiteX4" fmla="*/ 4414534 w 4637929"/>
                  <a:gd name="connsiteY4" fmla="*/ 0 h 2014949"/>
                  <a:gd name="connsiteX0" fmla="*/ 4414534 w 4637929"/>
                  <a:gd name="connsiteY0" fmla="*/ 0 h 2014949"/>
                  <a:gd name="connsiteX1" fmla="*/ 4637929 w 4637929"/>
                  <a:gd name="connsiteY1" fmla="*/ 16416 h 2014949"/>
                  <a:gd name="connsiteX2" fmla="*/ 2394838 w 4637929"/>
                  <a:gd name="connsiteY2" fmla="*/ 2004076 h 2014949"/>
                  <a:gd name="connsiteX3" fmla="*/ 0 w 4637929"/>
                  <a:gd name="connsiteY3" fmla="*/ 2014949 h 2014949"/>
                  <a:gd name="connsiteX4" fmla="*/ 4414534 w 4637929"/>
                  <a:gd name="connsiteY4" fmla="*/ 0 h 2014949"/>
                  <a:gd name="connsiteX0" fmla="*/ 4414534 w 4681472"/>
                  <a:gd name="connsiteY0" fmla="*/ 0 h 2014949"/>
                  <a:gd name="connsiteX1" fmla="*/ 4681472 w 4681472"/>
                  <a:gd name="connsiteY1" fmla="*/ 7708 h 2014949"/>
                  <a:gd name="connsiteX2" fmla="*/ 2394838 w 4681472"/>
                  <a:gd name="connsiteY2" fmla="*/ 2004076 h 2014949"/>
                  <a:gd name="connsiteX3" fmla="*/ 0 w 4681472"/>
                  <a:gd name="connsiteY3" fmla="*/ 2014949 h 2014949"/>
                  <a:gd name="connsiteX4" fmla="*/ 4414534 w 4681472"/>
                  <a:gd name="connsiteY4" fmla="*/ 0 h 2014949"/>
                  <a:gd name="connsiteX0" fmla="*/ 4414534 w 4681472"/>
                  <a:gd name="connsiteY0" fmla="*/ 0 h 2014949"/>
                  <a:gd name="connsiteX1" fmla="*/ 4681472 w 4681472"/>
                  <a:gd name="connsiteY1" fmla="*/ 7708 h 2014949"/>
                  <a:gd name="connsiteX2" fmla="*/ 2094713 w 4681472"/>
                  <a:gd name="connsiteY2" fmla="*/ 1994650 h 2014949"/>
                  <a:gd name="connsiteX3" fmla="*/ 0 w 4681472"/>
                  <a:gd name="connsiteY3" fmla="*/ 2014949 h 2014949"/>
                  <a:gd name="connsiteX4" fmla="*/ 4414534 w 4681472"/>
                  <a:gd name="connsiteY4" fmla="*/ 0 h 2014949"/>
                  <a:gd name="connsiteX0" fmla="*/ 4414534 w 4559546"/>
                  <a:gd name="connsiteY0" fmla="*/ 11146 h 2026095"/>
                  <a:gd name="connsiteX1" fmla="*/ 4559546 w 4559546"/>
                  <a:gd name="connsiteY1" fmla="*/ 0 h 2026095"/>
                  <a:gd name="connsiteX2" fmla="*/ 2094713 w 4559546"/>
                  <a:gd name="connsiteY2" fmla="*/ 2005796 h 2026095"/>
                  <a:gd name="connsiteX3" fmla="*/ 0 w 4559546"/>
                  <a:gd name="connsiteY3" fmla="*/ 2026095 h 2026095"/>
                  <a:gd name="connsiteX4" fmla="*/ 4414534 w 4559546"/>
                  <a:gd name="connsiteY4" fmla="*/ 11146 h 2026095"/>
                  <a:gd name="connsiteX0" fmla="*/ 4414534 w 4559546"/>
                  <a:gd name="connsiteY0" fmla="*/ 11146 h 2032466"/>
                  <a:gd name="connsiteX1" fmla="*/ 4559546 w 4559546"/>
                  <a:gd name="connsiteY1" fmla="*/ 0 h 2032466"/>
                  <a:gd name="connsiteX2" fmla="*/ 2087132 w 4559546"/>
                  <a:gd name="connsiteY2" fmla="*/ 2032466 h 2032466"/>
                  <a:gd name="connsiteX3" fmla="*/ 0 w 4559546"/>
                  <a:gd name="connsiteY3" fmla="*/ 2026095 h 2032466"/>
                  <a:gd name="connsiteX4" fmla="*/ 4414534 w 4559546"/>
                  <a:gd name="connsiteY4" fmla="*/ 11146 h 2032466"/>
                  <a:gd name="connsiteX0" fmla="*/ 4414534 w 4559546"/>
                  <a:gd name="connsiteY0" fmla="*/ 11146 h 2032466"/>
                  <a:gd name="connsiteX1" fmla="*/ 4559546 w 4559546"/>
                  <a:gd name="connsiteY1" fmla="*/ 0 h 2032466"/>
                  <a:gd name="connsiteX2" fmla="*/ 2087132 w 4559546"/>
                  <a:gd name="connsiteY2" fmla="*/ 2032466 h 2032466"/>
                  <a:gd name="connsiteX3" fmla="*/ 0 w 4559546"/>
                  <a:gd name="connsiteY3" fmla="*/ 2026095 h 2032466"/>
                  <a:gd name="connsiteX4" fmla="*/ 4414534 w 4559546"/>
                  <a:gd name="connsiteY4" fmla="*/ 11146 h 2032466"/>
                  <a:gd name="connsiteX0" fmla="*/ 4414534 w 4578499"/>
                  <a:gd name="connsiteY0" fmla="*/ 0 h 2021320"/>
                  <a:gd name="connsiteX1" fmla="*/ 4578499 w 4578499"/>
                  <a:gd name="connsiteY1" fmla="*/ 4094 h 2021320"/>
                  <a:gd name="connsiteX2" fmla="*/ 2087132 w 4578499"/>
                  <a:gd name="connsiteY2" fmla="*/ 2021320 h 2021320"/>
                  <a:gd name="connsiteX3" fmla="*/ 0 w 4578499"/>
                  <a:gd name="connsiteY3" fmla="*/ 2014949 h 2021320"/>
                  <a:gd name="connsiteX4" fmla="*/ 4414534 w 4578499"/>
                  <a:gd name="connsiteY4" fmla="*/ 0 h 2021320"/>
                  <a:gd name="connsiteX0" fmla="*/ 4414534 w 4578499"/>
                  <a:gd name="connsiteY0" fmla="*/ 0 h 2021320"/>
                  <a:gd name="connsiteX1" fmla="*/ 4578499 w 4578499"/>
                  <a:gd name="connsiteY1" fmla="*/ 4094 h 2021320"/>
                  <a:gd name="connsiteX2" fmla="*/ 2087132 w 4578499"/>
                  <a:gd name="connsiteY2" fmla="*/ 2021320 h 2021320"/>
                  <a:gd name="connsiteX3" fmla="*/ 0 w 4578499"/>
                  <a:gd name="connsiteY3" fmla="*/ 2014949 h 2021320"/>
                  <a:gd name="connsiteX4" fmla="*/ 4414534 w 4578499"/>
                  <a:gd name="connsiteY4" fmla="*/ 0 h 2021320"/>
                  <a:gd name="connsiteX0" fmla="*/ 4414534 w 4578499"/>
                  <a:gd name="connsiteY0" fmla="*/ 0 h 2014949"/>
                  <a:gd name="connsiteX1" fmla="*/ 4578499 w 4578499"/>
                  <a:gd name="connsiteY1" fmla="*/ 4094 h 2014949"/>
                  <a:gd name="connsiteX2" fmla="*/ 1997058 w 4578499"/>
                  <a:gd name="connsiteY2" fmla="*/ 2012267 h 2014949"/>
                  <a:gd name="connsiteX3" fmla="*/ 0 w 4578499"/>
                  <a:gd name="connsiteY3" fmla="*/ 2014949 h 2014949"/>
                  <a:gd name="connsiteX4" fmla="*/ 4414534 w 4578499"/>
                  <a:gd name="connsiteY4" fmla="*/ 0 h 2014949"/>
                  <a:gd name="connsiteX0" fmla="*/ 4414534 w 4578499"/>
                  <a:gd name="connsiteY0" fmla="*/ 0 h 2014949"/>
                  <a:gd name="connsiteX1" fmla="*/ 4578499 w 4578499"/>
                  <a:gd name="connsiteY1" fmla="*/ 4094 h 2014949"/>
                  <a:gd name="connsiteX2" fmla="*/ 1897976 w 4578499"/>
                  <a:gd name="connsiteY2" fmla="*/ 2003214 h 2014949"/>
                  <a:gd name="connsiteX3" fmla="*/ 0 w 4578499"/>
                  <a:gd name="connsiteY3" fmla="*/ 2014949 h 2014949"/>
                  <a:gd name="connsiteX4" fmla="*/ 4414534 w 4578499"/>
                  <a:gd name="connsiteY4" fmla="*/ 0 h 2014949"/>
                  <a:gd name="connsiteX0" fmla="*/ 4414534 w 4578499"/>
                  <a:gd name="connsiteY0" fmla="*/ 0 h 2014949"/>
                  <a:gd name="connsiteX1" fmla="*/ 4578499 w 4578499"/>
                  <a:gd name="connsiteY1" fmla="*/ 4094 h 2014949"/>
                  <a:gd name="connsiteX2" fmla="*/ 1897976 w 4578499"/>
                  <a:gd name="connsiteY2" fmla="*/ 2003214 h 2014949"/>
                  <a:gd name="connsiteX3" fmla="*/ 0 w 4578499"/>
                  <a:gd name="connsiteY3" fmla="*/ 2014949 h 2014949"/>
                  <a:gd name="connsiteX4" fmla="*/ 4414534 w 4578499"/>
                  <a:gd name="connsiteY4" fmla="*/ 0 h 2014949"/>
                  <a:gd name="connsiteX0" fmla="*/ 4414534 w 4578499"/>
                  <a:gd name="connsiteY0" fmla="*/ 0 h 2014949"/>
                  <a:gd name="connsiteX1" fmla="*/ 4578499 w 4578499"/>
                  <a:gd name="connsiteY1" fmla="*/ 4094 h 2014949"/>
                  <a:gd name="connsiteX2" fmla="*/ 1897976 w 4578499"/>
                  <a:gd name="connsiteY2" fmla="*/ 2003214 h 2014949"/>
                  <a:gd name="connsiteX3" fmla="*/ 0 w 4578499"/>
                  <a:gd name="connsiteY3" fmla="*/ 2014949 h 2014949"/>
                  <a:gd name="connsiteX4" fmla="*/ 4414534 w 4578499"/>
                  <a:gd name="connsiteY4" fmla="*/ 0 h 2014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499" h="2014949">
                    <a:moveTo>
                      <a:pt x="4414534" y="0"/>
                    </a:moveTo>
                    <a:lnTo>
                      <a:pt x="4578499" y="4094"/>
                    </a:lnTo>
                    <a:cubicBezTo>
                      <a:pt x="2805967" y="1355784"/>
                      <a:pt x="3738542" y="619411"/>
                      <a:pt x="1897976" y="2003214"/>
                    </a:cubicBezTo>
                    <a:lnTo>
                      <a:pt x="0" y="2014949"/>
                    </a:lnTo>
                    <a:lnTo>
                      <a:pt x="4414534" y="0"/>
                    </a:lnTo>
                    <a:close/>
                  </a:path>
                </a:pathLst>
              </a:custGeom>
              <a:blipFill>
                <a:blip r:embed="rId10">
                  <a:extLst>
                    <a:ext uri="{BEBA8EAE-BF5A-486C-A8C5-ECC9F3942E4B}">
                      <a14:imgProps xmlns:a14="http://schemas.microsoft.com/office/drawing/2010/main">
                        <a14:imgLayer r:embed="rId11">
                          <a14:imgEffect>
                            <a14:colorTemperature colorTemp="3725"/>
                          </a14:imgEffect>
                          <a14:imgEffect>
                            <a14:brightnessContrast bright="-36000"/>
                          </a14:imgEffect>
                        </a14:imgLayer>
                      </a14:imgProps>
                    </a:ext>
                  </a:extLst>
                </a:blip>
                <a:tile tx="0" ty="0" sx="50000" sy="5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75E5018-7514-F3F7-7377-F2E9D94C1805}"/>
                  </a:ext>
                </a:extLst>
              </p:cNvPr>
              <p:cNvCxnSpPr>
                <a:cxnSpLocks/>
              </p:cNvCxnSpPr>
              <p:nvPr/>
            </p:nvCxnSpPr>
            <p:spPr>
              <a:xfrm>
                <a:off x="5996123" y="4395124"/>
                <a:ext cx="2226358" cy="1997532"/>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3D77FFD-4EE1-A599-7D1C-2FE4DEDDE6C3}"/>
                  </a:ext>
                </a:extLst>
              </p:cNvPr>
              <p:cNvCxnSpPr>
                <a:cxnSpLocks/>
              </p:cNvCxnSpPr>
              <p:nvPr/>
            </p:nvCxnSpPr>
            <p:spPr>
              <a:xfrm flipH="1">
                <a:off x="5239788" y="4395124"/>
                <a:ext cx="354353" cy="199753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BBAE6629-D551-1654-C66A-8BE8726E8DF1}"/>
                </a:ext>
              </a:extLst>
            </p:cNvPr>
            <p:cNvGrpSpPr/>
            <p:nvPr/>
          </p:nvGrpSpPr>
          <p:grpSpPr>
            <a:xfrm>
              <a:off x="4685524" y="2396446"/>
              <a:ext cx="3168892" cy="2676964"/>
              <a:chOff x="4692348" y="2444214"/>
              <a:chExt cx="3168892" cy="2676964"/>
            </a:xfrm>
          </p:grpSpPr>
          <p:grpSp>
            <p:nvGrpSpPr>
              <p:cNvPr id="10" name="Group 9">
                <a:extLst>
                  <a:ext uri="{FF2B5EF4-FFF2-40B4-BE49-F238E27FC236}">
                    <a16:creationId xmlns:a16="http://schemas.microsoft.com/office/drawing/2014/main" id="{8E68FBDC-6E5D-430C-D567-38A453354F9D}"/>
                  </a:ext>
                </a:extLst>
              </p:cNvPr>
              <p:cNvGrpSpPr/>
              <p:nvPr/>
            </p:nvGrpSpPr>
            <p:grpSpPr>
              <a:xfrm>
                <a:off x="4692348" y="2444214"/>
                <a:ext cx="3168892" cy="473043"/>
                <a:chOff x="4692348" y="2444214"/>
                <a:chExt cx="3168892" cy="473043"/>
              </a:xfrm>
            </p:grpSpPr>
            <p:sp>
              <p:nvSpPr>
                <p:cNvPr id="13" name="Rectangle 28">
                  <a:extLst>
                    <a:ext uri="{FF2B5EF4-FFF2-40B4-BE49-F238E27FC236}">
                      <a16:creationId xmlns:a16="http://schemas.microsoft.com/office/drawing/2014/main" id="{687E482F-02FC-7183-E1AD-B74DFB414251}"/>
                    </a:ext>
                  </a:extLst>
                </p:cNvPr>
                <p:cNvSpPr/>
                <p:nvPr/>
              </p:nvSpPr>
              <p:spPr>
                <a:xfrm>
                  <a:off x="4692348" y="2444214"/>
                  <a:ext cx="3168892" cy="373934"/>
                </a:xfrm>
                <a:custGeom>
                  <a:avLst/>
                  <a:gdLst>
                    <a:gd name="connsiteX0" fmla="*/ 0 w 3173226"/>
                    <a:gd name="connsiteY0" fmla="*/ 0 h 174597"/>
                    <a:gd name="connsiteX1" fmla="*/ 3173226 w 3173226"/>
                    <a:gd name="connsiteY1" fmla="*/ 0 h 174597"/>
                    <a:gd name="connsiteX2" fmla="*/ 3173226 w 3173226"/>
                    <a:gd name="connsiteY2" fmla="*/ 174597 h 174597"/>
                    <a:gd name="connsiteX3" fmla="*/ 0 w 3173226"/>
                    <a:gd name="connsiteY3" fmla="*/ 174597 h 174597"/>
                    <a:gd name="connsiteX4" fmla="*/ 0 w 3173226"/>
                    <a:gd name="connsiteY4" fmla="*/ 0 h 174597"/>
                    <a:gd name="connsiteX0" fmla="*/ 0 w 3173226"/>
                    <a:gd name="connsiteY0" fmla="*/ 0 h 381325"/>
                    <a:gd name="connsiteX1" fmla="*/ 3173226 w 3173226"/>
                    <a:gd name="connsiteY1" fmla="*/ 0 h 381325"/>
                    <a:gd name="connsiteX2" fmla="*/ 3173226 w 3173226"/>
                    <a:gd name="connsiteY2" fmla="*/ 174597 h 381325"/>
                    <a:gd name="connsiteX3" fmla="*/ 313017 w 3173226"/>
                    <a:gd name="connsiteY3" fmla="*/ 381325 h 381325"/>
                    <a:gd name="connsiteX4" fmla="*/ 0 w 3173226"/>
                    <a:gd name="connsiteY4" fmla="*/ 174597 h 381325"/>
                    <a:gd name="connsiteX5" fmla="*/ 0 w 3173226"/>
                    <a:gd name="connsiteY5" fmla="*/ 0 h 381325"/>
                    <a:gd name="connsiteX0" fmla="*/ 0 w 3173226"/>
                    <a:gd name="connsiteY0" fmla="*/ 0 h 350990"/>
                    <a:gd name="connsiteX1" fmla="*/ 3173226 w 3173226"/>
                    <a:gd name="connsiteY1" fmla="*/ 0 h 350990"/>
                    <a:gd name="connsiteX2" fmla="*/ 3173226 w 3173226"/>
                    <a:gd name="connsiteY2" fmla="*/ 174597 h 350990"/>
                    <a:gd name="connsiteX3" fmla="*/ 230678 w 3173226"/>
                    <a:gd name="connsiteY3" fmla="*/ 350990 h 350990"/>
                    <a:gd name="connsiteX4" fmla="*/ 0 w 3173226"/>
                    <a:gd name="connsiteY4" fmla="*/ 174597 h 350990"/>
                    <a:gd name="connsiteX5" fmla="*/ 0 w 3173226"/>
                    <a:gd name="connsiteY5" fmla="*/ 0 h 350990"/>
                    <a:gd name="connsiteX0" fmla="*/ 0 w 3228573"/>
                    <a:gd name="connsiteY0" fmla="*/ 0 h 361081"/>
                    <a:gd name="connsiteX1" fmla="*/ 3173226 w 3228573"/>
                    <a:gd name="connsiteY1" fmla="*/ 0 h 361081"/>
                    <a:gd name="connsiteX2" fmla="*/ 3173226 w 3228573"/>
                    <a:gd name="connsiteY2" fmla="*/ 174597 h 361081"/>
                    <a:gd name="connsiteX3" fmla="*/ 2947876 w 3228573"/>
                    <a:gd name="connsiteY3" fmla="*/ 346656 h 361081"/>
                    <a:gd name="connsiteX4" fmla="*/ 230678 w 3228573"/>
                    <a:gd name="connsiteY4" fmla="*/ 350990 h 361081"/>
                    <a:gd name="connsiteX5" fmla="*/ 0 w 3228573"/>
                    <a:gd name="connsiteY5" fmla="*/ 174597 h 361081"/>
                    <a:gd name="connsiteX6" fmla="*/ 0 w 3228573"/>
                    <a:gd name="connsiteY6" fmla="*/ 0 h 361081"/>
                    <a:gd name="connsiteX0" fmla="*/ 0 w 3173226"/>
                    <a:gd name="connsiteY0" fmla="*/ 0 h 361081"/>
                    <a:gd name="connsiteX1" fmla="*/ 3173226 w 3173226"/>
                    <a:gd name="connsiteY1" fmla="*/ 0 h 361081"/>
                    <a:gd name="connsiteX2" fmla="*/ 3173226 w 3173226"/>
                    <a:gd name="connsiteY2" fmla="*/ 174597 h 361081"/>
                    <a:gd name="connsiteX3" fmla="*/ 2947876 w 3173226"/>
                    <a:gd name="connsiteY3" fmla="*/ 346656 h 361081"/>
                    <a:gd name="connsiteX4" fmla="*/ 230678 w 3173226"/>
                    <a:gd name="connsiteY4" fmla="*/ 350990 h 361081"/>
                    <a:gd name="connsiteX5" fmla="*/ 0 w 3173226"/>
                    <a:gd name="connsiteY5" fmla="*/ 174597 h 361081"/>
                    <a:gd name="connsiteX6" fmla="*/ 0 w 3173226"/>
                    <a:gd name="connsiteY6" fmla="*/ 0 h 361081"/>
                    <a:gd name="connsiteX0" fmla="*/ 0 w 3173226"/>
                    <a:gd name="connsiteY0" fmla="*/ 0 h 361081"/>
                    <a:gd name="connsiteX1" fmla="*/ 3173226 w 3173226"/>
                    <a:gd name="connsiteY1" fmla="*/ 0 h 361081"/>
                    <a:gd name="connsiteX2" fmla="*/ 3173226 w 3173226"/>
                    <a:gd name="connsiteY2" fmla="*/ 174597 h 361081"/>
                    <a:gd name="connsiteX3" fmla="*/ 2911290 w 3173226"/>
                    <a:gd name="connsiteY3" fmla="*/ 346656 h 361081"/>
                    <a:gd name="connsiteX4" fmla="*/ 230678 w 3173226"/>
                    <a:gd name="connsiteY4" fmla="*/ 350990 h 361081"/>
                    <a:gd name="connsiteX5" fmla="*/ 0 w 3173226"/>
                    <a:gd name="connsiteY5" fmla="*/ 174597 h 361081"/>
                    <a:gd name="connsiteX6" fmla="*/ 0 w 3173226"/>
                    <a:gd name="connsiteY6" fmla="*/ 0 h 361081"/>
                    <a:gd name="connsiteX0" fmla="*/ 0 w 3173226"/>
                    <a:gd name="connsiteY0" fmla="*/ 0 h 351651"/>
                    <a:gd name="connsiteX1" fmla="*/ 3173226 w 3173226"/>
                    <a:gd name="connsiteY1" fmla="*/ 0 h 351651"/>
                    <a:gd name="connsiteX2" fmla="*/ 3173226 w 3173226"/>
                    <a:gd name="connsiteY2" fmla="*/ 174597 h 351651"/>
                    <a:gd name="connsiteX3" fmla="*/ 2911290 w 3173226"/>
                    <a:gd name="connsiteY3" fmla="*/ 346656 h 351651"/>
                    <a:gd name="connsiteX4" fmla="*/ 230678 w 3173226"/>
                    <a:gd name="connsiteY4" fmla="*/ 350990 h 351651"/>
                    <a:gd name="connsiteX5" fmla="*/ 0 w 3173226"/>
                    <a:gd name="connsiteY5" fmla="*/ 174597 h 351651"/>
                    <a:gd name="connsiteX6" fmla="*/ 0 w 3173226"/>
                    <a:gd name="connsiteY6" fmla="*/ 0 h 351651"/>
                    <a:gd name="connsiteX0" fmla="*/ 0 w 3173226"/>
                    <a:gd name="connsiteY0" fmla="*/ 0 h 351651"/>
                    <a:gd name="connsiteX1" fmla="*/ 3173226 w 3173226"/>
                    <a:gd name="connsiteY1" fmla="*/ 0 h 351651"/>
                    <a:gd name="connsiteX2" fmla="*/ 3173226 w 3173226"/>
                    <a:gd name="connsiteY2" fmla="*/ 174597 h 351651"/>
                    <a:gd name="connsiteX3" fmla="*/ 2911290 w 3173226"/>
                    <a:gd name="connsiteY3" fmla="*/ 346656 h 351651"/>
                    <a:gd name="connsiteX4" fmla="*/ 275393 w 3173226"/>
                    <a:gd name="connsiteY4" fmla="*/ 350990 h 351651"/>
                    <a:gd name="connsiteX5" fmla="*/ 0 w 3173226"/>
                    <a:gd name="connsiteY5" fmla="*/ 174597 h 351651"/>
                    <a:gd name="connsiteX6" fmla="*/ 0 w 3173226"/>
                    <a:gd name="connsiteY6" fmla="*/ 0 h 351651"/>
                    <a:gd name="connsiteX0" fmla="*/ 0 w 3173226"/>
                    <a:gd name="connsiteY0" fmla="*/ 0 h 356046"/>
                    <a:gd name="connsiteX1" fmla="*/ 3173226 w 3173226"/>
                    <a:gd name="connsiteY1" fmla="*/ 0 h 356046"/>
                    <a:gd name="connsiteX2" fmla="*/ 3173226 w 3173226"/>
                    <a:gd name="connsiteY2" fmla="*/ 174597 h 356046"/>
                    <a:gd name="connsiteX3" fmla="*/ 2899368 w 3173226"/>
                    <a:gd name="connsiteY3" fmla="*/ 353458 h 356046"/>
                    <a:gd name="connsiteX4" fmla="*/ 275393 w 3173226"/>
                    <a:gd name="connsiteY4" fmla="*/ 350990 h 356046"/>
                    <a:gd name="connsiteX5" fmla="*/ 0 w 3173226"/>
                    <a:gd name="connsiteY5" fmla="*/ 174597 h 356046"/>
                    <a:gd name="connsiteX6" fmla="*/ 0 w 3173226"/>
                    <a:gd name="connsiteY6" fmla="*/ 0 h 3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226" h="356046">
                      <a:moveTo>
                        <a:pt x="0" y="0"/>
                      </a:moveTo>
                      <a:lnTo>
                        <a:pt x="3173226" y="0"/>
                      </a:lnTo>
                      <a:lnTo>
                        <a:pt x="3173226" y="174597"/>
                      </a:lnTo>
                      <a:cubicBezTo>
                        <a:pt x="3127000" y="204204"/>
                        <a:pt x="3011744" y="269248"/>
                        <a:pt x="2899368" y="353458"/>
                      </a:cubicBezTo>
                      <a:cubicBezTo>
                        <a:pt x="2408943" y="360288"/>
                        <a:pt x="758038" y="351498"/>
                        <a:pt x="275393" y="350990"/>
                      </a:cubicBezTo>
                      <a:lnTo>
                        <a:pt x="0" y="174597"/>
                      </a:lnTo>
                      <a:lnTo>
                        <a:pt x="0" y="0"/>
                      </a:lnTo>
                      <a:close/>
                    </a:path>
                  </a:pathLst>
                </a:custGeom>
                <a:solidFill>
                  <a:schemeClr val="bg1">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A9720A3-8783-A8B4-5A9D-8953DA90BE8A}"/>
                    </a:ext>
                  </a:extLst>
                </p:cNvPr>
                <p:cNvSpPr/>
                <p:nvPr/>
              </p:nvSpPr>
              <p:spPr>
                <a:xfrm flipH="1">
                  <a:off x="4694390" y="2626903"/>
                  <a:ext cx="297499" cy="290354"/>
                </a:xfrm>
                <a:custGeom>
                  <a:avLst/>
                  <a:gdLst>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9501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34003 w 290355"/>
                    <a:gd name="connsiteY3" fmla="*/ 21406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85490 h 290355"/>
                    <a:gd name="connsiteX4" fmla="*/ 290355 w 290355"/>
                    <a:gd name="connsiteY4" fmla="*/ 0 h 290355"/>
                    <a:gd name="connsiteX0" fmla="*/ 273686 w 273686"/>
                    <a:gd name="connsiteY0" fmla="*/ 0 h 287974"/>
                    <a:gd name="connsiteX1" fmla="*/ 208681 w 273686"/>
                    <a:gd name="connsiteY1" fmla="*/ 143011 h 287974"/>
                    <a:gd name="connsiteX2" fmla="*/ 0 w 273686"/>
                    <a:gd name="connsiteY2" fmla="*/ 287974 h 287974"/>
                    <a:gd name="connsiteX3" fmla="*/ 666 w 273686"/>
                    <a:gd name="connsiteY3" fmla="*/ 185490 h 287974"/>
                    <a:gd name="connsiteX4" fmla="*/ 273686 w 273686"/>
                    <a:gd name="connsiteY4" fmla="*/ 0 h 287974"/>
                    <a:gd name="connsiteX0" fmla="*/ 287974 w 287974"/>
                    <a:gd name="connsiteY0" fmla="*/ 0 h 276068"/>
                    <a:gd name="connsiteX1" fmla="*/ 222969 w 287974"/>
                    <a:gd name="connsiteY1" fmla="*/ 143011 h 276068"/>
                    <a:gd name="connsiteX2" fmla="*/ 0 w 287974"/>
                    <a:gd name="connsiteY2" fmla="*/ 276068 h 276068"/>
                    <a:gd name="connsiteX3" fmla="*/ 14954 w 287974"/>
                    <a:gd name="connsiteY3" fmla="*/ 185490 h 276068"/>
                    <a:gd name="connsiteX4" fmla="*/ 287974 w 287974"/>
                    <a:gd name="connsiteY4" fmla="*/ 0 h 276068"/>
                    <a:gd name="connsiteX0" fmla="*/ 287974 w 287974"/>
                    <a:gd name="connsiteY0" fmla="*/ 0 h 283212"/>
                    <a:gd name="connsiteX1" fmla="*/ 222969 w 287974"/>
                    <a:gd name="connsiteY1" fmla="*/ 143011 h 283212"/>
                    <a:gd name="connsiteX2" fmla="*/ 0 w 287974"/>
                    <a:gd name="connsiteY2" fmla="*/ 283212 h 283212"/>
                    <a:gd name="connsiteX3" fmla="*/ 14954 w 287974"/>
                    <a:gd name="connsiteY3" fmla="*/ 185490 h 283212"/>
                    <a:gd name="connsiteX4" fmla="*/ 287974 w 287974"/>
                    <a:gd name="connsiteY4" fmla="*/ 0 h 283212"/>
                    <a:gd name="connsiteX0" fmla="*/ 280830 w 280830"/>
                    <a:gd name="connsiteY0" fmla="*/ 0 h 271305"/>
                    <a:gd name="connsiteX1" fmla="*/ 222969 w 280830"/>
                    <a:gd name="connsiteY1" fmla="*/ 131104 h 271305"/>
                    <a:gd name="connsiteX2" fmla="*/ 0 w 280830"/>
                    <a:gd name="connsiteY2" fmla="*/ 271305 h 271305"/>
                    <a:gd name="connsiteX3" fmla="*/ 14954 w 280830"/>
                    <a:gd name="connsiteY3" fmla="*/ 173583 h 271305"/>
                    <a:gd name="connsiteX4" fmla="*/ 280830 w 280830"/>
                    <a:gd name="connsiteY4" fmla="*/ 0 h 271305"/>
                    <a:gd name="connsiteX0" fmla="*/ 280830 w 280830"/>
                    <a:gd name="connsiteY0" fmla="*/ 0 h 280830"/>
                    <a:gd name="connsiteX1" fmla="*/ 222969 w 280830"/>
                    <a:gd name="connsiteY1" fmla="*/ 140629 h 280830"/>
                    <a:gd name="connsiteX2" fmla="*/ 0 w 280830"/>
                    <a:gd name="connsiteY2" fmla="*/ 280830 h 280830"/>
                    <a:gd name="connsiteX3" fmla="*/ 14954 w 280830"/>
                    <a:gd name="connsiteY3" fmla="*/ 183108 h 280830"/>
                    <a:gd name="connsiteX4" fmla="*/ 280830 w 280830"/>
                    <a:gd name="connsiteY4" fmla="*/ 0 h 280830"/>
                    <a:gd name="connsiteX0" fmla="*/ 280830 w 280830"/>
                    <a:gd name="connsiteY0" fmla="*/ 0 h 280830"/>
                    <a:gd name="connsiteX1" fmla="*/ 222969 w 280830"/>
                    <a:gd name="connsiteY1" fmla="*/ 140629 h 280830"/>
                    <a:gd name="connsiteX2" fmla="*/ 0 w 280830"/>
                    <a:gd name="connsiteY2" fmla="*/ 280830 h 280830"/>
                    <a:gd name="connsiteX3" fmla="*/ 10191 w 280830"/>
                    <a:gd name="connsiteY3" fmla="*/ 183108 h 280830"/>
                    <a:gd name="connsiteX4" fmla="*/ 280830 w 280830"/>
                    <a:gd name="connsiteY4" fmla="*/ 0 h 280830"/>
                    <a:gd name="connsiteX0" fmla="*/ 292736 w 292736"/>
                    <a:gd name="connsiteY0" fmla="*/ 0 h 297498"/>
                    <a:gd name="connsiteX1" fmla="*/ 234875 w 292736"/>
                    <a:gd name="connsiteY1" fmla="*/ 140629 h 297498"/>
                    <a:gd name="connsiteX2" fmla="*/ 0 w 292736"/>
                    <a:gd name="connsiteY2" fmla="*/ 297498 h 297498"/>
                    <a:gd name="connsiteX3" fmla="*/ 22097 w 292736"/>
                    <a:gd name="connsiteY3" fmla="*/ 183108 h 297498"/>
                    <a:gd name="connsiteX4" fmla="*/ 292736 w 292736"/>
                    <a:gd name="connsiteY4" fmla="*/ 0 h 297498"/>
                    <a:gd name="connsiteX0" fmla="*/ 297499 w 297499"/>
                    <a:gd name="connsiteY0" fmla="*/ 0 h 290354"/>
                    <a:gd name="connsiteX1" fmla="*/ 239638 w 297499"/>
                    <a:gd name="connsiteY1" fmla="*/ 140629 h 290354"/>
                    <a:gd name="connsiteX2" fmla="*/ 0 w 297499"/>
                    <a:gd name="connsiteY2" fmla="*/ 290354 h 290354"/>
                    <a:gd name="connsiteX3" fmla="*/ 26860 w 297499"/>
                    <a:gd name="connsiteY3" fmla="*/ 183108 h 290354"/>
                    <a:gd name="connsiteX4" fmla="*/ 297499 w 297499"/>
                    <a:gd name="connsiteY4" fmla="*/ 0 h 29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9" h="290354">
                      <a:moveTo>
                        <a:pt x="297499" y="0"/>
                      </a:moveTo>
                      <a:lnTo>
                        <a:pt x="239638" y="140629"/>
                      </a:lnTo>
                      <a:lnTo>
                        <a:pt x="0" y="290354"/>
                      </a:lnTo>
                      <a:lnTo>
                        <a:pt x="26860" y="183108"/>
                      </a:lnTo>
                      <a:lnTo>
                        <a:pt x="297499" y="0"/>
                      </a:lnTo>
                      <a:close/>
                    </a:path>
                  </a:pathLst>
                </a:cu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646A248-6830-3E5E-5C87-51EF5E1B2B9A}"/>
                    </a:ext>
                  </a:extLst>
                </p:cNvPr>
                <p:cNvSpPr/>
                <p:nvPr/>
              </p:nvSpPr>
              <p:spPr>
                <a:xfrm>
                  <a:off x="7563741" y="2626903"/>
                  <a:ext cx="297499" cy="290354"/>
                </a:xfrm>
                <a:custGeom>
                  <a:avLst/>
                  <a:gdLst>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9501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34003 w 290355"/>
                    <a:gd name="connsiteY3" fmla="*/ 21406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85490 h 290355"/>
                    <a:gd name="connsiteX4" fmla="*/ 290355 w 290355"/>
                    <a:gd name="connsiteY4" fmla="*/ 0 h 290355"/>
                    <a:gd name="connsiteX0" fmla="*/ 273686 w 273686"/>
                    <a:gd name="connsiteY0" fmla="*/ 0 h 287974"/>
                    <a:gd name="connsiteX1" fmla="*/ 208681 w 273686"/>
                    <a:gd name="connsiteY1" fmla="*/ 143011 h 287974"/>
                    <a:gd name="connsiteX2" fmla="*/ 0 w 273686"/>
                    <a:gd name="connsiteY2" fmla="*/ 287974 h 287974"/>
                    <a:gd name="connsiteX3" fmla="*/ 666 w 273686"/>
                    <a:gd name="connsiteY3" fmla="*/ 185490 h 287974"/>
                    <a:gd name="connsiteX4" fmla="*/ 273686 w 273686"/>
                    <a:gd name="connsiteY4" fmla="*/ 0 h 287974"/>
                    <a:gd name="connsiteX0" fmla="*/ 287974 w 287974"/>
                    <a:gd name="connsiteY0" fmla="*/ 0 h 276068"/>
                    <a:gd name="connsiteX1" fmla="*/ 222969 w 287974"/>
                    <a:gd name="connsiteY1" fmla="*/ 143011 h 276068"/>
                    <a:gd name="connsiteX2" fmla="*/ 0 w 287974"/>
                    <a:gd name="connsiteY2" fmla="*/ 276068 h 276068"/>
                    <a:gd name="connsiteX3" fmla="*/ 14954 w 287974"/>
                    <a:gd name="connsiteY3" fmla="*/ 185490 h 276068"/>
                    <a:gd name="connsiteX4" fmla="*/ 287974 w 287974"/>
                    <a:gd name="connsiteY4" fmla="*/ 0 h 276068"/>
                    <a:gd name="connsiteX0" fmla="*/ 287974 w 287974"/>
                    <a:gd name="connsiteY0" fmla="*/ 0 h 283212"/>
                    <a:gd name="connsiteX1" fmla="*/ 222969 w 287974"/>
                    <a:gd name="connsiteY1" fmla="*/ 143011 h 283212"/>
                    <a:gd name="connsiteX2" fmla="*/ 0 w 287974"/>
                    <a:gd name="connsiteY2" fmla="*/ 283212 h 283212"/>
                    <a:gd name="connsiteX3" fmla="*/ 14954 w 287974"/>
                    <a:gd name="connsiteY3" fmla="*/ 185490 h 283212"/>
                    <a:gd name="connsiteX4" fmla="*/ 287974 w 287974"/>
                    <a:gd name="connsiteY4" fmla="*/ 0 h 283212"/>
                    <a:gd name="connsiteX0" fmla="*/ 280830 w 280830"/>
                    <a:gd name="connsiteY0" fmla="*/ 0 h 271305"/>
                    <a:gd name="connsiteX1" fmla="*/ 222969 w 280830"/>
                    <a:gd name="connsiteY1" fmla="*/ 131104 h 271305"/>
                    <a:gd name="connsiteX2" fmla="*/ 0 w 280830"/>
                    <a:gd name="connsiteY2" fmla="*/ 271305 h 271305"/>
                    <a:gd name="connsiteX3" fmla="*/ 14954 w 280830"/>
                    <a:gd name="connsiteY3" fmla="*/ 173583 h 271305"/>
                    <a:gd name="connsiteX4" fmla="*/ 280830 w 280830"/>
                    <a:gd name="connsiteY4" fmla="*/ 0 h 271305"/>
                    <a:gd name="connsiteX0" fmla="*/ 280830 w 280830"/>
                    <a:gd name="connsiteY0" fmla="*/ 0 h 280830"/>
                    <a:gd name="connsiteX1" fmla="*/ 222969 w 280830"/>
                    <a:gd name="connsiteY1" fmla="*/ 140629 h 280830"/>
                    <a:gd name="connsiteX2" fmla="*/ 0 w 280830"/>
                    <a:gd name="connsiteY2" fmla="*/ 280830 h 280830"/>
                    <a:gd name="connsiteX3" fmla="*/ 14954 w 280830"/>
                    <a:gd name="connsiteY3" fmla="*/ 183108 h 280830"/>
                    <a:gd name="connsiteX4" fmla="*/ 280830 w 280830"/>
                    <a:gd name="connsiteY4" fmla="*/ 0 h 280830"/>
                    <a:gd name="connsiteX0" fmla="*/ 280830 w 280830"/>
                    <a:gd name="connsiteY0" fmla="*/ 0 h 280830"/>
                    <a:gd name="connsiteX1" fmla="*/ 222969 w 280830"/>
                    <a:gd name="connsiteY1" fmla="*/ 140629 h 280830"/>
                    <a:gd name="connsiteX2" fmla="*/ 0 w 280830"/>
                    <a:gd name="connsiteY2" fmla="*/ 280830 h 280830"/>
                    <a:gd name="connsiteX3" fmla="*/ 10191 w 280830"/>
                    <a:gd name="connsiteY3" fmla="*/ 183108 h 280830"/>
                    <a:gd name="connsiteX4" fmla="*/ 280830 w 280830"/>
                    <a:gd name="connsiteY4" fmla="*/ 0 h 280830"/>
                    <a:gd name="connsiteX0" fmla="*/ 292736 w 292736"/>
                    <a:gd name="connsiteY0" fmla="*/ 0 h 297498"/>
                    <a:gd name="connsiteX1" fmla="*/ 234875 w 292736"/>
                    <a:gd name="connsiteY1" fmla="*/ 140629 h 297498"/>
                    <a:gd name="connsiteX2" fmla="*/ 0 w 292736"/>
                    <a:gd name="connsiteY2" fmla="*/ 297498 h 297498"/>
                    <a:gd name="connsiteX3" fmla="*/ 22097 w 292736"/>
                    <a:gd name="connsiteY3" fmla="*/ 183108 h 297498"/>
                    <a:gd name="connsiteX4" fmla="*/ 292736 w 292736"/>
                    <a:gd name="connsiteY4" fmla="*/ 0 h 297498"/>
                    <a:gd name="connsiteX0" fmla="*/ 297499 w 297499"/>
                    <a:gd name="connsiteY0" fmla="*/ 0 h 290354"/>
                    <a:gd name="connsiteX1" fmla="*/ 239638 w 297499"/>
                    <a:gd name="connsiteY1" fmla="*/ 140629 h 290354"/>
                    <a:gd name="connsiteX2" fmla="*/ 0 w 297499"/>
                    <a:gd name="connsiteY2" fmla="*/ 290354 h 290354"/>
                    <a:gd name="connsiteX3" fmla="*/ 26860 w 297499"/>
                    <a:gd name="connsiteY3" fmla="*/ 183108 h 290354"/>
                    <a:gd name="connsiteX4" fmla="*/ 297499 w 297499"/>
                    <a:gd name="connsiteY4" fmla="*/ 0 h 29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9" h="290354">
                      <a:moveTo>
                        <a:pt x="297499" y="0"/>
                      </a:moveTo>
                      <a:lnTo>
                        <a:pt x="239638" y="140629"/>
                      </a:lnTo>
                      <a:lnTo>
                        <a:pt x="0" y="290354"/>
                      </a:lnTo>
                      <a:lnTo>
                        <a:pt x="26860" y="183108"/>
                      </a:lnTo>
                      <a:lnTo>
                        <a:pt x="297499" y="0"/>
                      </a:lnTo>
                      <a:close/>
                    </a:path>
                  </a:pathLst>
                </a:cu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64B15A46-2B7F-1BE6-4C51-5C714DA8C78D}"/>
                    </a:ext>
                  </a:extLst>
                </p:cNvPr>
                <p:cNvSpPr/>
                <p:nvPr/>
              </p:nvSpPr>
              <p:spPr>
                <a:xfrm flipV="1">
                  <a:off x="4968078" y="2814812"/>
                  <a:ext cx="2618586" cy="101344"/>
                </a:xfrm>
                <a:prstGeom prst="trapezoid">
                  <a:avLst/>
                </a:pr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40">
                <a:extLst>
                  <a:ext uri="{FF2B5EF4-FFF2-40B4-BE49-F238E27FC236}">
                    <a16:creationId xmlns:a16="http://schemas.microsoft.com/office/drawing/2014/main" id="{BDF05415-005D-A92E-BC4D-38E85CBC4A6B}"/>
                  </a:ext>
                </a:extLst>
              </p:cNvPr>
              <p:cNvSpPr/>
              <p:nvPr/>
            </p:nvSpPr>
            <p:spPr>
              <a:xfrm>
                <a:off x="5010585" y="2835178"/>
                <a:ext cx="315292" cy="2286000"/>
              </a:xfrm>
              <a:custGeom>
                <a:avLst/>
                <a:gdLst>
                  <a:gd name="connsiteX0" fmla="*/ 0 w 388140"/>
                  <a:gd name="connsiteY0" fmla="*/ 0 h 2345571"/>
                  <a:gd name="connsiteX1" fmla="*/ 388140 w 388140"/>
                  <a:gd name="connsiteY1" fmla="*/ 0 h 2345571"/>
                  <a:gd name="connsiteX2" fmla="*/ 388140 w 388140"/>
                  <a:gd name="connsiteY2" fmla="*/ 2345571 h 2345571"/>
                  <a:gd name="connsiteX3" fmla="*/ 0 w 388140"/>
                  <a:gd name="connsiteY3" fmla="*/ 2345571 h 2345571"/>
                  <a:gd name="connsiteX4" fmla="*/ 0 w 388140"/>
                  <a:gd name="connsiteY4" fmla="*/ 0 h 2345571"/>
                  <a:gd name="connsiteX0" fmla="*/ 0 w 388140"/>
                  <a:gd name="connsiteY0" fmla="*/ 0 h 2367875"/>
                  <a:gd name="connsiteX1" fmla="*/ 388140 w 388140"/>
                  <a:gd name="connsiteY1" fmla="*/ 0 h 2367875"/>
                  <a:gd name="connsiteX2" fmla="*/ 388140 w 388140"/>
                  <a:gd name="connsiteY2" fmla="*/ 2345571 h 2367875"/>
                  <a:gd name="connsiteX3" fmla="*/ 107779 w 388140"/>
                  <a:gd name="connsiteY3" fmla="*/ 2367703 h 2367875"/>
                  <a:gd name="connsiteX4" fmla="*/ 0 w 388140"/>
                  <a:gd name="connsiteY4" fmla="*/ 2345571 h 2367875"/>
                  <a:gd name="connsiteX5" fmla="*/ 0 w 388140"/>
                  <a:gd name="connsiteY5" fmla="*/ 0 h 2367875"/>
                  <a:gd name="connsiteX0" fmla="*/ 0 w 388140"/>
                  <a:gd name="connsiteY0" fmla="*/ 0 h 2377705"/>
                  <a:gd name="connsiteX1" fmla="*/ 388140 w 388140"/>
                  <a:gd name="connsiteY1" fmla="*/ 0 h 2377705"/>
                  <a:gd name="connsiteX2" fmla="*/ 388140 w 388140"/>
                  <a:gd name="connsiteY2" fmla="*/ 2345571 h 2377705"/>
                  <a:gd name="connsiteX3" fmla="*/ 107779 w 388140"/>
                  <a:gd name="connsiteY3" fmla="*/ 2367703 h 2377705"/>
                  <a:gd name="connsiteX4" fmla="*/ 0 w 388140"/>
                  <a:gd name="connsiteY4" fmla="*/ 2345571 h 2377705"/>
                  <a:gd name="connsiteX5" fmla="*/ 0 w 388140"/>
                  <a:gd name="connsiteY5" fmla="*/ 0 h 2377705"/>
                  <a:gd name="connsiteX0" fmla="*/ 0 w 388140"/>
                  <a:gd name="connsiteY0" fmla="*/ 0 h 2385142"/>
                  <a:gd name="connsiteX1" fmla="*/ 388140 w 388140"/>
                  <a:gd name="connsiteY1" fmla="*/ 0 h 2385142"/>
                  <a:gd name="connsiteX2" fmla="*/ 388140 w 388140"/>
                  <a:gd name="connsiteY2" fmla="*/ 2345571 h 2385142"/>
                  <a:gd name="connsiteX3" fmla="*/ 107779 w 388140"/>
                  <a:gd name="connsiteY3" fmla="*/ 2367703 h 2385142"/>
                  <a:gd name="connsiteX4" fmla="*/ 0 w 388140"/>
                  <a:gd name="connsiteY4" fmla="*/ 2345571 h 2385142"/>
                  <a:gd name="connsiteX5" fmla="*/ 0 w 388140"/>
                  <a:gd name="connsiteY5" fmla="*/ 0 h 2385142"/>
                  <a:gd name="connsiteX0" fmla="*/ 0 w 388140"/>
                  <a:gd name="connsiteY0" fmla="*/ 0 h 2533703"/>
                  <a:gd name="connsiteX1" fmla="*/ 388140 w 388140"/>
                  <a:gd name="connsiteY1" fmla="*/ 0 h 2533703"/>
                  <a:gd name="connsiteX2" fmla="*/ 388140 w 388140"/>
                  <a:gd name="connsiteY2" fmla="*/ 2345571 h 2533703"/>
                  <a:gd name="connsiteX3" fmla="*/ 299026 w 388140"/>
                  <a:gd name="connsiteY3" fmla="*/ 2391608 h 2533703"/>
                  <a:gd name="connsiteX4" fmla="*/ 107779 w 388140"/>
                  <a:gd name="connsiteY4" fmla="*/ 2367703 h 2533703"/>
                  <a:gd name="connsiteX5" fmla="*/ 0 w 388140"/>
                  <a:gd name="connsiteY5" fmla="*/ 2345571 h 2533703"/>
                  <a:gd name="connsiteX6" fmla="*/ 0 w 388140"/>
                  <a:gd name="connsiteY6" fmla="*/ 0 h 2533703"/>
                  <a:gd name="connsiteX0" fmla="*/ 0 w 388140"/>
                  <a:gd name="connsiteY0" fmla="*/ 0 h 2533703"/>
                  <a:gd name="connsiteX1" fmla="*/ 388140 w 388140"/>
                  <a:gd name="connsiteY1" fmla="*/ 0 h 2533703"/>
                  <a:gd name="connsiteX2" fmla="*/ 388140 w 388140"/>
                  <a:gd name="connsiteY2" fmla="*/ 2345571 h 2533703"/>
                  <a:gd name="connsiteX3" fmla="*/ 299026 w 388140"/>
                  <a:gd name="connsiteY3" fmla="*/ 2391608 h 2533703"/>
                  <a:gd name="connsiteX4" fmla="*/ 67298 w 388140"/>
                  <a:gd name="connsiteY4" fmla="*/ 2377228 h 2533703"/>
                  <a:gd name="connsiteX5" fmla="*/ 0 w 388140"/>
                  <a:gd name="connsiteY5" fmla="*/ 2345571 h 2533703"/>
                  <a:gd name="connsiteX6" fmla="*/ 0 w 388140"/>
                  <a:gd name="connsiteY6" fmla="*/ 0 h 2533703"/>
                  <a:gd name="connsiteX0" fmla="*/ 0 w 388140"/>
                  <a:gd name="connsiteY0" fmla="*/ 0 h 2392282"/>
                  <a:gd name="connsiteX1" fmla="*/ 388140 w 388140"/>
                  <a:gd name="connsiteY1" fmla="*/ 0 h 2392282"/>
                  <a:gd name="connsiteX2" fmla="*/ 388140 w 388140"/>
                  <a:gd name="connsiteY2" fmla="*/ 2345571 h 2392282"/>
                  <a:gd name="connsiteX3" fmla="*/ 299026 w 388140"/>
                  <a:gd name="connsiteY3" fmla="*/ 2391608 h 2392282"/>
                  <a:gd name="connsiteX4" fmla="*/ 67298 w 388140"/>
                  <a:gd name="connsiteY4" fmla="*/ 2377228 h 2392282"/>
                  <a:gd name="connsiteX5" fmla="*/ 0 w 388140"/>
                  <a:gd name="connsiteY5" fmla="*/ 2345571 h 2392282"/>
                  <a:gd name="connsiteX6" fmla="*/ 0 w 388140"/>
                  <a:gd name="connsiteY6" fmla="*/ 0 h 2392282"/>
                  <a:gd name="connsiteX0" fmla="*/ 0 w 388140"/>
                  <a:gd name="connsiteY0" fmla="*/ 0 h 2403956"/>
                  <a:gd name="connsiteX1" fmla="*/ 388140 w 388140"/>
                  <a:gd name="connsiteY1" fmla="*/ 0 h 2403956"/>
                  <a:gd name="connsiteX2" fmla="*/ 388140 w 388140"/>
                  <a:gd name="connsiteY2" fmla="*/ 2345571 h 2403956"/>
                  <a:gd name="connsiteX3" fmla="*/ 299026 w 388140"/>
                  <a:gd name="connsiteY3" fmla="*/ 2391608 h 2403956"/>
                  <a:gd name="connsiteX4" fmla="*/ 181832 w 388140"/>
                  <a:gd name="connsiteY4" fmla="*/ 2403514 h 2403956"/>
                  <a:gd name="connsiteX5" fmla="*/ 67298 w 388140"/>
                  <a:gd name="connsiteY5" fmla="*/ 2377228 h 2403956"/>
                  <a:gd name="connsiteX6" fmla="*/ 0 w 388140"/>
                  <a:gd name="connsiteY6" fmla="*/ 2345571 h 2403956"/>
                  <a:gd name="connsiteX7" fmla="*/ 0 w 388140"/>
                  <a:gd name="connsiteY7" fmla="*/ 0 h 2403956"/>
                  <a:gd name="connsiteX0" fmla="*/ 0 w 388140"/>
                  <a:gd name="connsiteY0" fmla="*/ 0 h 2538018"/>
                  <a:gd name="connsiteX1" fmla="*/ 388140 w 388140"/>
                  <a:gd name="connsiteY1" fmla="*/ 0 h 2538018"/>
                  <a:gd name="connsiteX2" fmla="*/ 388140 w 388140"/>
                  <a:gd name="connsiteY2" fmla="*/ 2345571 h 2538018"/>
                  <a:gd name="connsiteX3" fmla="*/ 299026 w 388140"/>
                  <a:gd name="connsiteY3" fmla="*/ 2391608 h 2538018"/>
                  <a:gd name="connsiteX4" fmla="*/ 181832 w 388140"/>
                  <a:gd name="connsiteY4" fmla="*/ 2403514 h 2538018"/>
                  <a:gd name="connsiteX5" fmla="*/ 0 w 388140"/>
                  <a:gd name="connsiteY5" fmla="*/ 2345571 h 2538018"/>
                  <a:gd name="connsiteX6" fmla="*/ 0 w 388140"/>
                  <a:gd name="connsiteY6" fmla="*/ 0 h 2538018"/>
                  <a:gd name="connsiteX0" fmla="*/ 0 w 388140"/>
                  <a:gd name="connsiteY0" fmla="*/ 0 h 2539981"/>
                  <a:gd name="connsiteX1" fmla="*/ 388140 w 388140"/>
                  <a:gd name="connsiteY1" fmla="*/ 0 h 2539981"/>
                  <a:gd name="connsiteX2" fmla="*/ 388140 w 388140"/>
                  <a:gd name="connsiteY2" fmla="*/ 2345571 h 2539981"/>
                  <a:gd name="connsiteX3" fmla="*/ 181832 w 388140"/>
                  <a:gd name="connsiteY3" fmla="*/ 2403514 h 2539981"/>
                  <a:gd name="connsiteX4" fmla="*/ 0 w 388140"/>
                  <a:gd name="connsiteY4" fmla="*/ 2345571 h 2539981"/>
                  <a:gd name="connsiteX5" fmla="*/ 0 w 388140"/>
                  <a:gd name="connsiteY5" fmla="*/ 0 h 2539981"/>
                  <a:gd name="connsiteX0" fmla="*/ 0 w 388140"/>
                  <a:gd name="connsiteY0" fmla="*/ 0 h 2538018"/>
                  <a:gd name="connsiteX1" fmla="*/ 388140 w 388140"/>
                  <a:gd name="connsiteY1" fmla="*/ 0 h 2538018"/>
                  <a:gd name="connsiteX2" fmla="*/ 388140 w 388140"/>
                  <a:gd name="connsiteY2" fmla="*/ 2345571 h 2538018"/>
                  <a:gd name="connsiteX3" fmla="*/ 181832 w 388140"/>
                  <a:gd name="connsiteY3" fmla="*/ 2403514 h 2538018"/>
                  <a:gd name="connsiteX4" fmla="*/ 0 w 388140"/>
                  <a:gd name="connsiteY4" fmla="*/ 2345571 h 2538018"/>
                  <a:gd name="connsiteX5" fmla="*/ 0 w 388140"/>
                  <a:gd name="connsiteY5" fmla="*/ 0 h 2538018"/>
                  <a:gd name="connsiteX0" fmla="*/ 0 w 388140"/>
                  <a:gd name="connsiteY0" fmla="*/ 0 h 2536348"/>
                  <a:gd name="connsiteX1" fmla="*/ 388140 w 388140"/>
                  <a:gd name="connsiteY1" fmla="*/ 0 h 2536348"/>
                  <a:gd name="connsiteX2" fmla="*/ 388140 w 388140"/>
                  <a:gd name="connsiteY2" fmla="*/ 2345571 h 2536348"/>
                  <a:gd name="connsiteX3" fmla="*/ 181832 w 388140"/>
                  <a:gd name="connsiteY3" fmla="*/ 2403514 h 2536348"/>
                  <a:gd name="connsiteX4" fmla="*/ 0 w 388140"/>
                  <a:gd name="connsiteY4" fmla="*/ 2345571 h 2536348"/>
                  <a:gd name="connsiteX5" fmla="*/ 0 w 388140"/>
                  <a:gd name="connsiteY5" fmla="*/ 0 h 2536348"/>
                  <a:gd name="connsiteX0" fmla="*/ 0 w 388140"/>
                  <a:gd name="connsiteY0" fmla="*/ 0 h 2536348"/>
                  <a:gd name="connsiteX1" fmla="*/ 388140 w 388140"/>
                  <a:gd name="connsiteY1" fmla="*/ 0 h 2536348"/>
                  <a:gd name="connsiteX2" fmla="*/ 388140 w 388140"/>
                  <a:gd name="connsiteY2" fmla="*/ 2345571 h 2536348"/>
                  <a:gd name="connsiteX3" fmla="*/ 181832 w 388140"/>
                  <a:gd name="connsiteY3" fmla="*/ 2403514 h 2536348"/>
                  <a:gd name="connsiteX4" fmla="*/ 0 w 388140"/>
                  <a:gd name="connsiteY4" fmla="*/ 2345571 h 2536348"/>
                  <a:gd name="connsiteX5" fmla="*/ 0 w 388140"/>
                  <a:gd name="connsiteY5" fmla="*/ 0 h 2536348"/>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638767"/>
                  <a:gd name="connsiteX1" fmla="*/ 388140 w 388140"/>
                  <a:gd name="connsiteY1" fmla="*/ 0 h 2638767"/>
                  <a:gd name="connsiteX2" fmla="*/ 388140 w 388140"/>
                  <a:gd name="connsiteY2" fmla="*/ 2345571 h 2638767"/>
                  <a:gd name="connsiteX3" fmla="*/ 0 w 388140"/>
                  <a:gd name="connsiteY3" fmla="*/ 2345571 h 2638767"/>
                  <a:gd name="connsiteX4" fmla="*/ 0 w 388140"/>
                  <a:gd name="connsiteY4" fmla="*/ 0 h 2638767"/>
                  <a:gd name="connsiteX0" fmla="*/ 0 w 388140"/>
                  <a:gd name="connsiteY0" fmla="*/ 0 h 2548369"/>
                  <a:gd name="connsiteX1" fmla="*/ 388140 w 388140"/>
                  <a:gd name="connsiteY1" fmla="*/ 0 h 2548369"/>
                  <a:gd name="connsiteX2" fmla="*/ 388140 w 388140"/>
                  <a:gd name="connsiteY2" fmla="*/ 2345571 h 2548369"/>
                  <a:gd name="connsiteX3" fmla="*/ 0 w 388140"/>
                  <a:gd name="connsiteY3" fmla="*/ 2345571 h 2548369"/>
                  <a:gd name="connsiteX4" fmla="*/ 0 w 388140"/>
                  <a:gd name="connsiteY4" fmla="*/ 0 h 2548369"/>
                  <a:gd name="connsiteX0" fmla="*/ 0 w 388140"/>
                  <a:gd name="connsiteY0" fmla="*/ 0 h 2422213"/>
                  <a:gd name="connsiteX1" fmla="*/ 388140 w 388140"/>
                  <a:gd name="connsiteY1" fmla="*/ 0 h 2422213"/>
                  <a:gd name="connsiteX2" fmla="*/ 388140 w 388140"/>
                  <a:gd name="connsiteY2" fmla="*/ 2345571 h 2422213"/>
                  <a:gd name="connsiteX3" fmla="*/ 0 w 388140"/>
                  <a:gd name="connsiteY3" fmla="*/ 2345571 h 2422213"/>
                  <a:gd name="connsiteX4" fmla="*/ 0 w 388140"/>
                  <a:gd name="connsiteY4" fmla="*/ 0 h 2422213"/>
                  <a:gd name="connsiteX0" fmla="*/ 0 w 388140"/>
                  <a:gd name="connsiteY0" fmla="*/ 0 h 2418425"/>
                  <a:gd name="connsiteX1" fmla="*/ 388140 w 388140"/>
                  <a:gd name="connsiteY1" fmla="*/ 0 h 2418425"/>
                  <a:gd name="connsiteX2" fmla="*/ 388140 w 388140"/>
                  <a:gd name="connsiteY2" fmla="*/ 2345571 h 2418425"/>
                  <a:gd name="connsiteX3" fmla="*/ 0 w 388140"/>
                  <a:gd name="connsiteY3" fmla="*/ 2345571 h 2418425"/>
                  <a:gd name="connsiteX4" fmla="*/ 0 w 388140"/>
                  <a:gd name="connsiteY4" fmla="*/ 0 h 2418425"/>
                  <a:gd name="connsiteX0" fmla="*/ 0 w 388140"/>
                  <a:gd name="connsiteY0" fmla="*/ 22224 h 2440649"/>
                  <a:gd name="connsiteX1" fmla="*/ 388140 w 388140"/>
                  <a:gd name="connsiteY1" fmla="*/ 22224 h 2440649"/>
                  <a:gd name="connsiteX2" fmla="*/ 388140 w 388140"/>
                  <a:gd name="connsiteY2" fmla="*/ 2367795 h 2440649"/>
                  <a:gd name="connsiteX3" fmla="*/ 0 w 388140"/>
                  <a:gd name="connsiteY3" fmla="*/ 2367795 h 2440649"/>
                  <a:gd name="connsiteX4" fmla="*/ 0 w 388140"/>
                  <a:gd name="connsiteY4" fmla="*/ 22224 h 2440649"/>
                  <a:gd name="connsiteX0" fmla="*/ 0 w 388140"/>
                  <a:gd name="connsiteY0" fmla="*/ 36617 h 2455042"/>
                  <a:gd name="connsiteX1" fmla="*/ 388140 w 388140"/>
                  <a:gd name="connsiteY1" fmla="*/ 36617 h 2455042"/>
                  <a:gd name="connsiteX2" fmla="*/ 388140 w 388140"/>
                  <a:gd name="connsiteY2" fmla="*/ 2382188 h 2455042"/>
                  <a:gd name="connsiteX3" fmla="*/ 0 w 388140"/>
                  <a:gd name="connsiteY3" fmla="*/ 2382188 h 2455042"/>
                  <a:gd name="connsiteX4" fmla="*/ 0 w 388140"/>
                  <a:gd name="connsiteY4" fmla="*/ 36617 h 245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40" h="2455042">
                    <a:moveTo>
                      <a:pt x="0" y="36617"/>
                    </a:moveTo>
                    <a:cubicBezTo>
                      <a:pt x="129380" y="-13389"/>
                      <a:pt x="256379" y="-11008"/>
                      <a:pt x="388140" y="36617"/>
                    </a:cubicBezTo>
                    <a:lnTo>
                      <a:pt x="388140" y="2382188"/>
                    </a:lnTo>
                    <a:cubicBezTo>
                      <a:pt x="302018" y="2489749"/>
                      <a:pt x="78977" y="2468317"/>
                      <a:pt x="0" y="2382188"/>
                    </a:cubicBezTo>
                    <a:lnTo>
                      <a:pt x="0" y="36617"/>
                    </a:lnTo>
                    <a:close/>
                  </a:path>
                </a:pathLst>
              </a:custGeom>
              <a:solidFill>
                <a:schemeClr val="bg2">
                  <a:lumMod val="9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0">
                <a:extLst>
                  <a:ext uri="{FF2B5EF4-FFF2-40B4-BE49-F238E27FC236}">
                    <a16:creationId xmlns:a16="http://schemas.microsoft.com/office/drawing/2014/main" id="{EDC73FC7-2055-7282-083A-27971A225910}"/>
                  </a:ext>
                </a:extLst>
              </p:cNvPr>
              <p:cNvSpPr/>
              <p:nvPr/>
            </p:nvSpPr>
            <p:spPr>
              <a:xfrm>
                <a:off x="7216119" y="2835178"/>
                <a:ext cx="315292" cy="2286000"/>
              </a:xfrm>
              <a:custGeom>
                <a:avLst/>
                <a:gdLst>
                  <a:gd name="connsiteX0" fmla="*/ 0 w 388140"/>
                  <a:gd name="connsiteY0" fmla="*/ 0 h 2345571"/>
                  <a:gd name="connsiteX1" fmla="*/ 388140 w 388140"/>
                  <a:gd name="connsiteY1" fmla="*/ 0 h 2345571"/>
                  <a:gd name="connsiteX2" fmla="*/ 388140 w 388140"/>
                  <a:gd name="connsiteY2" fmla="*/ 2345571 h 2345571"/>
                  <a:gd name="connsiteX3" fmla="*/ 0 w 388140"/>
                  <a:gd name="connsiteY3" fmla="*/ 2345571 h 2345571"/>
                  <a:gd name="connsiteX4" fmla="*/ 0 w 388140"/>
                  <a:gd name="connsiteY4" fmla="*/ 0 h 2345571"/>
                  <a:gd name="connsiteX0" fmla="*/ 0 w 388140"/>
                  <a:gd name="connsiteY0" fmla="*/ 0 h 2367875"/>
                  <a:gd name="connsiteX1" fmla="*/ 388140 w 388140"/>
                  <a:gd name="connsiteY1" fmla="*/ 0 h 2367875"/>
                  <a:gd name="connsiteX2" fmla="*/ 388140 w 388140"/>
                  <a:gd name="connsiteY2" fmla="*/ 2345571 h 2367875"/>
                  <a:gd name="connsiteX3" fmla="*/ 107779 w 388140"/>
                  <a:gd name="connsiteY3" fmla="*/ 2367703 h 2367875"/>
                  <a:gd name="connsiteX4" fmla="*/ 0 w 388140"/>
                  <a:gd name="connsiteY4" fmla="*/ 2345571 h 2367875"/>
                  <a:gd name="connsiteX5" fmla="*/ 0 w 388140"/>
                  <a:gd name="connsiteY5" fmla="*/ 0 h 2367875"/>
                  <a:gd name="connsiteX0" fmla="*/ 0 w 388140"/>
                  <a:gd name="connsiteY0" fmla="*/ 0 h 2377705"/>
                  <a:gd name="connsiteX1" fmla="*/ 388140 w 388140"/>
                  <a:gd name="connsiteY1" fmla="*/ 0 h 2377705"/>
                  <a:gd name="connsiteX2" fmla="*/ 388140 w 388140"/>
                  <a:gd name="connsiteY2" fmla="*/ 2345571 h 2377705"/>
                  <a:gd name="connsiteX3" fmla="*/ 107779 w 388140"/>
                  <a:gd name="connsiteY3" fmla="*/ 2367703 h 2377705"/>
                  <a:gd name="connsiteX4" fmla="*/ 0 w 388140"/>
                  <a:gd name="connsiteY4" fmla="*/ 2345571 h 2377705"/>
                  <a:gd name="connsiteX5" fmla="*/ 0 w 388140"/>
                  <a:gd name="connsiteY5" fmla="*/ 0 h 2377705"/>
                  <a:gd name="connsiteX0" fmla="*/ 0 w 388140"/>
                  <a:gd name="connsiteY0" fmla="*/ 0 h 2385142"/>
                  <a:gd name="connsiteX1" fmla="*/ 388140 w 388140"/>
                  <a:gd name="connsiteY1" fmla="*/ 0 h 2385142"/>
                  <a:gd name="connsiteX2" fmla="*/ 388140 w 388140"/>
                  <a:gd name="connsiteY2" fmla="*/ 2345571 h 2385142"/>
                  <a:gd name="connsiteX3" fmla="*/ 107779 w 388140"/>
                  <a:gd name="connsiteY3" fmla="*/ 2367703 h 2385142"/>
                  <a:gd name="connsiteX4" fmla="*/ 0 w 388140"/>
                  <a:gd name="connsiteY4" fmla="*/ 2345571 h 2385142"/>
                  <a:gd name="connsiteX5" fmla="*/ 0 w 388140"/>
                  <a:gd name="connsiteY5" fmla="*/ 0 h 2385142"/>
                  <a:gd name="connsiteX0" fmla="*/ 0 w 388140"/>
                  <a:gd name="connsiteY0" fmla="*/ 0 h 2533703"/>
                  <a:gd name="connsiteX1" fmla="*/ 388140 w 388140"/>
                  <a:gd name="connsiteY1" fmla="*/ 0 h 2533703"/>
                  <a:gd name="connsiteX2" fmla="*/ 388140 w 388140"/>
                  <a:gd name="connsiteY2" fmla="*/ 2345571 h 2533703"/>
                  <a:gd name="connsiteX3" fmla="*/ 299026 w 388140"/>
                  <a:gd name="connsiteY3" fmla="*/ 2391608 h 2533703"/>
                  <a:gd name="connsiteX4" fmla="*/ 107779 w 388140"/>
                  <a:gd name="connsiteY4" fmla="*/ 2367703 h 2533703"/>
                  <a:gd name="connsiteX5" fmla="*/ 0 w 388140"/>
                  <a:gd name="connsiteY5" fmla="*/ 2345571 h 2533703"/>
                  <a:gd name="connsiteX6" fmla="*/ 0 w 388140"/>
                  <a:gd name="connsiteY6" fmla="*/ 0 h 2533703"/>
                  <a:gd name="connsiteX0" fmla="*/ 0 w 388140"/>
                  <a:gd name="connsiteY0" fmla="*/ 0 h 2533703"/>
                  <a:gd name="connsiteX1" fmla="*/ 388140 w 388140"/>
                  <a:gd name="connsiteY1" fmla="*/ 0 h 2533703"/>
                  <a:gd name="connsiteX2" fmla="*/ 388140 w 388140"/>
                  <a:gd name="connsiteY2" fmla="*/ 2345571 h 2533703"/>
                  <a:gd name="connsiteX3" fmla="*/ 299026 w 388140"/>
                  <a:gd name="connsiteY3" fmla="*/ 2391608 h 2533703"/>
                  <a:gd name="connsiteX4" fmla="*/ 67298 w 388140"/>
                  <a:gd name="connsiteY4" fmla="*/ 2377228 h 2533703"/>
                  <a:gd name="connsiteX5" fmla="*/ 0 w 388140"/>
                  <a:gd name="connsiteY5" fmla="*/ 2345571 h 2533703"/>
                  <a:gd name="connsiteX6" fmla="*/ 0 w 388140"/>
                  <a:gd name="connsiteY6" fmla="*/ 0 h 2533703"/>
                  <a:gd name="connsiteX0" fmla="*/ 0 w 388140"/>
                  <a:gd name="connsiteY0" fmla="*/ 0 h 2392282"/>
                  <a:gd name="connsiteX1" fmla="*/ 388140 w 388140"/>
                  <a:gd name="connsiteY1" fmla="*/ 0 h 2392282"/>
                  <a:gd name="connsiteX2" fmla="*/ 388140 w 388140"/>
                  <a:gd name="connsiteY2" fmla="*/ 2345571 h 2392282"/>
                  <a:gd name="connsiteX3" fmla="*/ 299026 w 388140"/>
                  <a:gd name="connsiteY3" fmla="*/ 2391608 h 2392282"/>
                  <a:gd name="connsiteX4" fmla="*/ 67298 w 388140"/>
                  <a:gd name="connsiteY4" fmla="*/ 2377228 h 2392282"/>
                  <a:gd name="connsiteX5" fmla="*/ 0 w 388140"/>
                  <a:gd name="connsiteY5" fmla="*/ 2345571 h 2392282"/>
                  <a:gd name="connsiteX6" fmla="*/ 0 w 388140"/>
                  <a:gd name="connsiteY6" fmla="*/ 0 h 2392282"/>
                  <a:gd name="connsiteX0" fmla="*/ 0 w 388140"/>
                  <a:gd name="connsiteY0" fmla="*/ 0 h 2403956"/>
                  <a:gd name="connsiteX1" fmla="*/ 388140 w 388140"/>
                  <a:gd name="connsiteY1" fmla="*/ 0 h 2403956"/>
                  <a:gd name="connsiteX2" fmla="*/ 388140 w 388140"/>
                  <a:gd name="connsiteY2" fmla="*/ 2345571 h 2403956"/>
                  <a:gd name="connsiteX3" fmla="*/ 299026 w 388140"/>
                  <a:gd name="connsiteY3" fmla="*/ 2391608 h 2403956"/>
                  <a:gd name="connsiteX4" fmla="*/ 181832 w 388140"/>
                  <a:gd name="connsiteY4" fmla="*/ 2403514 h 2403956"/>
                  <a:gd name="connsiteX5" fmla="*/ 67298 w 388140"/>
                  <a:gd name="connsiteY5" fmla="*/ 2377228 h 2403956"/>
                  <a:gd name="connsiteX6" fmla="*/ 0 w 388140"/>
                  <a:gd name="connsiteY6" fmla="*/ 2345571 h 2403956"/>
                  <a:gd name="connsiteX7" fmla="*/ 0 w 388140"/>
                  <a:gd name="connsiteY7" fmla="*/ 0 h 2403956"/>
                  <a:gd name="connsiteX0" fmla="*/ 0 w 388140"/>
                  <a:gd name="connsiteY0" fmla="*/ 0 h 2538018"/>
                  <a:gd name="connsiteX1" fmla="*/ 388140 w 388140"/>
                  <a:gd name="connsiteY1" fmla="*/ 0 h 2538018"/>
                  <a:gd name="connsiteX2" fmla="*/ 388140 w 388140"/>
                  <a:gd name="connsiteY2" fmla="*/ 2345571 h 2538018"/>
                  <a:gd name="connsiteX3" fmla="*/ 299026 w 388140"/>
                  <a:gd name="connsiteY3" fmla="*/ 2391608 h 2538018"/>
                  <a:gd name="connsiteX4" fmla="*/ 181832 w 388140"/>
                  <a:gd name="connsiteY4" fmla="*/ 2403514 h 2538018"/>
                  <a:gd name="connsiteX5" fmla="*/ 0 w 388140"/>
                  <a:gd name="connsiteY5" fmla="*/ 2345571 h 2538018"/>
                  <a:gd name="connsiteX6" fmla="*/ 0 w 388140"/>
                  <a:gd name="connsiteY6" fmla="*/ 0 h 2538018"/>
                  <a:gd name="connsiteX0" fmla="*/ 0 w 388140"/>
                  <a:gd name="connsiteY0" fmla="*/ 0 h 2539981"/>
                  <a:gd name="connsiteX1" fmla="*/ 388140 w 388140"/>
                  <a:gd name="connsiteY1" fmla="*/ 0 h 2539981"/>
                  <a:gd name="connsiteX2" fmla="*/ 388140 w 388140"/>
                  <a:gd name="connsiteY2" fmla="*/ 2345571 h 2539981"/>
                  <a:gd name="connsiteX3" fmla="*/ 181832 w 388140"/>
                  <a:gd name="connsiteY3" fmla="*/ 2403514 h 2539981"/>
                  <a:gd name="connsiteX4" fmla="*/ 0 w 388140"/>
                  <a:gd name="connsiteY4" fmla="*/ 2345571 h 2539981"/>
                  <a:gd name="connsiteX5" fmla="*/ 0 w 388140"/>
                  <a:gd name="connsiteY5" fmla="*/ 0 h 2539981"/>
                  <a:gd name="connsiteX0" fmla="*/ 0 w 388140"/>
                  <a:gd name="connsiteY0" fmla="*/ 0 h 2538018"/>
                  <a:gd name="connsiteX1" fmla="*/ 388140 w 388140"/>
                  <a:gd name="connsiteY1" fmla="*/ 0 h 2538018"/>
                  <a:gd name="connsiteX2" fmla="*/ 388140 w 388140"/>
                  <a:gd name="connsiteY2" fmla="*/ 2345571 h 2538018"/>
                  <a:gd name="connsiteX3" fmla="*/ 181832 w 388140"/>
                  <a:gd name="connsiteY3" fmla="*/ 2403514 h 2538018"/>
                  <a:gd name="connsiteX4" fmla="*/ 0 w 388140"/>
                  <a:gd name="connsiteY4" fmla="*/ 2345571 h 2538018"/>
                  <a:gd name="connsiteX5" fmla="*/ 0 w 388140"/>
                  <a:gd name="connsiteY5" fmla="*/ 0 h 2538018"/>
                  <a:gd name="connsiteX0" fmla="*/ 0 w 388140"/>
                  <a:gd name="connsiteY0" fmla="*/ 0 h 2536348"/>
                  <a:gd name="connsiteX1" fmla="*/ 388140 w 388140"/>
                  <a:gd name="connsiteY1" fmla="*/ 0 h 2536348"/>
                  <a:gd name="connsiteX2" fmla="*/ 388140 w 388140"/>
                  <a:gd name="connsiteY2" fmla="*/ 2345571 h 2536348"/>
                  <a:gd name="connsiteX3" fmla="*/ 181832 w 388140"/>
                  <a:gd name="connsiteY3" fmla="*/ 2403514 h 2536348"/>
                  <a:gd name="connsiteX4" fmla="*/ 0 w 388140"/>
                  <a:gd name="connsiteY4" fmla="*/ 2345571 h 2536348"/>
                  <a:gd name="connsiteX5" fmla="*/ 0 w 388140"/>
                  <a:gd name="connsiteY5" fmla="*/ 0 h 2536348"/>
                  <a:gd name="connsiteX0" fmla="*/ 0 w 388140"/>
                  <a:gd name="connsiteY0" fmla="*/ 0 h 2536348"/>
                  <a:gd name="connsiteX1" fmla="*/ 388140 w 388140"/>
                  <a:gd name="connsiteY1" fmla="*/ 0 h 2536348"/>
                  <a:gd name="connsiteX2" fmla="*/ 388140 w 388140"/>
                  <a:gd name="connsiteY2" fmla="*/ 2345571 h 2536348"/>
                  <a:gd name="connsiteX3" fmla="*/ 181832 w 388140"/>
                  <a:gd name="connsiteY3" fmla="*/ 2403514 h 2536348"/>
                  <a:gd name="connsiteX4" fmla="*/ 0 w 388140"/>
                  <a:gd name="connsiteY4" fmla="*/ 2345571 h 2536348"/>
                  <a:gd name="connsiteX5" fmla="*/ 0 w 388140"/>
                  <a:gd name="connsiteY5" fmla="*/ 0 h 2536348"/>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403514"/>
                  <a:gd name="connsiteX1" fmla="*/ 388140 w 388140"/>
                  <a:gd name="connsiteY1" fmla="*/ 0 h 2403514"/>
                  <a:gd name="connsiteX2" fmla="*/ 388140 w 388140"/>
                  <a:gd name="connsiteY2" fmla="*/ 2345571 h 2403514"/>
                  <a:gd name="connsiteX3" fmla="*/ 181832 w 388140"/>
                  <a:gd name="connsiteY3" fmla="*/ 2403514 h 2403514"/>
                  <a:gd name="connsiteX4" fmla="*/ 0 w 388140"/>
                  <a:gd name="connsiteY4" fmla="*/ 2345571 h 2403514"/>
                  <a:gd name="connsiteX5" fmla="*/ 0 w 388140"/>
                  <a:gd name="connsiteY5" fmla="*/ 0 h 2403514"/>
                  <a:gd name="connsiteX0" fmla="*/ 0 w 388140"/>
                  <a:gd name="connsiteY0" fmla="*/ 0 h 2638767"/>
                  <a:gd name="connsiteX1" fmla="*/ 388140 w 388140"/>
                  <a:gd name="connsiteY1" fmla="*/ 0 h 2638767"/>
                  <a:gd name="connsiteX2" fmla="*/ 388140 w 388140"/>
                  <a:gd name="connsiteY2" fmla="*/ 2345571 h 2638767"/>
                  <a:gd name="connsiteX3" fmla="*/ 0 w 388140"/>
                  <a:gd name="connsiteY3" fmla="*/ 2345571 h 2638767"/>
                  <a:gd name="connsiteX4" fmla="*/ 0 w 388140"/>
                  <a:gd name="connsiteY4" fmla="*/ 0 h 2638767"/>
                  <a:gd name="connsiteX0" fmla="*/ 0 w 388140"/>
                  <a:gd name="connsiteY0" fmla="*/ 0 h 2548369"/>
                  <a:gd name="connsiteX1" fmla="*/ 388140 w 388140"/>
                  <a:gd name="connsiteY1" fmla="*/ 0 h 2548369"/>
                  <a:gd name="connsiteX2" fmla="*/ 388140 w 388140"/>
                  <a:gd name="connsiteY2" fmla="*/ 2345571 h 2548369"/>
                  <a:gd name="connsiteX3" fmla="*/ 0 w 388140"/>
                  <a:gd name="connsiteY3" fmla="*/ 2345571 h 2548369"/>
                  <a:gd name="connsiteX4" fmla="*/ 0 w 388140"/>
                  <a:gd name="connsiteY4" fmla="*/ 0 h 2548369"/>
                  <a:gd name="connsiteX0" fmla="*/ 0 w 388140"/>
                  <a:gd name="connsiteY0" fmla="*/ 0 h 2422213"/>
                  <a:gd name="connsiteX1" fmla="*/ 388140 w 388140"/>
                  <a:gd name="connsiteY1" fmla="*/ 0 h 2422213"/>
                  <a:gd name="connsiteX2" fmla="*/ 388140 w 388140"/>
                  <a:gd name="connsiteY2" fmla="*/ 2345571 h 2422213"/>
                  <a:gd name="connsiteX3" fmla="*/ 0 w 388140"/>
                  <a:gd name="connsiteY3" fmla="*/ 2345571 h 2422213"/>
                  <a:gd name="connsiteX4" fmla="*/ 0 w 388140"/>
                  <a:gd name="connsiteY4" fmla="*/ 0 h 2422213"/>
                  <a:gd name="connsiteX0" fmla="*/ 0 w 388140"/>
                  <a:gd name="connsiteY0" fmla="*/ 0 h 2418425"/>
                  <a:gd name="connsiteX1" fmla="*/ 388140 w 388140"/>
                  <a:gd name="connsiteY1" fmla="*/ 0 h 2418425"/>
                  <a:gd name="connsiteX2" fmla="*/ 388140 w 388140"/>
                  <a:gd name="connsiteY2" fmla="*/ 2345571 h 2418425"/>
                  <a:gd name="connsiteX3" fmla="*/ 0 w 388140"/>
                  <a:gd name="connsiteY3" fmla="*/ 2345571 h 2418425"/>
                  <a:gd name="connsiteX4" fmla="*/ 0 w 388140"/>
                  <a:gd name="connsiteY4" fmla="*/ 0 h 2418425"/>
                  <a:gd name="connsiteX0" fmla="*/ 0 w 388140"/>
                  <a:gd name="connsiteY0" fmla="*/ 22224 h 2440649"/>
                  <a:gd name="connsiteX1" fmla="*/ 388140 w 388140"/>
                  <a:gd name="connsiteY1" fmla="*/ 22224 h 2440649"/>
                  <a:gd name="connsiteX2" fmla="*/ 388140 w 388140"/>
                  <a:gd name="connsiteY2" fmla="*/ 2367795 h 2440649"/>
                  <a:gd name="connsiteX3" fmla="*/ 0 w 388140"/>
                  <a:gd name="connsiteY3" fmla="*/ 2367795 h 2440649"/>
                  <a:gd name="connsiteX4" fmla="*/ 0 w 388140"/>
                  <a:gd name="connsiteY4" fmla="*/ 22224 h 2440649"/>
                  <a:gd name="connsiteX0" fmla="*/ 0 w 388140"/>
                  <a:gd name="connsiteY0" fmla="*/ 36617 h 2455042"/>
                  <a:gd name="connsiteX1" fmla="*/ 388140 w 388140"/>
                  <a:gd name="connsiteY1" fmla="*/ 36617 h 2455042"/>
                  <a:gd name="connsiteX2" fmla="*/ 388140 w 388140"/>
                  <a:gd name="connsiteY2" fmla="*/ 2382188 h 2455042"/>
                  <a:gd name="connsiteX3" fmla="*/ 0 w 388140"/>
                  <a:gd name="connsiteY3" fmla="*/ 2382188 h 2455042"/>
                  <a:gd name="connsiteX4" fmla="*/ 0 w 388140"/>
                  <a:gd name="connsiteY4" fmla="*/ 36617 h 245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40" h="2455042">
                    <a:moveTo>
                      <a:pt x="0" y="36617"/>
                    </a:moveTo>
                    <a:cubicBezTo>
                      <a:pt x="129380" y="-13389"/>
                      <a:pt x="256379" y="-11008"/>
                      <a:pt x="388140" y="36617"/>
                    </a:cubicBezTo>
                    <a:lnTo>
                      <a:pt x="388140" y="2382188"/>
                    </a:lnTo>
                    <a:cubicBezTo>
                      <a:pt x="302018" y="2489749"/>
                      <a:pt x="78977" y="2468317"/>
                      <a:pt x="0" y="2382188"/>
                    </a:cubicBezTo>
                    <a:lnTo>
                      <a:pt x="0" y="36617"/>
                    </a:lnTo>
                    <a:close/>
                  </a:path>
                </a:pathLst>
              </a:custGeom>
              <a:solidFill>
                <a:schemeClr val="bg2">
                  <a:lumMod val="9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TextBox 24">
            <a:extLst>
              <a:ext uri="{FF2B5EF4-FFF2-40B4-BE49-F238E27FC236}">
                <a16:creationId xmlns:a16="http://schemas.microsoft.com/office/drawing/2014/main" id="{1A7007A1-62A3-4449-56B4-7FB0749E5A2D}"/>
              </a:ext>
            </a:extLst>
          </p:cNvPr>
          <p:cNvSpPr txBox="1"/>
          <p:nvPr/>
        </p:nvSpPr>
        <p:spPr>
          <a:xfrm>
            <a:off x="5891754" y="1997613"/>
            <a:ext cx="1879708" cy="378838"/>
          </a:xfrm>
          <a:prstGeom prst="rect">
            <a:avLst/>
          </a:prstGeom>
          <a:noFill/>
        </p:spPr>
        <p:txBody>
          <a:bodyPr wrap="square" rtlCol="0">
            <a:spAutoFit/>
          </a:bodyPr>
          <a:lstStyle/>
          <a:p>
            <a:pPr algn="ctr"/>
            <a:r>
              <a:rPr lang="en-US"/>
              <a:t>PROPOSED</a:t>
            </a:r>
          </a:p>
        </p:txBody>
      </p:sp>
      <p:sp>
        <p:nvSpPr>
          <p:cNvPr id="26" name="Speech Bubble: Rectangle 25">
            <a:extLst>
              <a:ext uri="{FF2B5EF4-FFF2-40B4-BE49-F238E27FC236}">
                <a16:creationId xmlns:a16="http://schemas.microsoft.com/office/drawing/2014/main" id="{A5F0CF68-77FF-6B38-3093-A05EA15B8282}"/>
              </a:ext>
            </a:extLst>
          </p:cNvPr>
          <p:cNvSpPr/>
          <p:nvPr/>
        </p:nvSpPr>
        <p:spPr>
          <a:xfrm>
            <a:off x="9867825" y="4147497"/>
            <a:ext cx="1545497" cy="1504054"/>
          </a:xfrm>
          <a:prstGeom prst="wedgeRectCallout">
            <a:avLst>
              <a:gd name="adj1" fmla="val -224554"/>
              <a:gd name="adj2" fmla="val 14460"/>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ysClr val="windowText" lastClr="000000"/>
                </a:solidFill>
              </a:rPr>
              <a:t>Reduce clear width between curb &amp; gutter to maintain traffic underneath straddle piers.</a:t>
            </a:r>
          </a:p>
        </p:txBody>
      </p:sp>
    </p:spTree>
    <p:extLst>
      <p:ext uri="{BB962C8B-B14F-4D97-AF65-F5344CB8AC3E}">
        <p14:creationId xmlns:p14="http://schemas.microsoft.com/office/powerpoint/2010/main" val="3779927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3" name="TextBox 2">
            <a:extLst>
              <a:ext uri="{FF2B5EF4-FFF2-40B4-BE49-F238E27FC236}">
                <a16:creationId xmlns:a16="http://schemas.microsoft.com/office/drawing/2014/main" id="{B0AB9E29-C1F4-F0EA-A26A-8A7DA1FA407F}"/>
              </a:ext>
            </a:extLst>
          </p:cNvPr>
          <p:cNvSpPr txBox="1"/>
          <p:nvPr/>
        </p:nvSpPr>
        <p:spPr>
          <a:xfrm>
            <a:off x="1905000" y="1097280"/>
            <a:ext cx="9448800" cy="523220"/>
          </a:xfrm>
          <a:prstGeom prst="rect">
            <a:avLst/>
          </a:prstGeom>
          <a:noFill/>
        </p:spPr>
        <p:txBody>
          <a:bodyPr wrap="square" lIns="91440" tIns="45720" rIns="91440" bIns="45720" rtlCol="0" anchor="t">
            <a:spAutoFit/>
          </a:bodyPr>
          <a:lstStyle/>
          <a:p>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Challenging Pier Location: </a:t>
            </a:r>
            <a:r>
              <a:rPr lang="en-US" sz="2800">
                <a:latin typeface="Corbel" panose="020B0503020204020204" pitchFamily="34" charset="0"/>
                <a:ea typeface="Calibri"/>
                <a:cs typeface="Calibri"/>
              </a:rPr>
              <a:t>Viaduct Piers over Parking Lots</a:t>
            </a:r>
          </a:p>
        </p:txBody>
      </p:sp>
      <p:grpSp>
        <p:nvGrpSpPr>
          <p:cNvPr id="4" name="Group 3">
            <a:extLst>
              <a:ext uri="{FF2B5EF4-FFF2-40B4-BE49-F238E27FC236}">
                <a16:creationId xmlns:a16="http://schemas.microsoft.com/office/drawing/2014/main" id="{88A9677A-7555-170E-F209-D709070C5FA8}"/>
              </a:ext>
            </a:extLst>
          </p:cNvPr>
          <p:cNvGrpSpPr/>
          <p:nvPr/>
        </p:nvGrpSpPr>
        <p:grpSpPr>
          <a:xfrm>
            <a:off x="2926080" y="2212848"/>
            <a:ext cx="8699044" cy="3733873"/>
            <a:chOff x="2926080" y="2395728"/>
            <a:chExt cx="8699044" cy="3733873"/>
          </a:xfrm>
        </p:grpSpPr>
        <p:grpSp>
          <p:nvGrpSpPr>
            <p:cNvPr id="6" name="Group 5">
              <a:extLst>
                <a:ext uri="{FF2B5EF4-FFF2-40B4-BE49-F238E27FC236}">
                  <a16:creationId xmlns:a16="http://schemas.microsoft.com/office/drawing/2014/main" id="{90BF3B64-9B10-B059-3547-ABA86A7428FD}"/>
                </a:ext>
              </a:extLst>
            </p:cNvPr>
            <p:cNvGrpSpPr/>
            <p:nvPr/>
          </p:nvGrpSpPr>
          <p:grpSpPr>
            <a:xfrm>
              <a:off x="2926080" y="2395728"/>
              <a:ext cx="6977090" cy="3639312"/>
              <a:chOff x="2926080" y="2395728"/>
              <a:chExt cx="6977090" cy="3639312"/>
            </a:xfrm>
          </p:grpSpPr>
          <p:grpSp>
            <p:nvGrpSpPr>
              <p:cNvPr id="8" name="Group 7">
                <a:extLst>
                  <a:ext uri="{FF2B5EF4-FFF2-40B4-BE49-F238E27FC236}">
                    <a16:creationId xmlns:a16="http://schemas.microsoft.com/office/drawing/2014/main" id="{DE31E29D-B584-0045-C337-835FAAB31927}"/>
                  </a:ext>
                </a:extLst>
              </p:cNvPr>
              <p:cNvGrpSpPr/>
              <p:nvPr/>
            </p:nvGrpSpPr>
            <p:grpSpPr>
              <a:xfrm>
                <a:off x="2926080" y="2395728"/>
                <a:ext cx="6977090" cy="3639312"/>
                <a:chOff x="2926080" y="2395728"/>
                <a:chExt cx="6977090" cy="3639312"/>
              </a:xfrm>
            </p:grpSpPr>
            <p:pic>
              <p:nvPicPr>
                <p:cNvPr id="45" name="Picture 44">
                  <a:extLst>
                    <a:ext uri="{FF2B5EF4-FFF2-40B4-BE49-F238E27FC236}">
                      <a16:creationId xmlns:a16="http://schemas.microsoft.com/office/drawing/2014/main" id="{FE52BFA2-B30D-EB4A-8ED2-A478998549EF}"/>
                    </a:ext>
                  </a:extLst>
                </p:cNvPr>
                <p:cNvPicPr>
                  <a:picLocks noChangeAspect="1"/>
                </p:cNvPicPr>
                <p:nvPr/>
              </p:nvPicPr>
              <p:blipFill rotWithShape="1">
                <a:blip r:embed="rId3"/>
                <a:srcRect t="9453" b="-113"/>
                <a:stretch/>
              </p:blipFill>
              <p:spPr>
                <a:xfrm>
                  <a:off x="2926080" y="2395728"/>
                  <a:ext cx="6977090" cy="3639312"/>
                </a:xfrm>
                <a:prstGeom prst="rect">
                  <a:avLst/>
                </a:prstGeom>
              </p:spPr>
            </p:pic>
            <p:pic>
              <p:nvPicPr>
                <p:cNvPr id="46" name="Picture 45">
                  <a:extLst>
                    <a:ext uri="{FF2B5EF4-FFF2-40B4-BE49-F238E27FC236}">
                      <a16:creationId xmlns:a16="http://schemas.microsoft.com/office/drawing/2014/main" id="{F1819FD2-4C53-57C0-7409-0BA8F4C07F3A}"/>
                    </a:ext>
                  </a:extLst>
                </p:cNvPr>
                <p:cNvPicPr>
                  <a:picLocks noChangeAspect="1"/>
                </p:cNvPicPr>
                <p:nvPr/>
              </p:nvPicPr>
              <p:blipFill>
                <a:blip r:embed="rId4"/>
                <a:stretch>
                  <a:fillRect/>
                </a:stretch>
              </p:blipFill>
              <p:spPr>
                <a:xfrm>
                  <a:off x="6289778" y="5549177"/>
                  <a:ext cx="866775" cy="304800"/>
                </a:xfrm>
                <a:prstGeom prst="rect">
                  <a:avLst/>
                </a:prstGeom>
                <a:effectLst>
                  <a:softEdge rad="38100"/>
                </a:effectLst>
              </p:spPr>
            </p:pic>
          </p:grpSp>
          <p:pic>
            <p:nvPicPr>
              <p:cNvPr id="9" name="Picture 8">
                <a:extLst>
                  <a:ext uri="{FF2B5EF4-FFF2-40B4-BE49-F238E27FC236}">
                    <a16:creationId xmlns:a16="http://schemas.microsoft.com/office/drawing/2014/main" id="{1B97E021-9502-80A6-BE65-D83038D70EFA}"/>
                  </a:ext>
                </a:extLst>
              </p:cNvPr>
              <p:cNvPicPr>
                <a:picLocks noChangeAspect="1"/>
              </p:cNvPicPr>
              <p:nvPr/>
            </p:nvPicPr>
            <p:blipFill>
              <a:blip r:embed="rId5"/>
              <a:stretch>
                <a:fillRect/>
              </a:stretch>
            </p:blipFill>
            <p:spPr>
              <a:xfrm>
                <a:off x="4403104" y="4867275"/>
                <a:ext cx="749283" cy="450056"/>
              </a:xfrm>
              <a:prstGeom prst="rect">
                <a:avLst/>
              </a:prstGeom>
            </p:spPr>
          </p:pic>
          <p:pic>
            <p:nvPicPr>
              <p:cNvPr id="10" name="Picture 9">
                <a:extLst>
                  <a:ext uri="{FF2B5EF4-FFF2-40B4-BE49-F238E27FC236}">
                    <a16:creationId xmlns:a16="http://schemas.microsoft.com/office/drawing/2014/main" id="{8FF32D36-5A9F-33B3-9F85-5D567D69DE46}"/>
                  </a:ext>
                </a:extLst>
              </p:cNvPr>
              <p:cNvPicPr>
                <a:picLocks noChangeAspect="1"/>
              </p:cNvPicPr>
              <p:nvPr/>
            </p:nvPicPr>
            <p:blipFill>
              <a:blip r:embed="rId6"/>
              <a:stretch>
                <a:fillRect/>
              </a:stretch>
            </p:blipFill>
            <p:spPr>
              <a:xfrm>
                <a:off x="5241131" y="4713843"/>
                <a:ext cx="969483" cy="111604"/>
              </a:xfrm>
              <a:prstGeom prst="rect">
                <a:avLst/>
              </a:prstGeom>
            </p:spPr>
          </p:pic>
          <p:pic>
            <p:nvPicPr>
              <p:cNvPr id="11" name="Picture 10">
                <a:extLst>
                  <a:ext uri="{FF2B5EF4-FFF2-40B4-BE49-F238E27FC236}">
                    <a16:creationId xmlns:a16="http://schemas.microsoft.com/office/drawing/2014/main" id="{901395E2-E1F0-A9D7-4C10-5D15747DF142}"/>
                  </a:ext>
                </a:extLst>
              </p:cNvPr>
              <p:cNvPicPr>
                <a:picLocks noChangeAspect="1"/>
              </p:cNvPicPr>
              <p:nvPr/>
            </p:nvPicPr>
            <p:blipFill>
              <a:blip r:embed="rId5"/>
              <a:stretch>
                <a:fillRect/>
              </a:stretch>
            </p:blipFill>
            <p:spPr>
              <a:xfrm>
                <a:off x="5482079" y="4786055"/>
                <a:ext cx="376874" cy="450056"/>
              </a:xfrm>
              <a:prstGeom prst="rect">
                <a:avLst/>
              </a:prstGeom>
            </p:spPr>
          </p:pic>
          <p:sp>
            <p:nvSpPr>
              <p:cNvPr id="12" name="Freeform: Shape 11">
                <a:extLst>
                  <a:ext uri="{FF2B5EF4-FFF2-40B4-BE49-F238E27FC236}">
                    <a16:creationId xmlns:a16="http://schemas.microsoft.com/office/drawing/2014/main" id="{BBDCD07E-C1B8-1B60-9CCA-21D18D7125D5}"/>
                  </a:ext>
                </a:extLst>
              </p:cNvPr>
              <p:cNvSpPr/>
              <p:nvPr/>
            </p:nvSpPr>
            <p:spPr>
              <a:xfrm>
                <a:off x="4386263" y="4524375"/>
                <a:ext cx="1345406" cy="416719"/>
              </a:xfrm>
              <a:custGeom>
                <a:avLst/>
                <a:gdLst>
                  <a:gd name="connsiteX0" fmla="*/ 1114425 w 1345406"/>
                  <a:gd name="connsiteY0" fmla="*/ 416719 h 416719"/>
                  <a:gd name="connsiteX1" fmla="*/ 0 w 1345406"/>
                  <a:gd name="connsiteY1" fmla="*/ 359569 h 416719"/>
                  <a:gd name="connsiteX2" fmla="*/ 400050 w 1345406"/>
                  <a:gd name="connsiteY2" fmla="*/ 238125 h 416719"/>
                  <a:gd name="connsiteX3" fmla="*/ 519112 w 1345406"/>
                  <a:gd name="connsiteY3" fmla="*/ 252413 h 416719"/>
                  <a:gd name="connsiteX4" fmla="*/ 1071562 w 1345406"/>
                  <a:gd name="connsiteY4" fmla="*/ 100013 h 416719"/>
                  <a:gd name="connsiteX5" fmla="*/ 1181100 w 1345406"/>
                  <a:gd name="connsiteY5" fmla="*/ 0 h 416719"/>
                  <a:gd name="connsiteX6" fmla="*/ 1340643 w 1345406"/>
                  <a:gd name="connsiteY6" fmla="*/ 16669 h 416719"/>
                  <a:gd name="connsiteX7" fmla="*/ 1345406 w 1345406"/>
                  <a:gd name="connsiteY7" fmla="*/ 192881 h 416719"/>
                  <a:gd name="connsiteX8" fmla="*/ 1114425 w 1345406"/>
                  <a:gd name="connsiteY8"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406" h="416719">
                    <a:moveTo>
                      <a:pt x="1114425" y="416719"/>
                    </a:moveTo>
                    <a:lnTo>
                      <a:pt x="0" y="359569"/>
                    </a:lnTo>
                    <a:lnTo>
                      <a:pt x="400050" y="238125"/>
                    </a:lnTo>
                    <a:lnTo>
                      <a:pt x="519112" y="252413"/>
                    </a:lnTo>
                    <a:lnTo>
                      <a:pt x="1071562" y="100013"/>
                    </a:lnTo>
                    <a:lnTo>
                      <a:pt x="1181100" y="0"/>
                    </a:lnTo>
                    <a:lnTo>
                      <a:pt x="1340643" y="16669"/>
                    </a:lnTo>
                    <a:lnTo>
                      <a:pt x="1345406" y="192881"/>
                    </a:lnTo>
                    <a:lnTo>
                      <a:pt x="1114425" y="416719"/>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F430EB5-644C-B112-AEA2-9D9362BFC260}"/>
                  </a:ext>
                </a:extLst>
              </p:cNvPr>
              <p:cNvPicPr>
                <a:picLocks noChangeAspect="1"/>
              </p:cNvPicPr>
              <p:nvPr/>
            </p:nvPicPr>
            <p:blipFill>
              <a:blip r:embed="rId7"/>
              <a:stretch>
                <a:fillRect/>
              </a:stretch>
            </p:blipFill>
            <p:spPr>
              <a:xfrm>
                <a:off x="5241131" y="4341807"/>
                <a:ext cx="239870" cy="272840"/>
              </a:xfrm>
              <a:prstGeom prst="rect">
                <a:avLst/>
              </a:prstGeom>
            </p:spPr>
          </p:pic>
          <p:pic>
            <p:nvPicPr>
              <p:cNvPr id="14" name="Picture 13">
                <a:extLst>
                  <a:ext uri="{FF2B5EF4-FFF2-40B4-BE49-F238E27FC236}">
                    <a16:creationId xmlns:a16="http://schemas.microsoft.com/office/drawing/2014/main" id="{E321C656-5D12-10F9-F998-99E2F9954C0D}"/>
                  </a:ext>
                </a:extLst>
              </p:cNvPr>
              <p:cNvPicPr>
                <a:picLocks noChangeAspect="1"/>
              </p:cNvPicPr>
              <p:nvPr/>
            </p:nvPicPr>
            <p:blipFill>
              <a:blip r:embed="rId8"/>
              <a:stretch>
                <a:fillRect/>
              </a:stretch>
            </p:blipFill>
            <p:spPr>
              <a:xfrm>
                <a:off x="5035913" y="4350351"/>
                <a:ext cx="205218" cy="516924"/>
              </a:xfrm>
              <a:prstGeom prst="rect">
                <a:avLst/>
              </a:prstGeom>
            </p:spPr>
          </p:pic>
          <p:pic>
            <p:nvPicPr>
              <p:cNvPr id="15" name="Picture 14">
                <a:extLst>
                  <a:ext uri="{FF2B5EF4-FFF2-40B4-BE49-F238E27FC236}">
                    <a16:creationId xmlns:a16="http://schemas.microsoft.com/office/drawing/2014/main" id="{5BBE0FEA-496D-7F86-9C6C-111B2AF019AE}"/>
                  </a:ext>
                </a:extLst>
              </p:cNvPr>
              <p:cNvPicPr>
                <a:picLocks noChangeAspect="1"/>
              </p:cNvPicPr>
              <p:nvPr/>
            </p:nvPicPr>
            <p:blipFill>
              <a:blip r:embed="rId9"/>
              <a:stretch>
                <a:fillRect/>
              </a:stretch>
            </p:blipFill>
            <p:spPr>
              <a:xfrm>
                <a:off x="5443536" y="4402752"/>
                <a:ext cx="137160" cy="346564"/>
              </a:xfrm>
              <a:prstGeom prst="rect">
                <a:avLst/>
              </a:prstGeom>
            </p:spPr>
          </p:pic>
          <p:pic>
            <p:nvPicPr>
              <p:cNvPr id="16" name="Picture 15">
                <a:extLst>
                  <a:ext uri="{FF2B5EF4-FFF2-40B4-BE49-F238E27FC236}">
                    <a16:creationId xmlns:a16="http://schemas.microsoft.com/office/drawing/2014/main" id="{3BE254F8-E713-DF63-48A1-9BF6C6C86B8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819"/>
                        </a14:imgEffect>
                        <a14:imgEffect>
                          <a14:brightnessContrast bright="-21000"/>
                        </a14:imgEffect>
                      </a14:imgLayer>
                    </a14:imgProps>
                  </a:ext>
                </a:extLst>
              </a:blip>
              <a:stretch>
                <a:fillRect/>
              </a:stretch>
            </p:blipFill>
            <p:spPr>
              <a:xfrm>
                <a:off x="7460902" y="5069682"/>
                <a:ext cx="2437476" cy="887232"/>
              </a:xfrm>
              <a:prstGeom prst="rect">
                <a:avLst/>
              </a:prstGeom>
              <a:effectLst>
                <a:softEdge rad="31750"/>
              </a:effectLst>
            </p:spPr>
          </p:pic>
          <p:pic>
            <p:nvPicPr>
              <p:cNvPr id="17" name="Picture 16">
                <a:extLst>
                  <a:ext uri="{FF2B5EF4-FFF2-40B4-BE49-F238E27FC236}">
                    <a16:creationId xmlns:a16="http://schemas.microsoft.com/office/drawing/2014/main" id="{31B76ACF-D33C-BFE0-4708-A57DAAC1CEEC}"/>
                  </a:ext>
                </a:extLst>
              </p:cNvPr>
              <p:cNvPicPr>
                <a:picLocks noChangeAspect="1"/>
              </p:cNvPicPr>
              <p:nvPr/>
            </p:nvPicPr>
            <p:blipFill>
              <a:blip r:embed="rId12"/>
              <a:stretch>
                <a:fillRect/>
              </a:stretch>
            </p:blipFill>
            <p:spPr>
              <a:xfrm>
                <a:off x="7917806" y="4961645"/>
                <a:ext cx="1645920" cy="134128"/>
              </a:xfrm>
              <a:prstGeom prst="rect">
                <a:avLst/>
              </a:prstGeom>
            </p:spPr>
          </p:pic>
          <p:pic>
            <p:nvPicPr>
              <p:cNvPr id="18" name="Picture 17">
                <a:extLst>
                  <a:ext uri="{FF2B5EF4-FFF2-40B4-BE49-F238E27FC236}">
                    <a16:creationId xmlns:a16="http://schemas.microsoft.com/office/drawing/2014/main" id="{582935A8-9738-A71D-EE0D-961BDB71478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a14:imgEffect>
                      </a14:imgLayer>
                    </a14:imgProps>
                  </a:ext>
                </a:extLst>
              </a:blip>
              <a:stretch>
                <a:fillRect/>
              </a:stretch>
            </p:blipFill>
            <p:spPr>
              <a:xfrm rot="21540000">
                <a:off x="7320089" y="4843032"/>
                <a:ext cx="1020240" cy="157877"/>
              </a:xfrm>
              <a:prstGeom prst="rect">
                <a:avLst/>
              </a:prstGeom>
            </p:spPr>
          </p:pic>
          <p:pic>
            <p:nvPicPr>
              <p:cNvPr id="19" name="Picture 18">
                <a:extLst>
                  <a:ext uri="{FF2B5EF4-FFF2-40B4-BE49-F238E27FC236}">
                    <a16:creationId xmlns:a16="http://schemas.microsoft.com/office/drawing/2014/main" id="{8D3989AA-E034-4190-55D5-95A21FF0F39B}"/>
                  </a:ext>
                </a:extLst>
              </p:cNvPr>
              <p:cNvPicPr>
                <a:picLocks noChangeAspect="1"/>
              </p:cNvPicPr>
              <p:nvPr/>
            </p:nvPicPr>
            <p:blipFill rotWithShape="1">
              <a:blip r:embed="rId15">
                <a:clrChange>
                  <a:clrFrom>
                    <a:srgbClr val="FFFFFF"/>
                  </a:clrFrom>
                  <a:clrTo>
                    <a:srgbClr val="FFFFFF">
                      <a:alpha val="0"/>
                    </a:srgbClr>
                  </a:clrTo>
                </a:clrChange>
              </a:blip>
              <a:srcRect l="1815" r="46196"/>
              <a:stretch/>
            </p:blipFill>
            <p:spPr>
              <a:xfrm>
                <a:off x="8604828" y="4496425"/>
                <a:ext cx="1293549" cy="1467530"/>
              </a:xfrm>
              <a:prstGeom prst="rect">
                <a:avLst/>
              </a:prstGeom>
              <a:effectLst>
                <a:softEdge rad="12700"/>
              </a:effectLst>
            </p:spPr>
          </p:pic>
          <p:pic>
            <p:nvPicPr>
              <p:cNvPr id="20" name="Picture 19">
                <a:extLst>
                  <a:ext uri="{FF2B5EF4-FFF2-40B4-BE49-F238E27FC236}">
                    <a16:creationId xmlns:a16="http://schemas.microsoft.com/office/drawing/2014/main" id="{8B080875-CC88-DD65-DE4D-0B51D6666F9A}"/>
                  </a:ext>
                </a:extLst>
              </p:cNvPr>
              <p:cNvPicPr>
                <a:picLocks noChangeAspect="1"/>
              </p:cNvPicPr>
              <p:nvPr/>
            </p:nvPicPr>
            <p:blipFill rotWithShape="1">
              <a:blip r:embed="rId16">
                <a:extLst>
                  <a:ext uri="{BEBA8EAE-BF5A-486C-A8C5-ECC9F3942E4B}">
                    <a14:imgProps xmlns:a14="http://schemas.microsoft.com/office/drawing/2010/main">
                      <a14:imgLayer r:embed="rId17">
                        <a14:imgEffect>
                          <a14:colorTemperature colorTemp="5945"/>
                        </a14:imgEffect>
                        <a14:imgEffect>
                          <a14:brightnessContrast bright="-10000"/>
                        </a14:imgEffect>
                      </a14:imgLayer>
                    </a14:imgProps>
                  </a:ext>
                </a:extLst>
              </a:blip>
              <a:srcRect l="8581" r="6617"/>
              <a:stretch/>
            </p:blipFill>
            <p:spPr>
              <a:xfrm>
                <a:off x="8327232" y="4570263"/>
                <a:ext cx="310896" cy="438555"/>
              </a:xfrm>
              <a:prstGeom prst="rect">
                <a:avLst/>
              </a:prstGeom>
              <a:effectLst>
                <a:softEdge rad="12700"/>
              </a:effectLst>
            </p:spPr>
          </p:pic>
          <p:pic>
            <p:nvPicPr>
              <p:cNvPr id="21" name="Picture 20">
                <a:extLst>
                  <a:ext uri="{FF2B5EF4-FFF2-40B4-BE49-F238E27FC236}">
                    <a16:creationId xmlns:a16="http://schemas.microsoft.com/office/drawing/2014/main" id="{0004D913-5D69-10A1-3A67-B10134355DDE}"/>
                  </a:ext>
                </a:extLst>
              </p:cNvPr>
              <p:cNvPicPr>
                <a:picLocks noChangeAspect="1"/>
              </p:cNvPicPr>
              <p:nvPr/>
            </p:nvPicPr>
            <p:blipFill>
              <a:blip r:embed="rId18">
                <a:extLst>
                  <a:ext uri="{BEBA8EAE-BF5A-486C-A8C5-ECC9F3942E4B}">
                    <a14:imgProps xmlns:a14="http://schemas.microsoft.com/office/drawing/2010/main">
                      <a14:imgLayer r:embed="rId11">
                        <a14:imgEffect>
                          <a14:colorTemperature colorTemp="6302"/>
                        </a14:imgEffect>
                        <a14:imgEffect>
                          <a14:brightnessContrast bright="-15000"/>
                        </a14:imgEffect>
                      </a14:imgLayer>
                    </a14:imgProps>
                  </a:ext>
                </a:extLst>
              </a:blip>
              <a:stretch>
                <a:fillRect/>
              </a:stretch>
            </p:blipFill>
            <p:spPr>
              <a:xfrm rot="-180000">
                <a:off x="6866866" y="4694636"/>
                <a:ext cx="907915" cy="236934"/>
              </a:xfrm>
              <a:prstGeom prst="rect">
                <a:avLst/>
              </a:prstGeom>
              <a:effectLst>
                <a:softEdge rad="12700"/>
              </a:effectLst>
            </p:spPr>
          </p:pic>
          <p:pic>
            <p:nvPicPr>
              <p:cNvPr id="22" name="Picture 21">
                <a:extLst>
                  <a:ext uri="{FF2B5EF4-FFF2-40B4-BE49-F238E27FC236}">
                    <a16:creationId xmlns:a16="http://schemas.microsoft.com/office/drawing/2014/main" id="{733B8CD0-DE08-9910-E88C-425747E9890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rightnessContrast bright="-13000"/>
                        </a14:imgEffect>
                      </a14:imgLayer>
                    </a14:imgProps>
                  </a:ext>
                </a:extLst>
              </a:blip>
              <a:srcRect t="24292" b="-1"/>
              <a:stretch/>
            </p:blipFill>
            <p:spPr>
              <a:xfrm>
                <a:off x="7431554" y="4721862"/>
                <a:ext cx="910075" cy="172426"/>
              </a:xfrm>
              <a:prstGeom prst="rect">
                <a:avLst/>
              </a:prstGeom>
              <a:effectLst>
                <a:softEdge rad="12700"/>
              </a:effectLst>
            </p:spPr>
          </p:pic>
          <p:pic>
            <p:nvPicPr>
              <p:cNvPr id="23" name="Picture 22">
                <a:extLst>
                  <a:ext uri="{FF2B5EF4-FFF2-40B4-BE49-F238E27FC236}">
                    <a16:creationId xmlns:a16="http://schemas.microsoft.com/office/drawing/2014/main" id="{F3394544-ED57-C8FE-2EBF-2BBC17BC19E1}"/>
                  </a:ext>
                </a:extLst>
              </p:cNvPr>
              <p:cNvPicPr>
                <a:picLocks noChangeAspect="1"/>
              </p:cNvPicPr>
              <p:nvPr/>
            </p:nvPicPr>
            <p:blipFill rotWithShape="1">
              <a:blip r:embed="rId21">
                <a:extLst>
                  <a:ext uri="{BEBA8EAE-BF5A-486C-A8C5-ECC9F3942E4B}">
                    <a14:imgProps xmlns:a14="http://schemas.microsoft.com/office/drawing/2010/main">
                      <a14:imgLayer r:embed="rId17">
                        <a14:imgEffect>
                          <a14:colorTemperature colorTemp="5760"/>
                        </a14:imgEffect>
                        <a14:imgEffect>
                          <a14:brightnessContrast bright="-10000"/>
                        </a14:imgEffect>
                      </a14:imgLayer>
                    </a14:imgProps>
                  </a:ext>
                </a:extLst>
              </a:blip>
              <a:srcRect l="8581" r="6617"/>
              <a:stretch/>
            </p:blipFill>
            <p:spPr>
              <a:xfrm>
                <a:off x="7743824" y="4413725"/>
                <a:ext cx="201168" cy="394133"/>
              </a:xfrm>
              <a:prstGeom prst="rect">
                <a:avLst/>
              </a:prstGeom>
              <a:effectLst>
                <a:softEdge rad="12700"/>
              </a:effectLst>
            </p:spPr>
          </p:pic>
          <p:pic>
            <p:nvPicPr>
              <p:cNvPr id="24" name="Picture 23">
                <a:extLst>
                  <a:ext uri="{FF2B5EF4-FFF2-40B4-BE49-F238E27FC236}">
                    <a16:creationId xmlns:a16="http://schemas.microsoft.com/office/drawing/2014/main" id="{72804E52-5A2A-32B7-F11D-40EDEEA62F8A}"/>
                  </a:ext>
                </a:extLst>
              </p:cNvPr>
              <p:cNvPicPr>
                <a:picLocks noChangeAspect="1"/>
              </p:cNvPicPr>
              <p:nvPr/>
            </p:nvPicPr>
            <p:blipFill>
              <a:blip r:embed="rId22"/>
              <a:stretch>
                <a:fillRect/>
              </a:stretch>
            </p:blipFill>
            <p:spPr>
              <a:xfrm>
                <a:off x="7346155" y="4645761"/>
                <a:ext cx="409576" cy="85603"/>
              </a:xfrm>
              <a:prstGeom prst="rect">
                <a:avLst/>
              </a:prstGeom>
              <a:effectLst>
                <a:softEdge rad="12700"/>
              </a:effectLst>
            </p:spPr>
          </p:pic>
          <p:pic>
            <p:nvPicPr>
              <p:cNvPr id="25" name="Picture 24">
                <a:extLst>
                  <a:ext uri="{FF2B5EF4-FFF2-40B4-BE49-F238E27FC236}">
                    <a16:creationId xmlns:a16="http://schemas.microsoft.com/office/drawing/2014/main" id="{5D6D02CF-213F-1669-FEFD-89B9EE4CCDA5}"/>
                  </a:ext>
                </a:extLst>
              </p:cNvPr>
              <p:cNvPicPr>
                <a:picLocks noChangeAspect="1"/>
              </p:cNvPicPr>
              <p:nvPr/>
            </p:nvPicPr>
            <p:blipFill>
              <a:blip r:embed="rId23"/>
              <a:stretch>
                <a:fillRect/>
              </a:stretch>
            </p:blipFill>
            <p:spPr>
              <a:xfrm>
                <a:off x="7373380" y="4493332"/>
                <a:ext cx="384048" cy="168648"/>
              </a:xfrm>
              <a:prstGeom prst="rect">
                <a:avLst/>
              </a:prstGeom>
            </p:spPr>
          </p:pic>
          <p:pic>
            <p:nvPicPr>
              <p:cNvPr id="26" name="Picture 25">
                <a:extLst>
                  <a:ext uri="{FF2B5EF4-FFF2-40B4-BE49-F238E27FC236}">
                    <a16:creationId xmlns:a16="http://schemas.microsoft.com/office/drawing/2014/main" id="{FF182BCD-7063-F603-D47C-CD9DFF45D177}"/>
                  </a:ext>
                </a:extLst>
              </p:cNvPr>
              <p:cNvPicPr>
                <a:picLocks noChangeAspect="1"/>
              </p:cNvPicPr>
              <p:nvPr/>
            </p:nvPicPr>
            <p:blipFill>
              <a:blip r:embed="rId24"/>
              <a:stretch>
                <a:fillRect/>
              </a:stretch>
            </p:blipFill>
            <p:spPr>
              <a:xfrm>
                <a:off x="4855709" y="4600883"/>
                <a:ext cx="57254" cy="192583"/>
              </a:xfrm>
              <a:prstGeom prst="rect">
                <a:avLst/>
              </a:prstGeom>
            </p:spPr>
          </p:pic>
          <p:pic>
            <p:nvPicPr>
              <p:cNvPr id="27" name="Picture 26">
                <a:extLst>
                  <a:ext uri="{FF2B5EF4-FFF2-40B4-BE49-F238E27FC236}">
                    <a16:creationId xmlns:a16="http://schemas.microsoft.com/office/drawing/2014/main" id="{5A2BFDCC-9CFA-DA64-D5EC-E84138D68CDA}"/>
                  </a:ext>
                </a:extLst>
              </p:cNvPr>
              <p:cNvPicPr>
                <a:picLocks noChangeAspect="1"/>
              </p:cNvPicPr>
              <p:nvPr/>
            </p:nvPicPr>
            <p:blipFill>
              <a:blip r:embed="rId24"/>
              <a:stretch>
                <a:fillRect/>
              </a:stretch>
            </p:blipFill>
            <p:spPr>
              <a:xfrm>
                <a:off x="4587127" y="4650104"/>
                <a:ext cx="57254" cy="192583"/>
              </a:xfrm>
              <a:prstGeom prst="rect">
                <a:avLst/>
              </a:prstGeom>
            </p:spPr>
          </p:pic>
          <p:pic>
            <p:nvPicPr>
              <p:cNvPr id="28" name="Picture 27">
                <a:extLst>
                  <a:ext uri="{FF2B5EF4-FFF2-40B4-BE49-F238E27FC236}">
                    <a16:creationId xmlns:a16="http://schemas.microsoft.com/office/drawing/2014/main" id="{38A3E02F-0433-4FA8-8725-F621387AD525}"/>
                  </a:ext>
                </a:extLst>
              </p:cNvPr>
              <p:cNvPicPr>
                <a:picLocks noChangeAspect="1"/>
              </p:cNvPicPr>
              <p:nvPr/>
            </p:nvPicPr>
            <p:blipFill>
              <a:blip r:embed="rId24"/>
              <a:stretch>
                <a:fillRect/>
              </a:stretch>
            </p:blipFill>
            <p:spPr>
              <a:xfrm>
                <a:off x="4529872" y="4657467"/>
                <a:ext cx="57254" cy="192583"/>
              </a:xfrm>
              <a:prstGeom prst="rect">
                <a:avLst/>
              </a:prstGeom>
            </p:spPr>
          </p:pic>
          <p:pic>
            <p:nvPicPr>
              <p:cNvPr id="29" name="Picture 28">
                <a:extLst>
                  <a:ext uri="{FF2B5EF4-FFF2-40B4-BE49-F238E27FC236}">
                    <a16:creationId xmlns:a16="http://schemas.microsoft.com/office/drawing/2014/main" id="{1D0B7AB8-9830-C9C7-1195-026F27DE0C98}"/>
                  </a:ext>
                </a:extLst>
              </p:cNvPr>
              <p:cNvPicPr>
                <a:picLocks noChangeAspect="1"/>
              </p:cNvPicPr>
              <p:nvPr/>
            </p:nvPicPr>
            <p:blipFill>
              <a:blip r:embed="rId25"/>
              <a:stretch>
                <a:fillRect/>
              </a:stretch>
            </p:blipFill>
            <p:spPr>
              <a:xfrm>
                <a:off x="4558890" y="4366714"/>
                <a:ext cx="282565" cy="319585"/>
              </a:xfrm>
              <a:prstGeom prst="rect">
                <a:avLst/>
              </a:prstGeom>
            </p:spPr>
          </p:pic>
          <p:pic>
            <p:nvPicPr>
              <p:cNvPr id="30" name="Picture 29">
                <a:extLst>
                  <a:ext uri="{FF2B5EF4-FFF2-40B4-BE49-F238E27FC236}">
                    <a16:creationId xmlns:a16="http://schemas.microsoft.com/office/drawing/2014/main" id="{7D9FB553-0832-B278-8F80-37C3DF72D2CE}"/>
                  </a:ext>
                </a:extLst>
              </p:cNvPr>
              <p:cNvPicPr>
                <a:picLocks noChangeAspect="1"/>
              </p:cNvPicPr>
              <p:nvPr/>
            </p:nvPicPr>
            <p:blipFill>
              <a:blip r:embed="rId24"/>
              <a:stretch>
                <a:fillRect/>
              </a:stretch>
            </p:blipFill>
            <p:spPr>
              <a:xfrm>
                <a:off x="4643149" y="4640837"/>
                <a:ext cx="57254" cy="192583"/>
              </a:xfrm>
              <a:prstGeom prst="rect">
                <a:avLst/>
              </a:prstGeom>
            </p:spPr>
          </p:pic>
          <p:pic>
            <p:nvPicPr>
              <p:cNvPr id="31" name="Picture 30">
                <a:extLst>
                  <a:ext uri="{FF2B5EF4-FFF2-40B4-BE49-F238E27FC236}">
                    <a16:creationId xmlns:a16="http://schemas.microsoft.com/office/drawing/2014/main" id="{4FCA1FC7-51F3-6769-C738-E20886B270A4}"/>
                  </a:ext>
                </a:extLst>
              </p:cNvPr>
              <p:cNvPicPr>
                <a:picLocks noChangeAspect="1"/>
              </p:cNvPicPr>
              <p:nvPr/>
            </p:nvPicPr>
            <p:blipFill>
              <a:blip r:embed="rId24"/>
              <a:stretch>
                <a:fillRect/>
              </a:stretch>
            </p:blipFill>
            <p:spPr>
              <a:xfrm>
                <a:off x="4694715" y="4631570"/>
                <a:ext cx="57254" cy="192583"/>
              </a:xfrm>
              <a:prstGeom prst="rect">
                <a:avLst/>
              </a:prstGeom>
            </p:spPr>
          </p:pic>
          <p:pic>
            <p:nvPicPr>
              <p:cNvPr id="32" name="Picture 31">
                <a:extLst>
                  <a:ext uri="{FF2B5EF4-FFF2-40B4-BE49-F238E27FC236}">
                    <a16:creationId xmlns:a16="http://schemas.microsoft.com/office/drawing/2014/main" id="{10B8E069-50DE-1C2B-74C2-B916125EFA78}"/>
                  </a:ext>
                </a:extLst>
              </p:cNvPr>
              <p:cNvPicPr>
                <a:picLocks noChangeAspect="1"/>
              </p:cNvPicPr>
              <p:nvPr/>
            </p:nvPicPr>
            <p:blipFill>
              <a:blip r:embed="rId24"/>
              <a:stretch>
                <a:fillRect/>
              </a:stretch>
            </p:blipFill>
            <p:spPr>
              <a:xfrm>
                <a:off x="4806874" y="4610150"/>
                <a:ext cx="57254" cy="192583"/>
              </a:xfrm>
              <a:prstGeom prst="rect">
                <a:avLst/>
              </a:prstGeom>
            </p:spPr>
          </p:pic>
          <p:pic>
            <p:nvPicPr>
              <p:cNvPr id="33" name="Picture 32">
                <a:extLst>
                  <a:ext uri="{FF2B5EF4-FFF2-40B4-BE49-F238E27FC236}">
                    <a16:creationId xmlns:a16="http://schemas.microsoft.com/office/drawing/2014/main" id="{78A55F6D-8A4C-A568-0362-274BEE2C4CC2}"/>
                  </a:ext>
                </a:extLst>
              </p:cNvPr>
              <p:cNvPicPr>
                <a:picLocks noChangeAspect="1"/>
              </p:cNvPicPr>
              <p:nvPr/>
            </p:nvPicPr>
            <p:blipFill>
              <a:blip r:embed="rId24"/>
              <a:stretch>
                <a:fillRect/>
              </a:stretch>
            </p:blipFill>
            <p:spPr>
              <a:xfrm>
                <a:off x="4749621" y="4622303"/>
                <a:ext cx="57254" cy="192583"/>
              </a:xfrm>
              <a:prstGeom prst="rect">
                <a:avLst/>
              </a:prstGeom>
            </p:spPr>
          </p:pic>
          <p:grpSp>
            <p:nvGrpSpPr>
              <p:cNvPr id="34" name="Group 33">
                <a:extLst>
                  <a:ext uri="{FF2B5EF4-FFF2-40B4-BE49-F238E27FC236}">
                    <a16:creationId xmlns:a16="http://schemas.microsoft.com/office/drawing/2014/main" id="{7D880D89-04CF-960D-8BEB-2B7649E5A8FC}"/>
                  </a:ext>
                </a:extLst>
              </p:cNvPr>
              <p:cNvGrpSpPr/>
              <p:nvPr/>
            </p:nvGrpSpPr>
            <p:grpSpPr>
              <a:xfrm>
                <a:off x="4855709" y="3212599"/>
                <a:ext cx="3052646" cy="1940773"/>
                <a:chOff x="4855709" y="3212599"/>
                <a:chExt cx="3052646" cy="1940773"/>
              </a:xfrm>
            </p:grpSpPr>
            <p:sp>
              <p:nvSpPr>
                <p:cNvPr id="39" name="Rectangle 28">
                  <a:extLst>
                    <a:ext uri="{FF2B5EF4-FFF2-40B4-BE49-F238E27FC236}">
                      <a16:creationId xmlns:a16="http://schemas.microsoft.com/office/drawing/2014/main" id="{3AA131E4-FA1E-4546-6063-30244F239046}"/>
                    </a:ext>
                  </a:extLst>
                </p:cNvPr>
                <p:cNvSpPr/>
                <p:nvPr/>
              </p:nvSpPr>
              <p:spPr>
                <a:xfrm>
                  <a:off x="4855709" y="3212599"/>
                  <a:ext cx="3052646" cy="455077"/>
                </a:xfrm>
                <a:custGeom>
                  <a:avLst/>
                  <a:gdLst>
                    <a:gd name="connsiteX0" fmla="*/ 0 w 3173226"/>
                    <a:gd name="connsiteY0" fmla="*/ 0 h 174597"/>
                    <a:gd name="connsiteX1" fmla="*/ 3173226 w 3173226"/>
                    <a:gd name="connsiteY1" fmla="*/ 0 h 174597"/>
                    <a:gd name="connsiteX2" fmla="*/ 3173226 w 3173226"/>
                    <a:gd name="connsiteY2" fmla="*/ 174597 h 174597"/>
                    <a:gd name="connsiteX3" fmla="*/ 0 w 3173226"/>
                    <a:gd name="connsiteY3" fmla="*/ 174597 h 174597"/>
                    <a:gd name="connsiteX4" fmla="*/ 0 w 3173226"/>
                    <a:gd name="connsiteY4" fmla="*/ 0 h 174597"/>
                    <a:gd name="connsiteX0" fmla="*/ 0 w 3173226"/>
                    <a:gd name="connsiteY0" fmla="*/ 0 h 381325"/>
                    <a:gd name="connsiteX1" fmla="*/ 3173226 w 3173226"/>
                    <a:gd name="connsiteY1" fmla="*/ 0 h 381325"/>
                    <a:gd name="connsiteX2" fmla="*/ 3173226 w 3173226"/>
                    <a:gd name="connsiteY2" fmla="*/ 174597 h 381325"/>
                    <a:gd name="connsiteX3" fmla="*/ 313017 w 3173226"/>
                    <a:gd name="connsiteY3" fmla="*/ 381325 h 381325"/>
                    <a:gd name="connsiteX4" fmla="*/ 0 w 3173226"/>
                    <a:gd name="connsiteY4" fmla="*/ 174597 h 381325"/>
                    <a:gd name="connsiteX5" fmla="*/ 0 w 3173226"/>
                    <a:gd name="connsiteY5" fmla="*/ 0 h 381325"/>
                    <a:gd name="connsiteX0" fmla="*/ 0 w 3173226"/>
                    <a:gd name="connsiteY0" fmla="*/ 0 h 350990"/>
                    <a:gd name="connsiteX1" fmla="*/ 3173226 w 3173226"/>
                    <a:gd name="connsiteY1" fmla="*/ 0 h 350990"/>
                    <a:gd name="connsiteX2" fmla="*/ 3173226 w 3173226"/>
                    <a:gd name="connsiteY2" fmla="*/ 174597 h 350990"/>
                    <a:gd name="connsiteX3" fmla="*/ 230678 w 3173226"/>
                    <a:gd name="connsiteY3" fmla="*/ 350990 h 350990"/>
                    <a:gd name="connsiteX4" fmla="*/ 0 w 3173226"/>
                    <a:gd name="connsiteY4" fmla="*/ 174597 h 350990"/>
                    <a:gd name="connsiteX5" fmla="*/ 0 w 3173226"/>
                    <a:gd name="connsiteY5" fmla="*/ 0 h 350990"/>
                    <a:gd name="connsiteX0" fmla="*/ 0 w 3228573"/>
                    <a:gd name="connsiteY0" fmla="*/ 0 h 361081"/>
                    <a:gd name="connsiteX1" fmla="*/ 3173226 w 3228573"/>
                    <a:gd name="connsiteY1" fmla="*/ 0 h 361081"/>
                    <a:gd name="connsiteX2" fmla="*/ 3173226 w 3228573"/>
                    <a:gd name="connsiteY2" fmla="*/ 174597 h 361081"/>
                    <a:gd name="connsiteX3" fmla="*/ 2947876 w 3228573"/>
                    <a:gd name="connsiteY3" fmla="*/ 346656 h 361081"/>
                    <a:gd name="connsiteX4" fmla="*/ 230678 w 3228573"/>
                    <a:gd name="connsiteY4" fmla="*/ 350990 h 361081"/>
                    <a:gd name="connsiteX5" fmla="*/ 0 w 3228573"/>
                    <a:gd name="connsiteY5" fmla="*/ 174597 h 361081"/>
                    <a:gd name="connsiteX6" fmla="*/ 0 w 3228573"/>
                    <a:gd name="connsiteY6" fmla="*/ 0 h 361081"/>
                    <a:gd name="connsiteX0" fmla="*/ 0 w 3173226"/>
                    <a:gd name="connsiteY0" fmla="*/ 0 h 361081"/>
                    <a:gd name="connsiteX1" fmla="*/ 3173226 w 3173226"/>
                    <a:gd name="connsiteY1" fmla="*/ 0 h 361081"/>
                    <a:gd name="connsiteX2" fmla="*/ 3173226 w 3173226"/>
                    <a:gd name="connsiteY2" fmla="*/ 174597 h 361081"/>
                    <a:gd name="connsiteX3" fmla="*/ 2947876 w 3173226"/>
                    <a:gd name="connsiteY3" fmla="*/ 346656 h 361081"/>
                    <a:gd name="connsiteX4" fmla="*/ 230678 w 3173226"/>
                    <a:gd name="connsiteY4" fmla="*/ 350990 h 361081"/>
                    <a:gd name="connsiteX5" fmla="*/ 0 w 3173226"/>
                    <a:gd name="connsiteY5" fmla="*/ 174597 h 361081"/>
                    <a:gd name="connsiteX6" fmla="*/ 0 w 3173226"/>
                    <a:gd name="connsiteY6" fmla="*/ 0 h 361081"/>
                    <a:gd name="connsiteX0" fmla="*/ 0 w 3173226"/>
                    <a:gd name="connsiteY0" fmla="*/ 0 h 361081"/>
                    <a:gd name="connsiteX1" fmla="*/ 3173226 w 3173226"/>
                    <a:gd name="connsiteY1" fmla="*/ 0 h 361081"/>
                    <a:gd name="connsiteX2" fmla="*/ 3173226 w 3173226"/>
                    <a:gd name="connsiteY2" fmla="*/ 174597 h 361081"/>
                    <a:gd name="connsiteX3" fmla="*/ 2911290 w 3173226"/>
                    <a:gd name="connsiteY3" fmla="*/ 346656 h 361081"/>
                    <a:gd name="connsiteX4" fmla="*/ 230678 w 3173226"/>
                    <a:gd name="connsiteY4" fmla="*/ 350990 h 361081"/>
                    <a:gd name="connsiteX5" fmla="*/ 0 w 3173226"/>
                    <a:gd name="connsiteY5" fmla="*/ 174597 h 361081"/>
                    <a:gd name="connsiteX6" fmla="*/ 0 w 3173226"/>
                    <a:gd name="connsiteY6" fmla="*/ 0 h 361081"/>
                    <a:gd name="connsiteX0" fmla="*/ 0 w 3173226"/>
                    <a:gd name="connsiteY0" fmla="*/ 0 h 351651"/>
                    <a:gd name="connsiteX1" fmla="*/ 3173226 w 3173226"/>
                    <a:gd name="connsiteY1" fmla="*/ 0 h 351651"/>
                    <a:gd name="connsiteX2" fmla="*/ 3173226 w 3173226"/>
                    <a:gd name="connsiteY2" fmla="*/ 174597 h 351651"/>
                    <a:gd name="connsiteX3" fmla="*/ 2911290 w 3173226"/>
                    <a:gd name="connsiteY3" fmla="*/ 346656 h 351651"/>
                    <a:gd name="connsiteX4" fmla="*/ 230678 w 3173226"/>
                    <a:gd name="connsiteY4" fmla="*/ 350990 h 351651"/>
                    <a:gd name="connsiteX5" fmla="*/ 0 w 3173226"/>
                    <a:gd name="connsiteY5" fmla="*/ 174597 h 351651"/>
                    <a:gd name="connsiteX6" fmla="*/ 0 w 3173226"/>
                    <a:gd name="connsiteY6" fmla="*/ 0 h 351651"/>
                    <a:gd name="connsiteX0" fmla="*/ 0 w 3173226"/>
                    <a:gd name="connsiteY0" fmla="*/ 0 h 351651"/>
                    <a:gd name="connsiteX1" fmla="*/ 3173226 w 3173226"/>
                    <a:gd name="connsiteY1" fmla="*/ 0 h 351651"/>
                    <a:gd name="connsiteX2" fmla="*/ 3173226 w 3173226"/>
                    <a:gd name="connsiteY2" fmla="*/ 174597 h 351651"/>
                    <a:gd name="connsiteX3" fmla="*/ 2911290 w 3173226"/>
                    <a:gd name="connsiteY3" fmla="*/ 346656 h 351651"/>
                    <a:gd name="connsiteX4" fmla="*/ 275393 w 3173226"/>
                    <a:gd name="connsiteY4" fmla="*/ 350990 h 351651"/>
                    <a:gd name="connsiteX5" fmla="*/ 0 w 3173226"/>
                    <a:gd name="connsiteY5" fmla="*/ 174597 h 351651"/>
                    <a:gd name="connsiteX6" fmla="*/ 0 w 3173226"/>
                    <a:gd name="connsiteY6" fmla="*/ 0 h 351651"/>
                    <a:gd name="connsiteX0" fmla="*/ 0 w 3173226"/>
                    <a:gd name="connsiteY0" fmla="*/ 0 h 356046"/>
                    <a:gd name="connsiteX1" fmla="*/ 3173226 w 3173226"/>
                    <a:gd name="connsiteY1" fmla="*/ 0 h 356046"/>
                    <a:gd name="connsiteX2" fmla="*/ 3173226 w 3173226"/>
                    <a:gd name="connsiteY2" fmla="*/ 174597 h 356046"/>
                    <a:gd name="connsiteX3" fmla="*/ 2899368 w 3173226"/>
                    <a:gd name="connsiteY3" fmla="*/ 353458 h 356046"/>
                    <a:gd name="connsiteX4" fmla="*/ 275393 w 3173226"/>
                    <a:gd name="connsiteY4" fmla="*/ 350990 h 356046"/>
                    <a:gd name="connsiteX5" fmla="*/ 0 w 3173226"/>
                    <a:gd name="connsiteY5" fmla="*/ 174597 h 356046"/>
                    <a:gd name="connsiteX6" fmla="*/ 0 w 3173226"/>
                    <a:gd name="connsiteY6" fmla="*/ 0 h 356046"/>
                    <a:gd name="connsiteX0" fmla="*/ 0 w 3173226"/>
                    <a:gd name="connsiteY0" fmla="*/ 0 h 363253"/>
                    <a:gd name="connsiteX1" fmla="*/ 3173226 w 3173226"/>
                    <a:gd name="connsiteY1" fmla="*/ 0 h 363253"/>
                    <a:gd name="connsiteX2" fmla="*/ 3173226 w 3173226"/>
                    <a:gd name="connsiteY2" fmla="*/ 174597 h 363253"/>
                    <a:gd name="connsiteX3" fmla="*/ 2899368 w 3173226"/>
                    <a:gd name="connsiteY3" fmla="*/ 353458 h 363253"/>
                    <a:gd name="connsiteX4" fmla="*/ 1126337 w 3173226"/>
                    <a:gd name="connsiteY4" fmla="*/ 363253 h 363253"/>
                    <a:gd name="connsiteX5" fmla="*/ 0 w 3173226"/>
                    <a:gd name="connsiteY5" fmla="*/ 174597 h 363253"/>
                    <a:gd name="connsiteX6" fmla="*/ 0 w 3173226"/>
                    <a:gd name="connsiteY6" fmla="*/ 0 h 363253"/>
                    <a:gd name="connsiteX0" fmla="*/ 0 w 3173226"/>
                    <a:gd name="connsiteY0" fmla="*/ 0 h 384116"/>
                    <a:gd name="connsiteX1" fmla="*/ 3173226 w 3173226"/>
                    <a:gd name="connsiteY1" fmla="*/ 0 h 384116"/>
                    <a:gd name="connsiteX2" fmla="*/ 3173226 w 3173226"/>
                    <a:gd name="connsiteY2" fmla="*/ 174597 h 384116"/>
                    <a:gd name="connsiteX3" fmla="*/ 2079942 w 3173226"/>
                    <a:gd name="connsiteY3" fmla="*/ 384116 h 384116"/>
                    <a:gd name="connsiteX4" fmla="*/ 1126337 w 3173226"/>
                    <a:gd name="connsiteY4" fmla="*/ 363253 h 384116"/>
                    <a:gd name="connsiteX5" fmla="*/ 0 w 3173226"/>
                    <a:gd name="connsiteY5" fmla="*/ 174597 h 384116"/>
                    <a:gd name="connsiteX6" fmla="*/ 0 w 3173226"/>
                    <a:gd name="connsiteY6" fmla="*/ 0 h 384116"/>
                    <a:gd name="connsiteX0" fmla="*/ 0 w 3173226"/>
                    <a:gd name="connsiteY0" fmla="*/ 0 h 363981"/>
                    <a:gd name="connsiteX1" fmla="*/ 3173226 w 3173226"/>
                    <a:gd name="connsiteY1" fmla="*/ 0 h 363981"/>
                    <a:gd name="connsiteX2" fmla="*/ 3173226 w 3173226"/>
                    <a:gd name="connsiteY2" fmla="*/ 174597 h 363981"/>
                    <a:gd name="connsiteX3" fmla="*/ 2079942 w 3173226"/>
                    <a:gd name="connsiteY3" fmla="*/ 363981 h 363981"/>
                    <a:gd name="connsiteX4" fmla="*/ 1126337 w 3173226"/>
                    <a:gd name="connsiteY4" fmla="*/ 363253 h 363981"/>
                    <a:gd name="connsiteX5" fmla="*/ 0 w 3173226"/>
                    <a:gd name="connsiteY5" fmla="*/ 174597 h 363981"/>
                    <a:gd name="connsiteX6" fmla="*/ 0 w 3173226"/>
                    <a:gd name="connsiteY6" fmla="*/ 0 h 363981"/>
                    <a:gd name="connsiteX0" fmla="*/ 0 w 3173226"/>
                    <a:gd name="connsiteY0" fmla="*/ 0 h 363981"/>
                    <a:gd name="connsiteX1" fmla="*/ 3173226 w 3173226"/>
                    <a:gd name="connsiteY1" fmla="*/ 0 h 363981"/>
                    <a:gd name="connsiteX2" fmla="*/ 3173226 w 3173226"/>
                    <a:gd name="connsiteY2" fmla="*/ 174597 h 363981"/>
                    <a:gd name="connsiteX3" fmla="*/ 2079942 w 3173226"/>
                    <a:gd name="connsiteY3" fmla="*/ 363981 h 363981"/>
                    <a:gd name="connsiteX4" fmla="*/ 1126337 w 3173226"/>
                    <a:gd name="connsiteY4" fmla="*/ 363253 h 363981"/>
                    <a:gd name="connsiteX5" fmla="*/ 0 w 3173226"/>
                    <a:gd name="connsiteY5" fmla="*/ 174597 h 363981"/>
                    <a:gd name="connsiteX6" fmla="*/ 0 w 3173226"/>
                    <a:gd name="connsiteY6" fmla="*/ 0 h 363981"/>
                    <a:gd name="connsiteX0" fmla="*/ 0 w 3173226"/>
                    <a:gd name="connsiteY0" fmla="*/ 0 h 363981"/>
                    <a:gd name="connsiteX1" fmla="*/ 3173226 w 3173226"/>
                    <a:gd name="connsiteY1" fmla="*/ 0 h 363981"/>
                    <a:gd name="connsiteX2" fmla="*/ 3173226 w 3173226"/>
                    <a:gd name="connsiteY2" fmla="*/ 174597 h 363981"/>
                    <a:gd name="connsiteX3" fmla="*/ 2079942 w 3173226"/>
                    <a:gd name="connsiteY3" fmla="*/ 363981 h 363981"/>
                    <a:gd name="connsiteX4" fmla="*/ 1126337 w 3173226"/>
                    <a:gd name="connsiteY4" fmla="*/ 363253 h 363981"/>
                    <a:gd name="connsiteX5" fmla="*/ 0 w 3173226"/>
                    <a:gd name="connsiteY5" fmla="*/ 174597 h 363981"/>
                    <a:gd name="connsiteX6" fmla="*/ 0 w 3173226"/>
                    <a:gd name="connsiteY6" fmla="*/ 0 h 363981"/>
                    <a:gd name="connsiteX0" fmla="*/ 0 w 3173226"/>
                    <a:gd name="connsiteY0" fmla="*/ 0 h 363981"/>
                    <a:gd name="connsiteX1" fmla="*/ 3173226 w 3173226"/>
                    <a:gd name="connsiteY1" fmla="*/ 0 h 363981"/>
                    <a:gd name="connsiteX2" fmla="*/ 3173226 w 3173226"/>
                    <a:gd name="connsiteY2" fmla="*/ 174597 h 363981"/>
                    <a:gd name="connsiteX3" fmla="*/ 2079942 w 3173226"/>
                    <a:gd name="connsiteY3" fmla="*/ 363981 h 363981"/>
                    <a:gd name="connsiteX4" fmla="*/ 1126337 w 3173226"/>
                    <a:gd name="connsiteY4" fmla="*/ 363253 h 363981"/>
                    <a:gd name="connsiteX5" fmla="*/ 0 w 3173226"/>
                    <a:gd name="connsiteY5" fmla="*/ 128917 h 363981"/>
                    <a:gd name="connsiteX6" fmla="*/ 0 w 3173226"/>
                    <a:gd name="connsiteY6" fmla="*/ 0 h 363981"/>
                    <a:gd name="connsiteX0" fmla="*/ 0 w 3173226"/>
                    <a:gd name="connsiteY0" fmla="*/ 0 h 363981"/>
                    <a:gd name="connsiteX1" fmla="*/ 3173226 w 3173226"/>
                    <a:gd name="connsiteY1" fmla="*/ 0 h 363981"/>
                    <a:gd name="connsiteX2" fmla="*/ 3165895 w 3173226"/>
                    <a:gd name="connsiteY2" fmla="*/ 134292 h 363981"/>
                    <a:gd name="connsiteX3" fmla="*/ 2079942 w 3173226"/>
                    <a:gd name="connsiteY3" fmla="*/ 363981 h 363981"/>
                    <a:gd name="connsiteX4" fmla="*/ 1126337 w 3173226"/>
                    <a:gd name="connsiteY4" fmla="*/ 363253 h 363981"/>
                    <a:gd name="connsiteX5" fmla="*/ 0 w 3173226"/>
                    <a:gd name="connsiteY5" fmla="*/ 128917 h 363981"/>
                    <a:gd name="connsiteX6" fmla="*/ 0 w 3173226"/>
                    <a:gd name="connsiteY6" fmla="*/ 0 h 363981"/>
                    <a:gd name="connsiteX0" fmla="*/ 0 w 3173226"/>
                    <a:gd name="connsiteY0" fmla="*/ 0 h 363981"/>
                    <a:gd name="connsiteX1" fmla="*/ 3173226 w 3173226"/>
                    <a:gd name="connsiteY1" fmla="*/ 0 h 363981"/>
                    <a:gd name="connsiteX2" fmla="*/ 3165895 w 3173226"/>
                    <a:gd name="connsiteY2" fmla="*/ 134292 h 363981"/>
                    <a:gd name="connsiteX3" fmla="*/ 2079942 w 3173226"/>
                    <a:gd name="connsiteY3" fmla="*/ 363981 h 363981"/>
                    <a:gd name="connsiteX4" fmla="*/ 1126337 w 3173226"/>
                    <a:gd name="connsiteY4" fmla="*/ 363253 h 363981"/>
                    <a:gd name="connsiteX5" fmla="*/ 0 w 3173226"/>
                    <a:gd name="connsiteY5" fmla="*/ 128917 h 363981"/>
                    <a:gd name="connsiteX6" fmla="*/ 0 w 3173226"/>
                    <a:gd name="connsiteY6" fmla="*/ 0 h 363981"/>
                    <a:gd name="connsiteX0" fmla="*/ 0 w 3173226"/>
                    <a:gd name="connsiteY0" fmla="*/ 0 h 363981"/>
                    <a:gd name="connsiteX1" fmla="*/ 3173226 w 3173226"/>
                    <a:gd name="connsiteY1" fmla="*/ 0 h 363981"/>
                    <a:gd name="connsiteX2" fmla="*/ 3165895 w 3173226"/>
                    <a:gd name="connsiteY2" fmla="*/ 134292 h 363981"/>
                    <a:gd name="connsiteX3" fmla="*/ 2079942 w 3173226"/>
                    <a:gd name="connsiteY3" fmla="*/ 363981 h 363981"/>
                    <a:gd name="connsiteX4" fmla="*/ 1126337 w 3173226"/>
                    <a:gd name="connsiteY4" fmla="*/ 363253 h 363981"/>
                    <a:gd name="connsiteX5" fmla="*/ 0 w 3173226"/>
                    <a:gd name="connsiteY5" fmla="*/ 128917 h 363981"/>
                    <a:gd name="connsiteX6" fmla="*/ 0 w 3173226"/>
                    <a:gd name="connsiteY6" fmla="*/ 0 h 363981"/>
                    <a:gd name="connsiteX0" fmla="*/ 0 w 3173226"/>
                    <a:gd name="connsiteY0" fmla="*/ 0 h 363981"/>
                    <a:gd name="connsiteX1" fmla="*/ 3173226 w 3173226"/>
                    <a:gd name="connsiteY1" fmla="*/ 0 h 363981"/>
                    <a:gd name="connsiteX2" fmla="*/ 3165895 w 3173226"/>
                    <a:gd name="connsiteY2" fmla="*/ 134292 h 363981"/>
                    <a:gd name="connsiteX3" fmla="*/ 2065091 w 3173226"/>
                    <a:gd name="connsiteY3" fmla="*/ 363981 h 363981"/>
                    <a:gd name="connsiteX4" fmla="*/ 1126337 w 3173226"/>
                    <a:gd name="connsiteY4" fmla="*/ 363253 h 363981"/>
                    <a:gd name="connsiteX5" fmla="*/ 0 w 3173226"/>
                    <a:gd name="connsiteY5" fmla="*/ 128917 h 363981"/>
                    <a:gd name="connsiteX6" fmla="*/ 0 w 3173226"/>
                    <a:gd name="connsiteY6" fmla="*/ 0 h 363981"/>
                    <a:gd name="connsiteX0" fmla="*/ 0 w 3173226"/>
                    <a:gd name="connsiteY0" fmla="*/ 0 h 365927"/>
                    <a:gd name="connsiteX1" fmla="*/ 3173226 w 3173226"/>
                    <a:gd name="connsiteY1" fmla="*/ 0 h 365927"/>
                    <a:gd name="connsiteX2" fmla="*/ 3165895 w 3173226"/>
                    <a:gd name="connsiteY2" fmla="*/ 134292 h 365927"/>
                    <a:gd name="connsiteX3" fmla="*/ 2052714 w 3173226"/>
                    <a:gd name="connsiteY3" fmla="*/ 365927 h 365927"/>
                    <a:gd name="connsiteX4" fmla="*/ 1126337 w 3173226"/>
                    <a:gd name="connsiteY4" fmla="*/ 363253 h 365927"/>
                    <a:gd name="connsiteX5" fmla="*/ 0 w 3173226"/>
                    <a:gd name="connsiteY5" fmla="*/ 128917 h 365927"/>
                    <a:gd name="connsiteX6" fmla="*/ 0 w 3173226"/>
                    <a:gd name="connsiteY6" fmla="*/ 0 h 365927"/>
                    <a:gd name="connsiteX0" fmla="*/ 0 w 3173226"/>
                    <a:gd name="connsiteY0" fmla="*/ 0 h 365927"/>
                    <a:gd name="connsiteX1" fmla="*/ 3173226 w 3173226"/>
                    <a:gd name="connsiteY1" fmla="*/ 0 h 365927"/>
                    <a:gd name="connsiteX2" fmla="*/ 3165895 w 3173226"/>
                    <a:gd name="connsiteY2" fmla="*/ 134292 h 365927"/>
                    <a:gd name="connsiteX3" fmla="*/ 1988357 w 3173226"/>
                    <a:gd name="connsiteY3" fmla="*/ 365927 h 365927"/>
                    <a:gd name="connsiteX4" fmla="*/ 1126337 w 3173226"/>
                    <a:gd name="connsiteY4" fmla="*/ 363253 h 365927"/>
                    <a:gd name="connsiteX5" fmla="*/ 0 w 3173226"/>
                    <a:gd name="connsiteY5" fmla="*/ 128917 h 365927"/>
                    <a:gd name="connsiteX6" fmla="*/ 0 w 3173226"/>
                    <a:gd name="connsiteY6" fmla="*/ 0 h 365927"/>
                    <a:gd name="connsiteX0" fmla="*/ 0 w 3173226"/>
                    <a:gd name="connsiteY0" fmla="*/ 0 h 367872"/>
                    <a:gd name="connsiteX1" fmla="*/ 3173226 w 3173226"/>
                    <a:gd name="connsiteY1" fmla="*/ 0 h 367872"/>
                    <a:gd name="connsiteX2" fmla="*/ 3165895 w 3173226"/>
                    <a:gd name="connsiteY2" fmla="*/ 134292 h 367872"/>
                    <a:gd name="connsiteX3" fmla="*/ 1953702 w 3173226"/>
                    <a:gd name="connsiteY3" fmla="*/ 367872 h 367872"/>
                    <a:gd name="connsiteX4" fmla="*/ 1126337 w 3173226"/>
                    <a:gd name="connsiteY4" fmla="*/ 363253 h 367872"/>
                    <a:gd name="connsiteX5" fmla="*/ 0 w 3173226"/>
                    <a:gd name="connsiteY5" fmla="*/ 128917 h 367872"/>
                    <a:gd name="connsiteX6" fmla="*/ 0 w 3173226"/>
                    <a:gd name="connsiteY6" fmla="*/ 0 h 367872"/>
                    <a:gd name="connsiteX0" fmla="*/ 0 w 3173226"/>
                    <a:gd name="connsiteY0" fmla="*/ 0 h 371763"/>
                    <a:gd name="connsiteX1" fmla="*/ 3173226 w 3173226"/>
                    <a:gd name="connsiteY1" fmla="*/ 0 h 371763"/>
                    <a:gd name="connsiteX2" fmla="*/ 3165895 w 3173226"/>
                    <a:gd name="connsiteY2" fmla="*/ 134292 h 371763"/>
                    <a:gd name="connsiteX3" fmla="*/ 1926473 w 3173226"/>
                    <a:gd name="connsiteY3" fmla="*/ 371763 h 371763"/>
                    <a:gd name="connsiteX4" fmla="*/ 1126337 w 3173226"/>
                    <a:gd name="connsiteY4" fmla="*/ 363253 h 371763"/>
                    <a:gd name="connsiteX5" fmla="*/ 0 w 3173226"/>
                    <a:gd name="connsiteY5" fmla="*/ 128917 h 371763"/>
                    <a:gd name="connsiteX6" fmla="*/ 0 w 3173226"/>
                    <a:gd name="connsiteY6" fmla="*/ 0 h 37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226" h="371763">
                      <a:moveTo>
                        <a:pt x="0" y="0"/>
                      </a:moveTo>
                      <a:lnTo>
                        <a:pt x="3173226" y="0"/>
                      </a:lnTo>
                      <a:lnTo>
                        <a:pt x="3165895" y="134292"/>
                      </a:lnTo>
                      <a:lnTo>
                        <a:pt x="1926473" y="371763"/>
                      </a:lnTo>
                      <a:lnTo>
                        <a:pt x="1126337" y="363253"/>
                      </a:lnTo>
                      <a:lnTo>
                        <a:pt x="0" y="128917"/>
                      </a:lnTo>
                      <a:lnTo>
                        <a:pt x="0" y="0"/>
                      </a:lnTo>
                      <a:close/>
                    </a:path>
                  </a:pathLst>
                </a:custGeom>
                <a:solidFill>
                  <a:schemeClr val="bg1">
                    <a:lumMod val="75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00F25039-AAA1-3FB0-28FC-0955414E6A6E}"/>
                    </a:ext>
                  </a:extLst>
                </p:cNvPr>
                <p:cNvSpPr/>
                <p:nvPr/>
              </p:nvSpPr>
              <p:spPr>
                <a:xfrm flipH="1">
                  <a:off x="4855709" y="3372937"/>
                  <a:ext cx="1221142" cy="333178"/>
                </a:xfrm>
                <a:custGeom>
                  <a:avLst/>
                  <a:gdLst>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9501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34003 w 290355"/>
                    <a:gd name="connsiteY3" fmla="*/ 21406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85490 h 290355"/>
                    <a:gd name="connsiteX4" fmla="*/ 290355 w 290355"/>
                    <a:gd name="connsiteY4" fmla="*/ 0 h 290355"/>
                    <a:gd name="connsiteX0" fmla="*/ 273686 w 273686"/>
                    <a:gd name="connsiteY0" fmla="*/ 0 h 287974"/>
                    <a:gd name="connsiteX1" fmla="*/ 208681 w 273686"/>
                    <a:gd name="connsiteY1" fmla="*/ 143011 h 287974"/>
                    <a:gd name="connsiteX2" fmla="*/ 0 w 273686"/>
                    <a:gd name="connsiteY2" fmla="*/ 287974 h 287974"/>
                    <a:gd name="connsiteX3" fmla="*/ 666 w 273686"/>
                    <a:gd name="connsiteY3" fmla="*/ 185490 h 287974"/>
                    <a:gd name="connsiteX4" fmla="*/ 273686 w 273686"/>
                    <a:gd name="connsiteY4" fmla="*/ 0 h 287974"/>
                    <a:gd name="connsiteX0" fmla="*/ 287974 w 287974"/>
                    <a:gd name="connsiteY0" fmla="*/ 0 h 276068"/>
                    <a:gd name="connsiteX1" fmla="*/ 222969 w 287974"/>
                    <a:gd name="connsiteY1" fmla="*/ 143011 h 276068"/>
                    <a:gd name="connsiteX2" fmla="*/ 0 w 287974"/>
                    <a:gd name="connsiteY2" fmla="*/ 276068 h 276068"/>
                    <a:gd name="connsiteX3" fmla="*/ 14954 w 287974"/>
                    <a:gd name="connsiteY3" fmla="*/ 185490 h 276068"/>
                    <a:gd name="connsiteX4" fmla="*/ 287974 w 287974"/>
                    <a:gd name="connsiteY4" fmla="*/ 0 h 276068"/>
                    <a:gd name="connsiteX0" fmla="*/ 287974 w 287974"/>
                    <a:gd name="connsiteY0" fmla="*/ 0 h 283212"/>
                    <a:gd name="connsiteX1" fmla="*/ 222969 w 287974"/>
                    <a:gd name="connsiteY1" fmla="*/ 143011 h 283212"/>
                    <a:gd name="connsiteX2" fmla="*/ 0 w 287974"/>
                    <a:gd name="connsiteY2" fmla="*/ 283212 h 283212"/>
                    <a:gd name="connsiteX3" fmla="*/ 14954 w 287974"/>
                    <a:gd name="connsiteY3" fmla="*/ 185490 h 283212"/>
                    <a:gd name="connsiteX4" fmla="*/ 287974 w 287974"/>
                    <a:gd name="connsiteY4" fmla="*/ 0 h 283212"/>
                    <a:gd name="connsiteX0" fmla="*/ 280830 w 280830"/>
                    <a:gd name="connsiteY0" fmla="*/ 0 h 271305"/>
                    <a:gd name="connsiteX1" fmla="*/ 222969 w 280830"/>
                    <a:gd name="connsiteY1" fmla="*/ 131104 h 271305"/>
                    <a:gd name="connsiteX2" fmla="*/ 0 w 280830"/>
                    <a:gd name="connsiteY2" fmla="*/ 271305 h 271305"/>
                    <a:gd name="connsiteX3" fmla="*/ 14954 w 280830"/>
                    <a:gd name="connsiteY3" fmla="*/ 173583 h 271305"/>
                    <a:gd name="connsiteX4" fmla="*/ 280830 w 280830"/>
                    <a:gd name="connsiteY4" fmla="*/ 0 h 271305"/>
                    <a:gd name="connsiteX0" fmla="*/ 280830 w 280830"/>
                    <a:gd name="connsiteY0" fmla="*/ 0 h 280830"/>
                    <a:gd name="connsiteX1" fmla="*/ 222969 w 280830"/>
                    <a:gd name="connsiteY1" fmla="*/ 140629 h 280830"/>
                    <a:gd name="connsiteX2" fmla="*/ 0 w 280830"/>
                    <a:gd name="connsiteY2" fmla="*/ 280830 h 280830"/>
                    <a:gd name="connsiteX3" fmla="*/ 14954 w 280830"/>
                    <a:gd name="connsiteY3" fmla="*/ 183108 h 280830"/>
                    <a:gd name="connsiteX4" fmla="*/ 280830 w 280830"/>
                    <a:gd name="connsiteY4" fmla="*/ 0 h 280830"/>
                    <a:gd name="connsiteX0" fmla="*/ 280830 w 280830"/>
                    <a:gd name="connsiteY0" fmla="*/ 0 h 280830"/>
                    <a:gd name="connsiteX1" fmla="*/ 222969 w 280830"/>
                    <a:gd name="connsiteY1" fmla="*/ 140629 h 280830"/>
                    <a:gd name="connsiteX2" fmla="*/ 0 w 280830"/>
                    <a:gd name="connsiteY2" fmla="*/ 280830 h 280830"/>
                    <a:gd name="connsiteX3" fmla="*/ 10191 w 280830"/>
                    <a:gd name="connsiteY3" fmla="*/ 183108 h 280830"/>
                    <a:gd name="connsiteX4" fmla="*/ 280830 w 280830"/>
                    <a:gd name="connsiteY4" fmla="*/ 0 h 280830"/>
                    <a:gd name="connsiteX0" fmla="*/ 292736 w 292736"/>
                    <a:gd name="connsiteY0" fmla="*/ 0 h 297498"/>
                    <a:gd name="connsiteX1" fmla="*/ 234875 w 292736"/>
                    <a:gd name="connsiteY1" fmla="*/ 140629 h 297498"/>
                    <a:gd name="connsiteX2" fmla="*/ 0 w 292736"/>
                    <a:gd name="connsiteY2" fmla="*/ 297498 h 297498"/>
                    <a:gd name="connsiteX3" fmla="*/ 22097 w 292736"/>
                    <a:gd name="connsiteY3" fmla="*/ 183108 h 297498"/>
                    <a:gd name="connsiteX4" fmla="*/ 292736 w 292736"/>
                    <a:gd name="connsiteY4" fmla="*/ 0 h 297498"/>
                    <a:gd name="connsiteX0" fmla="*/ 297499 w 297499"/>
                    <a:gd name="connsiteY0" fmla="*/ 0 h 290354"/>
                    <a:gd name="connsiteX1" fmla="*/ 239638 w 297499"/>
                    <a:gd name="connsiteY1" fmla="*/ 140629 h 290354"/>
                    <a:gd name="connsiteX2" fmla="*/ 0 w 297499"/>
                    <a:gd name="connsiteY2" fmla="*/ 290354 h 290354"/>
                    <a:gd name="connsiteX3" fmla="*/ 26860 w 297499"/>
                    <a:gd name="connsiteY3" fmla="*/ 183108 h 290354"/>
                    <a:gd name="connsiteX4" fmla="*/ 297499 w 297499"/>
                    <a:gd name="connsiteY4" fmla="*/ 0 h 290354"/>
                    <a:gd name="connsiteX0" fmla="*/ 294993 w 294993"/>
                    <a:gd name="connsiteY0" fmla="*/ 0 h 413636"/>
                    <a:gd name="connsiteX1" fmla="*/ 237132 w 294993"/>
                    <a:gd name="connsiteY1" fmla="*/ 140629 h 413636"/>
                    <a:gd name="connsiteX2" fmla="*/ 0 w 294993"/>
                    <a:gd name="connsiteY2" fmla="*/ 413636 h 413636"/>
                    <a:gd name="connsiteX3" fmla="*/ 24354 w 294993"/>
                    <a:gd name="connsiteY3" fmla="*/ 183108 h 413636"/>
                    <a:gd name="connsiteX4" fmla="*/ 294993 w 294993"/>
                    <a:gd name="connsiteY4" fmla="*/ 0 h 413636"/>
                    <a:gd name="connsiteX0" fmla="*/ 294993 w 294993"/>
                    <a:gd name="connsiteY0" fmla="*/ 0 h 413636"/>
                    <a:gd name="connsiteX1" fmla="*/ 237132 w 294993"/>
                    <a:gd name="connsiteY1" fmla="*/ 140629 h 413636"/>
                    <a:gd name="connsiteX2" fmla="*/ 0 w 294993"/>
                    <a:gd name="connsiteY2" fmla="*/ 413636 h 413636"/>
                    <a:gd name="connsiteX3" fmla="*/ 24981 w 294993"/>
                    <a:gd name="connsiteY3" fmla="*/ 315196 h 413636"/>
                    <a:gd name="connsiteX4" fmla="*/ 294993 w 294993"/>
                    <a:gd name="connsiteY4" fmla="*/ 0 h 413636"/>
                    <a:gd name="connsiteX0" fmla="*/ 294993 w 294993"/>
                    <a:gd name="connsiteY0" fmla="*/ 0 h 413636"/>
                    <a:gd name="connsiteX1" fmla="*/ 237132 w 294993"/>
                    <a:gd name="connsiteY1" fmla="*/ 140629 h 413636"/>
                    <a:gd name="connsiteX2" fmla="*/ 0 w 294993"/>
                    <a:gd name="connsiteY2" fmla="*/ 413636 h 413636"/>
                    <a:gd name="connsiteX3" fmla="*/ 14329 w 294993"/>
                    <a:gd name="connsiteY3" fmla="*/ 329872 h 413636"/>
                    <a:gd name="connsiteX4" fmla="*/ 294993 w 294993"/>
                    <a:gd name="connsiteY4" fmla="*/ 0 h 413636"/>
                    <a:gd name="connsiteX0" fmla="*/ 322562 w 322562"/>
                    <a:gd name="connsiteY0" fmla="*/ 0 h 425377"/>
                    <a:gd name="connsiteX1" fmla="*/ 264701 w 322562"/>
                    <a:gd name="connsiteY1" fmla="*/ 140629 h 425377"/>
                    <a:gd name="connsiteX2" fmla="*/ 0 w 322562"/>
                    <a:gd name="connsiteY2" fmla="*/ 425377 h 425377"/>
                    <a:gd name="connsiteX3" fmla="*/ 41898 w 322562"/>
                    <a:gd name="connsiteY3" fmla="*/ 329872 h 425377"/>
                    <a:gd name="connsiteX4" fmla="*/ 322562 w 322562"/>
                    <a:gd name="connsiteY4" fmla="*/ 0 h 425377"/>
                    <a:gd name="connsiteX0" fmla="*/ 323815 w 323815"/>
                    <a:gd name="connsiteY0" fmla="*/ 0 h 533983"/>
                    <a:gd name="connsiteX1" fmla="*/ 265954 w 323815"/>
                    <a:gd name="connsiteY1" fmla="*/ 140629 h 533983"/>
                    <a:gd name="connsiteX2" fmla="*/ 0 w 323815"/>
                    <a:gd name="connsiteY2" fmla="*/ 533983 h 533983"/>
                    <a:gd name="connsiteX3" fmla="*/ 43151 w 323815"/>
                    <a:gd name="connsiteY3" fmla="*/ 329872 h 533983"/>
                    <a:gd name="connsiteX4" fmla="*/ 323815 w 323815"/>
                    <a:gd name="connsiteY4" fmla="*/ 0 h 533983"/>
                    <a:gd name="connsiteX0" fmla="*/ 323815 w 323815"/>
                    <a:gd name="connsiteY0" fmla="*/ 0 h 533983"/>
                    <a:gd name="connsiteX1" fmla="*/ 265954 w 323815"/>
                    <a:gd name="connsiteY1" fmla="*/ 140629 h 533983"/>
                    <a:gd name="connsiteX2" fmla="*/ 0 w 323815"/>
                    <a:gd name="connsiteY2" fmla="*/ 533983 h 533983"/>
                    <a:gd name="connsiteX3" fmla="*/ 38138 w 323815"/>
                    <a:gd name="connsiteY3" fmla="*/ 414997 h 533983"/>
                    <a:gd name="connsiteX4" fmla="*/ 323815 w 323815"/>
                    <a:gd name="connsiteY4" fmla="*/ 0 h 533983"/>
                    <a:gd name="connsiteX0" fmla="*/ 323815 w 323815"/>
                    <a:gd name="connsiteY0" fmla="*/ 0 h 533983"/>
                    <a:gd name="connsiteX1" fmla="*/ 265954 w 323815"/>
                    <a:gd name="connsiteY1" fmla="*/ 140629 h 533983"/>
                    <a:gd name="connsiteX2" fmla="*/ 0 w 323815"/>
                    <a:gd name="connsiteY2" fmla="*/ 533983 h 533983"/>
                    <a:gd name="connsiteX3" fmla="*/ 36885 w 323815"/>
                    <a:gd name="connsiteY3" fmla="*/ 353356 h 533983"/>
                    <a:gd name="connsiteX4" fmla="*/ 323815 w 323815"/>
                    <a:gd name="connsiteY4" fmla="*/ 0 h 533983"/>
                    <a:gd name="connsiteX0" fmla="*/ 321309 w 321309"/>
                    <a:gd name="connsiteY0" fmla="*/ 0 h 434182"/>
                    <a:gd name="connsiteX1" fmla="*/ 263448 w 321309"/>
                    <a:gd name="connsiteY1" fmla="*/ 140629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79739 w 321309"/>
                    <a:gd name="connsiteY1" fmla="*/ 105406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92270 w 321309"/>
                    <a:gd name="connsiteY1" fmla="*/ 90730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86004 w 321309"/>
                    <a:gd name="connsiteY1" fmla="*/ 87795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85378 w 321309"/>
                    <a:gd name="connsiteY1" fmla="*/ 61376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10700"/>
                    <a:gd name="connsiteX1" fmla="*/ 285378 w 321309"/>
                    <a:gd name="connsiteY1" fmla="*/ 61376 h 410700"/>
                    <a:gd name="connsiteX2" fmla="*/ 0 w 321309"/>
                    <a:gd name="connsiteY2" fmla="*/ 410700 h 410700"/>
                    <a:gd name="connsiteX3" fmla="*/ 34379 w 321309"/>
                    <a:gd name="connsiteY3" fmla="*/ 353356 h 410700"/>
                    <a:gd name="connsiteX4" fmla="*/ 321309 w 321309"/>
                    <a:gd name="connsiteY4" fmla="*/ 0 h 41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09" h="410700">
                      <a:moveTo>
                        <a:pt x="321309" y="0"/>
                      </a:moveTo>
                      <a:lnTo>
                        <a:pt x="285378" y="61376"/>
                      </a:lnTo>
                      <a:lnTo>
                        <a:pt x="0" y="410700"/>
                      </a:lnTo>
                      <a:lnTo>
                        <a:pt x="34379" y="353356"/>
                      </a:lnTo>
                      <a:lnTo>
                        <a:pt x="321309" y="0"/>
                      </a:lnTo>
                      <a:close/>
                    </a:path>
                  </a:pathLst>
                </a:cu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0AFA639-9267-BFB4-95F1-C26D7AE4017D}"/>
                    </a:ext>
                  </a:extLst>
                </p:cNvPr>
                <p:cNvSpPr/>
                <p:nvPr/>
              </p:nvSpPr>
              <p:spPr>
                <a:xfrm>
                  <a:off x="6708334" y="3375728"/>
                  <a:ext cx="1192878" cy="318888"/>
                </a:xfrm>
                <a:custGeom>
                  <a:avLst/>
                  <a:gdLst>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9501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34003 w 290355"/>
                    <a:gd name="connsiteY3" fmla="*/ 214065 h 290355"/>
                    <a:gd name="connsiteX4" fmla="*/ 290355 w 290355"/>
                    <a:gd name="connsiteY4" fmla="*/ 0 h 290355"/>
                    <a:gd name="connsiteX0" fmla="*/ 290355 w 290355"/>
                    <a:gd name="connsiteY0" fmla="*/ 0 h 290355"/>
                    <a:gd name="connsiteX1" fmla="*/ 225350 w 290355"/>
                    <a:gd name="connsiteY1" fmla="*/ 143011 h 290355"/>
                    <a:gd name="connsiteX2" fmla="*/ 0 w 290355"/>
                    <a:gd name="connsiteY2" fmla="*/ 290355 h 290355"/>
                    <a:gd name="connsiteX3" fmla="*/ 17335 w 290355"/>
                    <a:gd name="connsiteY3" fmla="*/ 185490 h 290355"/>
                    <a:gd name="connsiteX4" fmla="*/ 290355 w 290355"/>
                    <a:gd name="connsiteY4" fmla="*/ 0 h 290355"/>
                    <a:gd name="connsiteX0" fmla="*/ 273686 w 273686"/>
                    <a:gd name="connsiteY0" fmla="*/ 0 h 287974"/>
                    <a:gd name="connsiteX1" fmla="*/ 208681 w 273686"/>
                    <a:gd name="connsiteY1" fmla="*/ 143011 h 287974"/>
                    <a:gd name="connsiteX2" fmla="*/ 0 w 273686"/>
                    <a:gd name="connsiteY2" fmla="*/ 287974 h 287974"/>
                    <a:gd name="connsiteX3" fmla="*/ 666 w 273686"/>
                    <a:gd name="connsiteY3" fmla="*/ 185490 h 287974"/>
                    <a:gd name="connsiteX4" fmla="*/ 273686 w 273686"/>
                    <a:gd name="connsiteY4" fmla="*/ 0 h 287974"/>
                    <a:gd name="connsiteX0" fmla="*/ 287974 w 287974"/>
                    <a:gd name="connsiteY0" fmla="*/ 0 h 276068"/>
                    <a:gd name="connsiteX1" fmla="*/ 222969 w 287974"/>
                    <a:gd name="connsiteY1" fmla="*/ 143011 h 276068"/>
                    <a:gd name="connsiteX2" fmla="*/ 0 w 287974"/>
                    <a:gd name="connsiteY2" fmla="*/ 276068 h 276068"/>
                    <a:gd name="connsiteX3" fmla="*/ 14954 w 287974"/>
                    <a:gd name="connsiteY3" fmla="*/ 185490 h 276068"/>
                    <a:gd name="connsiteX4" fmla="*/ 287974 w 287974"/>
                    <a:gd name="connsiteY4" fmla="*/ 0 h 276068"/>
                    <a:gd name="connsiteX0" fmla="*/ 287974 w 287974"/>
                    <a:gd name="connsiteY0" fmla="*/ 0 h 283212"/>
                    <a:gd name="connsiteX1" fmla="*/ 222969 w 287974"/>
                    <a:gd name="connsiteY1" fmla="*/ 143011 h 283212"/>
                    <a:gd name="connsiteX2" fmla="*/ 0 w 287974"/>
                    <a:gd name="connsiteY2" fmla="*/ 283212 h 283212"/>
                    <a:gd name="connsiteX3" fmla="*/ 14954 w 287974"/>
                    <a:gd name="connsiteY3" fmla="*/ 185490 h 283212"/>
                    <a:gd name="connsiteX4" fmla="*/ 287974 w 287974"/>
                    <a:gd name="connsiteY4" fmla="*/ 0 h 283212"/>
                    <a:gd name="connsiteX0" fmla="*/ 280830 w 280830"/>
                    <a:gd name="connsiteY0" fmla="*/ 0 h 271305"/>
                    <a:gd name="connsiteX1" fmla="*/ 222969 w 280830"/>
                    <a:gd name="connsiteY1" fmla="*/ 131104 h 271305"/>
                    <a:gd name="connsiteX2" fmla="*/ 0 w 280830"/>
                    <a:gd name="connsiteY2" fmla="*/ 271305 h 271305"/>
                    <a:gd name="connsiteX3" fmla="*/ 14954 w 280830"/>
                    <a:gd name="connsiteY3" fmla="*/ 173583 h 271305"/>
                    <a:gd name="connsiteX4" fmla="*/ 280830 w 280830"/>
                    <a:gd name="connsiteY4" fmla="*/ 0 h 271305"/>
                    <a:gd name="connsiteX0" fmla="*/ 280830 w 280830"/>
                    <a:gd name="connsiteY0" fmla="*/ 0 h 280830"/>
                    <a:gd name="connsiteX1" fmla="*/ 222969 w 280830"/>
                    <a:gd name="connsiteY1" fmla="*/ 140629 h 280830"/>
                    <a:gd name="connsiteX2" fmla="*/ 0 w 280830"/>
                    <a:gd name="connsiteY2" fmla="*/ 280830 h 280830"/>
                    <a:gd name="connsiteX3" fmla="*/ 14954 w 280830"/>
                    <a:gd name="connsiteY3" fmla="*/ 183108 h 280830"/>
                    <a:gd name="connsiteX4" fmla="*/ 280830 w 280830"/>
                    <a:gd name="connsiteY4" fmla="*/ 0 h 280830"/>
                    <a:gd name="connsiteX0" fmla="*/ 280830 w 280830"/>
                    <a:gd name="connsiteY0" fmla="*/ 0 h 280830"/>
                    <a:gd name="connsiteX1" fmla="*/ 222969 w 280830"/>
                    <a:gd name="connsiteY1" fmla="*/ 140629 h 280830"/>
                    <a:gd name="connsiteX2" fmla="*/ 0 w 280830"/>
                    <a:gd name="connsiteY2" fmla="*/ 280830 h 280830"/>
                    <a:gd name="connsiteX3" fmla="*/ 10191 w 280830"/>
                    <a:gd name="connsiteY3" fmla="*/ 183108 h 280830"/>
                    <a:gd name="connsiteX4" fmla="*/ 280830 w 280830"/>
                    <a:gd name="connsiteY4" fmla="*/ 0 h 280830"/>
                    <a:gd name="connsiteX0" fmla="*/ 292736 w 292736"/>
                    <a:gd name="connsiteY0" fmla="*/ 0 h 297498"/>
                    <a:gd name="connsiteX1" fmla="*/ 234875 w 292736"/>
                    <a:gd name="connsiteY1" fmla="*/ 140629 h 297498"/>
                    <a:gd name="connsiteX2" fmla="*/ 0 w 292736"/>
                    <a:gd name="connsiteY2" fmla="*/ 297498 h 297498"/>
                    <a:gd name="connsiteX3" fmla="*/ 22097 w 292736"/>
                    <a:gd name="connsiteY3" fmla="*/ 183108 h 297498"/>
                    <a:gd name="connsiteX4" fmla="*/ 292736 w 292736"/>
                    <a:gd name="connsiteY4" fmla="*/ 0 h 297498"/>
                    <a:gd name="connsiteX0" fmla="*/ 297499 w 297499"/>
                    <a:gd name="connsiteY0" fmla="*/ 0 h 290354"/>
                    <a:gd name="connsiteX1" fmla="*/ 239638 w 297499"/>
                    <a:gd name="connsiteY1" fmla="*/ 140629 h 290354"/>
                    <a:gd name="connsiteX2" fmla="*/ 0 w 297499"/>
                    <a:gd name="connsiteY2" fmla="*/ 290354 h 290354"/>
                    <a:gd name="connsiteX3" fmla="*/ 26860 w 297499"/>
                    <a:gd name="connsiteY3" fmla="*/ 183108 h 290354"/>
                    <a:gd name="connsiteX4" fmla="*/ 297499 w 297499"/>
                    <a:gd name="connsiteY4" fmla="*/ 0 h 290354"/>
                    <a:gd name="connsiteX0" fmla="*/ 294993 w 294993"/>
                    <a:gd name="connsiteY0" fmla="*/ 0 h 413636"/>
                    <a:gd name="connsiteX1" fmla="*/ 237132 w 294993"/>
                    <a:gd name="connsiteY1" fmla="*/ 140629 h 413636"/>
                    <a:gd name="connsiteX2" fmla="*/ 0 w 294993"/>
                    <a:gd name="connsiteY2" fmla="*/ 413636 h 413636"/>
                    <a:gd name="connsiteX3" fmla="*/ 24354 w 294993"/>
                    <a:gd name="connsiteY3" fmla="*/ 183108 h 413636"/>
                    <a:gd name="connsiteX4" fmla="*/ 294993 w 294993"/>
                    <a:gd name="connsiteY4" fmla="*/ 0 h 413636"/>
                    <a:gd name="connsiteX0" fmla="*/ 294993 w 294993"/>
                    <a:gd name="connsiteY0" fmla="*/ 0 h 413636"/>
                    <a:gd name="connsiteX1" fmla="*/ 237132 w 294993"/>
                    <a:gd name="connsiteY1" fmla="*/ 140629 h 413636"/>
                    <a:gd name="connsiteX2" fmla="*/ 0 w 294993"/>
                    <a:gd name="connsiteY2" fmla="*/ 413636 h 413636"/>
                    <a:gd name="connsiteX3" fmla="*/ 24981 w 294993"/>
                    <a:gd name="connsiteY3" fmla="*/ 315196 h 413636"/>
                    <a:gd name="connsiteX4" fmla="*/ 294993 w 294993"/>
                    <a:gd name="connsiteY4" fmla="*/ 0 h 413636"/>
                    <a:gd name="connsiteX0" fmla="*/ 294993 w 294993"/>
                    <a:gd name="connsiteY0" fmla="*/ 0 h 413636"/>
                    <a:gd name="connsiteX1" fmla="*/ 237132 w 294993"/>
                    <a:gd name="connsiteY1" fmla="*/ 140629 h 413636"/>
                    <a:gd name="connsiteX2" fmla="*/ 0 w 294993"/>
                    <a:gd name="connsiteY2" fmla="*/ 413636 h 413636"/>
                    <a:gd name="connsiteX3" fmla="*/ 14329 w 294993"/>
                    <a:gd name="connsiteY3" fmla="*/ 329872 h 413636"/>
                    <a:gd name="connsiteX4" fmla="*/ 294993 w 294993"/>
                    <a:gd name="connsiteY4" fmla="*/ 0 h 413636"/>
                    <a:gd name="connsiteX0" fmla="*/ 322562 w 322562"/>
                    <a:gd name="connsiteY0" fmla="*/ 0 h 425377"/>
                    <a:gd name="connsiteX1" fmla="*/ 264701 w 322562"/>
                    <a:gd name="connsiteY1" fmla="*/ 140629 h 425377"/>
                    <a:gd name="connsiteX2" fmla="*/ 0 w 322562"/>
                    <a:gd name="connsiteY2" fmla="*/ 425377 h 425377"/>
                    <a:gd name="connsiteX3" fmla="*/ 41898 w 322562"/>
                    <a:gd name="connsiteY3" fmla="*/ 329872 h 425377"/>
                    <a:gd name="connsiteX4" fmla="*/ 322562 w 322562"/>
                    <a:gd name="connsiteY4" fmla="*/ 0 h 425377"/>
                    <a:gd name="connsiteX0" fmla="*/ 323815 w 323815"/>
                    <a:gd name="connsiteY0" fmla="*/ 0 h 533983"/>
                    <a:gd name="connsiteX1" fmla="*/ 265954 w 323815"/>
                    <a:gd name="connsiteY1" fmla="*/ 140629 h 533983"/>
                    <a:gd name="connsiteX2" fmla="*/ 0 w 323815"/>
                    <a:gd name="connsiteY2" fmla="*/ 533983 h 533983"/>
                    <a:gd name="connsiteX3" fmla="*/ 43151 w 323815"/>
                    <a:gd name="connsiteY3" fmla="*/ 329872 h 533983"/>
                    <a:gd name="connsiteX4" fmla="*/ 323815 w 323815"/>
                    <a:gd name="connsiteY4" fmla="*/ 0 h 533983"/>
                    <a:gd name="connsiteX0" fmla="*/ 323815 w 323815"/>
                    <a:gd name="connsiteY0" fmla="*/ 0 h 533983"/>
                    <a:gd name="connsiteX1" fmla="*/ 265954 w 323815"/>
                    <a:gd name="connsiteY1" fmla="*/ 140629 h 533983"/>
                    <a:gd name="connsiteX2" fmla="*/ 0 w 323815"/>
                    <a:gd name="connsiteY2" fmla="*/ 533983 h 533983"/>
                    <a:gd name="connsiteX3" fmla="*/ 38138 w 323815"/>
                    <a:gd name="connsiteY3" fmla="*/ 414997 h 533983"/>
                    <a:gd name="connsiteX4" fmla="*/ 323815 w 323815"/>
                    <a:gd name="connsiteY4" fmla="*/ 0 h 533983"/>
                    <a:gd name="connsiteX0" fmla="*/ 323815 w 323815"/>
                    <a:gd name="connsiteY0" fmla="*/ 0 h 533983"/>
                    <a:gd name="connsiteX1" fmla="*/ 265954 w 323815"/>
                    <a:gd name="connsiteY1" fmla="*/ 140629 h 533983"/>
                    <a:gd name="connsiteX2" fmla="*/ 0 w 323815"/>
                    <a:gd name="connsiteY2" fmla="*/ 533983 h 533983"/>
                    <a:gd name="connsiteX3" fmla="*/ 36885 w 323815"/>
                    <a:gd name="connsiteY3" fmla="*/ 353356 h 533983"/>
                    <a:gd name="connsiteX4" fmla="*/ 323815 w 323815"/>
                    <a:gd name="connsiteY4" fmla="*/ 0 h 533983"/>
                    <a:gd name="connsiteX0" fmla="*/ 321309 w 321309"/>
                    <a:gd name="connsiteY0" fmla="*/ 0 h 434182"/>
                    <a:gd name="connsiteX1" fmla="*/ 263448 w 321309"/>
                    <a:gd name="connsiteY1" fmla="*/ 140629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79739 w 321309"/>
                    <a:gd name="connsiteY1" fmla="*/ 105406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92270 w 321309"/>
                    <a:gd name="connsiteY1" fmla="*/ 90730 h 434182"/>
                    <a:gd name="connsiteX2" fmla="*/ 0 w 321309"/>
                    <a:gd name="connsiteY2" fmla="*/ 434182 h 434182"/>
                    <a:gd name="connsiteX3" fmla="*/ 34379 w 321309"/>
                    <a:gd name="connsiteY3" fmla="*/ 353356 h 434182"/>
                    <a:gd name="connsiteX4" fmla="*/ 321309 w 321309"/>
                    <a:gd name="connsiteY4" fmla="*/ 0 h 434182"/>
                    <a:gd name="connsiteX0" fmla="*/ 321309 w 321309"/>
                    <a:gd name="connsiteY0" fmla="*/ 0 h 434182"/>
                    <a:gd name="connsiteX1" fmla="*/ 286004 w 321309"/>
                    <a:gd name="connsiteY1" fmla="*/ 87795 h 434182"/>
                    <a:gd name="connsiteX2" fmla="*/ 0 w 321309"/>
                    <a:gd name="connsiteY2" fmla="*/ 434182 h 434182"/>
                    <a:gd name="connsiteX3" fmla="*/ 34379 w 321309"/>
                    <a:gd name="connsiteY3" fmla="*/ 353356 h 434182"/>
                    <a:gd name="connsiteX4" fmla="*/ 321309 w 321309"/>
                    <a:gd name="connsiteY4" fmla="*/ 0 h 434182"/>
                    <a:gd name="connsiteX0" fmla="*/ 310031 w 310031"/>
                    <a:gd name="connsiteY0" fmla="*/ 0 h 442988"/>
                    <a:gd name="connsiteX1" fmla="*/ 274726 w 310031"/>
                    <a:gd name="connsiteY1" fmla="*/ 87795 h 442988"/>
                    <a:gd name="connsiteX2" fmla="*/ 0 w 310031"/>
                    <a:gd name="connsiteY2" fmla="*/ 442988 h 442988"/>
                    <a:gd name="connsiteX3" fmla="*/ 23101 w 310031"/>
                    <a:gd name="connsiteY3" fmla="*/ 353356 h 442988"/>
                    <a:gd name="connsiteX4" fmla="*/ 310031 w 310031"/>
                    <a:gd name="connsiteY4" fmla="*/ 0 h 442988"/>
                    <a:gd name="connsiteX0" fmla="*/ 310031 w 310031"/>
                    <a:gd name="connsiteY0" fmla="*/ 0 h 434182"/>
                    <a:gd name="connsiteX1" fmla="*/ 274726 w 310031"/>
                    <a:gd name="connsiteY1" fmla="*/ 87795 h 434182"/>
                    <a:gd name="connsiteX2" fmla="*/ 0 w 310031"/>
                    <a:gd name="connsiteY2" fmla="*/ 434182 h 434182"/>
                    <a:gd name="connsiteX3" fmla="*/ 23101 w 310031"/>
                    <a:gd name="connsiteY3" fmla="*/ 353356 h 434182"/>
                    <a:gd name="connsiteX4" fmla="*/ 310031 w 310031"/>
                    <a:gd name="connsiteY4" fmla="*/ 0 h 434182"/>
                    <a:gd name="connsiteX0" fmla="*/ 310031 w 310031"/>
                    <a:gd name="connsiteY0" fmla="*/ 0 h 434182"/>
                    <a:gd name="connsiteX1" fmla="*/ 274726 w 310031"/>
                    <a:gd name="connsiteY1" fmla="*/ 87795 h 434182"/>
                    <a:gd name="connsiteX2" fmla="*/ 0 w 310031"/>
                    <a:gd name="connsiteY2" fmla="*/ 434182 h 434182"/>
                    <a:gd name="connsiteX3" fmla="*/ 3678 w 310031"/>
                    <a:gd name="connsiteY3" fmla="*/ 350421 h 434182"/>
                    <a:gd name="connsiteX4" fmla="*/ 310031 w 310031"/>
                    <a:gd name="connsiteY4" fmla="*/ 0 h 434182"/>
                    <a:gd name="connsiteX0" fmla="*/ 306353 w 306353"/>
                    <a:gd name="connsiteY0" fmla="*/ 0 h 437117"/>
                    <a:gd name="connsiteX1" fmla="*/ 271048 w 306353"/>
                    <a:gd name="connsiteY1" fmla="*/ 87795 h 437117"/>
                    <a:gd name="connsiteX2" fmla="*/ 13866 w 306353"/>
                    <a:gd name="connsiteY2" fmla="*/ 437117 h 437117"/>
                    <a:gd name="connsiteX3" fmla="*/ 0 w 306353"/>
                    <a:gd name="connsiteY3" fmla="*/ 350421 h 437117"/>
                    <a:gd name="connsiteX4" fmla="*/ 306353 w 306353"/>
                    <a:gd name="connsiteY4" fmla="*/ 0 h 437117"/>
                    <a:gd name="connsiteX0" fmla="*/ 313245 w 313245"/>
                    <a:gd name="connsiteY0" fmla="*/ 0 h 437117"/>
                    <a:gd name="connsiteX1" fmla="*/ 277940 w 313245"/>
                    <a:gd name="connsiteY1" fmla="*/ 87795 h 437117"/>
                    <a:gd name="connsiteX2" fmla="*/ 20758 w 313245"/>
                    <a:gd name="connsiteY2" fmla="*/ 437117 h 437117"/>
                    <a:gd name="connsiteX3" fmla="*/ 0 w 313245"/>
                    <a:gd name="connsiteY3" fmla="*/ 353356 h 437117"/>
                    <a:gd name="connsiteX4" fmla="*/ 313245 w 313245"/>
                    <a:gd name="connsiteY4" fmla="*/ 0 h 437117"/>
                    <a:gd name="connsiteX0" fmla="*/ 313245 w 313245"/>
                    <a:gd name="connsiteY0" fmla="*/ 0 h 422440"/>
                    <a:gd name="connsiteX1" fmla="*/ 277940 w 313245"/>
                    <a:gd name="connsiteY1" fmla="*/ 87795 h 422440"/>
                    <a:gd name="connsiteX2" fmla="*/ 18252 w 313245"/>
                    <a:gd name="connsiteY2" fmla="*/ 422440 h 422440"/>
                    <a:gd name="connsiteX3" fmla="*/ 0 w 313245"/>
                    <a:gd name="connsiteY3" fmla="*/ 353356 h 422440"/>
                    <a:gd name="connsiteX4" fmla="*/ 313245 w 313245"/>
                    <a:gd name="connsiteY4" fmla="*/ 0 h 422440"/>
                    <a:gd name="connsiteX0" fmla="*/ 313245 w 313245"/>
                    <a:gd name="connsiteY0" fmla="*/ 0 h 422440"/>
                    <a:gd name="connsiteX1" fmla="*/ 277940 w 313245"/>
                    <a:gd name="connsiteY1" fmla="*/ 87795 h 422440"/>
                    <a:gd name="connsiteX2" fmla="*/ 20758 w 313245"/>
                    <a:gd name="connsiteY2" fmla="*/ 422440 h 422440"/>
                    <a:gd name="connsiteX3" fmla="*/ 0 w 313245"/>
                    <a:gd name="connsiteY3" fmla="*/ 353356 h 422440"/>
                    <a:gd name="connsiteX4" fmla="*/ 313245 w 313245"/>
                    <a:gd name="connsiteY4" fmla="*/ 0 h 422440"/>
                    <a:gd name="connsiteX0" fmla="*/ 314498 w 314498"/>
                    <a:gd name="connsiteY0" fmla="*/ 0 h 422440"/>
                    <a:gd name="connsiteX1" fmla="*/ 279193 w 314498"/>
                    <a:gd name="connsiteY1" fmla="*/ 87795 h 422440"/>
                    <a:gd name="connsiteX2" fmla="*/ 22011 w 314498"/>
                    <a:gd name="connsiteY2" fmla="*/ 422440 h 422440"/>
                    <a:gd name="connsiteX3" fmla="*/ 0 w 314498"/>
                    <a:gd name="connsiteY3" fmla="*/ 362162 h 422440"/>
                    <a:gd name="connsiteX4" fmla="*/ 314498 w 314498"/>
                    <a:gd name="connsiteY4" fmla="*/ 0 h 422440"/>
                    <a:gd name="connsiteX0" fmla="*/ 313872 w 313872"/>
                    <a:gd name="connsiteY0" fmla="*/ 0 h 422440"/>
                    <a:gd name="connsiteX1" fmla="*/ 278567 w 313872"/>
                    <a:gd name="connsiteY1" fmla="*/ 87795 h 422440"/>
                    <a:gd name="connsiteX2" fmla="*/ 21385 w 313872"/>
                    <a:gd name="connsiteY2" fmla="*/ 422440 h 422440"/>
                    <a:gd name="connsiteX3" fmla="*/ 0 w 313872"/>
                    <a:gd name="connsiteY3" fmla="*/ 362162 h 422440"/>
                    <a:gd name="connsiteX4" fmla="*/ 313872 w 313872"/>
                    <a:gd name="connsiteY4" fmla="*/ 0 h 422440"/>
                    <a:gd name="connsiteX0" fmla="*/ 313872 w 313872"/>
                    <a:gd name="connsiteY0" fmla="*/ 0 h 422440"/>
                    <a:gd name="connsiteX1" fmla="*/ 278567 w 313872"/>
                    <a:gd name="connsiteY1" fmla="*/ 87795 h 422440"/>
                    <a:gd name="connsiteX2" fmla="*/ 16372 w 313872"/>
                    <a:gd name="connsiteY2" fmla="*/ 422440 h 422440"/>
                    <a:gd name="connsiteX3" fmla="*/ 0 w 313872"/>
                    <a:gd name="connsiteY3" fmla="*/ 362162 h 422440"/>
                    <a:gd name="connsiteX4" fmla="*/ 313872 w 313872"/>
                    <a:gd name="connsiteY4" fmla="*/ 0 h 422440"/>
                    <a:gd name="connsiteX0" fmla="*/ 313872 w 313872"/>
                    <a:gd name="connsiteY0" fmla="*/ 0 h 413634"/>
                    <a:gd name="connsiteX1" fmla="*/ 278567 w 313872"/>
                    <a:gd name="connsiteY1" fmla="*/ 87795 h 413634"/>
                    <a:gd name="connsiteX2" fmla="*/ 15119 w 313872"/>
                    <a:gd name="connsiteY2" fmla="*/ 413634 h 413634"/>
                    <a:gd name="connsiteX3" fmla="*/ 0 w 313872"/>
                    <a:gd name="connsiteY3" fmla="*/ 362162 h 413634"/>
                    <a:gd name="connsiteX4" fmla="*/ 313872 w 313872"/>
                    <a:gd name="connsiteY4" fmla="*/ 0 h 413634"/>
                    <a:gd name="connsiteX0" fmla="*/ 313872 w 313872"/>
                    <a:gd name="connsiteY0" fmla="*/ 0 h 398957"/>
                    <a:gd name="connsiteX1" fmla="*/ 278567 w 313872"/>
                    <a:gd name="connsiteY1" fmla="*/ 87795 h 398957"/>
                    <a:gd name="connsiteX2" fmla="*/ 12613 w 313872"/>
                    <a:gd name="connsiteY2" fmla="*/ 398957 h 398957"/>
                    <a:gd name="connsiteX3" fmla="*/ 0 w 313872"/>
                    <a:gd name="connsiteY3" fmla="*/ 362162 h 398957"/>
                    <a:gd name="connsiteX4" fmla="*/ 313872 w 313872"/>
                    <a:gd name="connsiteY4" fmla="*/ 0 h 398957"/>
                    <a:gd name="connsiteX0" fmla="*/ 311993 w 311993"/>
                    <a:gd name="connsiteY0" fmla="*/ 0 h 398957"/>
                    <a:gd name="connsiteX1" fmla="*/ 276688 w 311993"/>
                    <a:gd name="connsiteY1" fmla="*/ 87795 h 398957"/>
                    <a:gd name="connsiteX2" fmla="*/ 10734 w 311993"/>
                    <a:gd name="connsiteY2" fmla="*/ 398957 h 398957"/>
                    <a:gd name="connsiteX3" fmla="*/ 0 w 311993"/>
                    <a:gd name="connsiteY3" fmla="*/ 362162 h 398957"/>
                    <a:gd name="connsiteX4" fmla="*/ 311993 w 311993"/>
                    <a:gd name="connsiteY4" fmla="*/ 0 h 398957"/>
                    <a:gd name="connsiteX0" fmla="*/ 313872 w 313872"/>
                    <a:gd name="connsiteY0" fmla="*/ 0 h 398957"/>
                    <a:gd name="connsiteX1" fmla="*/ 278567 w 313872"/>
                    <a:gd name="connsiteY1" fmla="*/ 87795 h 398957"/>
                    <a:gd name="connsiteX2" fmla="*/ 12613 w 313872"/>
                    <a:gd name="connsiteY2" fmla="*/ 398957 h 398957"/>
                    <a:gd name="connsiteX3" fmla="*/ 0 w 313872"/>
                    <a:gd name="connsiteY3" fmla="*/ 359225 h 398957"/>
                    <a:gd name="connsiteX4" fmla="*/ 313872 w 313872"/>
                    <a:gd name="connsiteY4" fmla="*/ 0 h 398957"/>
                    <a:gd name="connsiteX0" fmla="*/ 313872 w 313872"/>
                    <a:gd name="connsiteY0" fmla="*/ 0 h 390151"/>
                    <a:gd name="connsiteX1" fmla="*/ 278567 w 313872"/>
                    <a:gd name="connsiteY1" fmla="*/ 87795 h 390151"/>
                    <a:gd name="connsiteX2" fmla="*/ 10734 w 313872"/>
                    <a:gd name="connsiteY2" fmla="*/ 390151 h 390151"/>
                    <a:gd name="connsiteX3" fmla="*/ 0 w 313872"/>
                    <a:gd name="connsiteY3" fmla="*/ 359225 h 390151"/>
                    <a:gd name="connsiteX4" fmla="*/ 313872 w 313872"/>
                    <a:gd name="connsiteY4" fmla="*/ 0 h 390151"/>
                    <a:gd name="connsiteX0" fmla="*/ 313872 w 313872"/>
                    <a:gd name="connsiteY0" fmla="*/ 0 h 393086"/>
                    <a:gd name="connsiteX1" fmla="*/ 278567 w 313872"/>
                    <a:gd name="connsiteY1" fmla="*/ 87795 h 393086"/>
                    <a:gd name="connsiteX2" fmla="*/ 8228 w 313872"/>
                    <a:gd name="connsiteY2" fmla="*/ 393086 h 393086"/>
                    <a:gd name="connsiteX3" fmla="*/ 0 w 313872"/>
                    <a:gd name="connsiteY3" fmla="*/ 359225 h 393086"/>
                    <a:gd name="connsiteX4" fmla="*/ 313872 w 313872"/>
                    <a:gd name="connsiteY4" fmla="*/ 0 h 39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2" h="393086">
                      <a:moveTo>
                        <a:pt x="313872" y="0"/>
                      </a:moveTo>
                      <a:lnTo>
                        <a:pt x="278567" y="87795"/>
                      </a:lnTo>
                      <a:lnTo>
                        <a:pt x="8228" y="393086"/>
                      </a:lnTo>
                      <a:lnTo>
                        <a:pt x="0" y="359225"/>
                      </a:lnTo>
                      <a:lnTo>
                        <a:pt x="313872" y="0"/>
                      </a:lnTo>
                      <a:close/>
                    </a:path>
                  </a:pathLst>
                </a:cu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18">
                  <a:extLst>
                    <a:ext uri="{FF2B5EF4-FFF2-40B4-BE49-F238E27FC236}">
                      <a16:creationId xmlns:a16="http://schemas.microsoft.com/office/drawing/2014/main" id="{F974F9BA-7D5E-812E-EC84-BDADDAEA55E2}"/>
                    </a:ext>
                  </a:extLst>
                </p:cNvPr>
                <p:cNvSpPr/>
                <p:nvPr/>
              </p:nvSpPr>
              <p:spPr>
                <a:xfrm flipV="1">
                  <a:off x="5938837" y="3655769"/>
                  <a:ext cx="808579" cy="37547"/>
                </a:xfrm>
                <a:custGeom>
                  <a:avLst/>
                  <a:gdLst>
                    <a:gd name="connsiteX0" fmla="*/ 0 w 940714"/>
                    <a:gd name="connsiteY0" fmla="*/ 66704 h 66704"/>
                    <a:gd name="connsiteX1" fmla="*/ 16676 w 940714"/>
                    <a:gd name="connsiteY1" fmla="*/ 0 h 66704"/>
                    <a:gd name="connsiteX2" fmla="*/ 924038 w 940714"/>
                    <a:gd name="connsiteY2" fmla="*/ 0 h 66704"/>
                    <a:gd name="connsiteX3" fmla="*/ 940714 w 940714"/>
                    <a:gd name="connsiteY3" fmla="*/ 66704 h 66704"/>
                    <a:gd name="connsiteX4" fmla="*/ 0 w 940714"/>
                    <a:gd name="connsiteY4" fmla="*/ 66704 h 66704"/>
                    <a:gd name="connsiteX0" fmla="*/ 0 w 940714"/>
                    <a:gd name="connsiteY0" fmla="*/ 66704 h 66704"/>
                    <a:gd name="connsiteX1" fmla="*/ 42990 w 940714"/>
                    <a:gd name="connsiteY1" fmla="*/ 3289 h 66704"/>
                    <a:gd name="connsiteX2" fmla="*/ 924038 w 940714"/>
                    <a:gd name="connsiteY2" fmla="*/ 0 h 66704"/>
                    <a:gd name="connsiteX3" fmla="*/ 940714 w 940714"/>
                    <a:gd name="connsiteY3" fmla="*/ 66704 h 66704"/>
                    <a:gd name="connsiteX4" fmla="*/ 0 w 940714"/>
                    <a:gd name="connsiteY4" fmla="*/ 66704 h 66704"/>
                    <a:gd name="connsiteX0" fmla="*/ 0 w 940714"/>
                    <a:gd name="connsiteY0" fmla="*/ 66704 h 66704"/>
                    <a:gd name="connsiteX1" fmla="*/ 42990 w 940714"/>
                    <a:gd name="connsiteY1" fmla="*/ 3289 h 66704"/>
                    <a:gd name="connsiteX2" fmla="*/ 891146 w 940714"/>
                    <a:gd name="connsiteY2" fmla="*/ 0 h 66704"/>
                    <a:gd name="connsiteX3" fmla="*/ 940714 w 940714"/>
                    <a:gd name="connsiteY3" fmla="*/ 66704 h 66704"/>
                    <a:gd name="connsiteX4" fmla="*/ 0 w 940714"/>
                    <a:gd name="connsiteY4" fmla="*/ 66704 h 66704"/>
                    <a:gd name="connsiteX0" fmla="*/ 0 w 940714"/>
                    <a:gd name="connsiteY0" fmla="*/ 66704 h 66704"/>
                    <a:gd name="connsiteX1" fmla="*/ 52858 w 940714"/>
                    <a:gd name="connsiteY1" fmla="*/ 6578 h 66704"/>
                    <a:gd name="connsiteX2" fmla="*/ 891146 w 940714"/>
                    <a:gd name="connsiteY2" fmla="*/ 0 h 66704"/>
                    <a:gd name="connsiteX3" fmla="*/ 940714 w 940714"/>
                    <a:gd name="connsiteY3" fmla="*/ 66704 h 66704"/>
                    <a:gd name="connsiteX4" fmla="*/ 0 w 940714"/>
                    <a:gd name="connsiteY4" fmla="*/ 66704 h 66704"/>
                    <a:gd name="connsiteX0" fmla="*/ 0 w 940714"/>
                    <a:gd name="connsiteY0" fmla="*/ 66704 h 66704"/>
                    <a:gd name="connsiteX1" fmla="*/ 60162 w 940714"/>
                    <a:gd name="connsiteY1" fmla="*/ 4197 h 66704"/>
                    <a:gd name="connsiteX2" fmla="*/ 891146 w 940714"/>
                    <a:gd name="connsiteY2" fmla="*/ 0 h 66704"/>
                    <a:gd name="connsiteX3" fmla="*/ 940714 w 940714"/>
                    <a:gd name="connsiteY3" fmla="*/ 66704 h 66704"/>
                    <a:gd name="connsiteX4" fmla="*/ 0 w 940714"/>
                    <a:gd name="connsiteY4" fmla="*/ 66704 h 66704"/>
                    <a:gd name="connsiteX0" fmla="*/ 0 w 940714"/>
                    <a:gd name="connsiteY0" fmla="*/ 70895 h 70895"/>
                    <a:gd name="connsiteX1" fmla="*/ 60162 w 940714"/>
                    <a:gd name="connsiteY1" fmla="*/ 8388 h 70895"/>
                    <a:gd name="connsiteX2" fmla="*/ 146082 w 940714"/>
                    <a:gd name="connsiteY2" fmla="*/ 11 h 70895"/>
                    <a:gd name="connsiteX3" fmla="*/ 891146 w 940714"/>
                    <a:gd name="connsiteY3" fmla="*/ 4191 h 70895"/>
                    <a:gd name="connsiteX4" fmla="*/ 940714 w 940714"/>
                    <a:gd name="connsiteY4" fmla="*/ 70895 h 70895"/>
                    <a:gd name="connsiteX5" fmla="*/ 0 w 940714"/>
                    <a:gd name="connsiteY5" fmla="*/ 70895 h 70895"/>
                    <a:gd name="connsiteX0" fmla="*/ 0 w 940714"/>
                    <a:gd name="connsiteY0" fmla="*/ 70895 h 70895"/>
                    <a:gd name="connsiteX1" fmla="*/ 60162 w 940714"/>
                    <a:gd name="connsiteY1" fmla="*/ 8388 h 70895"/>
                    <a:gd name="connsiteX2" fmla="*/ 508849 w 940714"/>
                    <a:gd name="connsiteY2" fmla="*/ 11 h 70895"/>
                    <a:gd name="connsiteX3" fmla="*/ 891146 w 940714"/>
                    <a:gd name="connsiteY3" fmla="*/ 4191 h 70895"/>
                    <a:gd name="connsiteX4" fmla="*/ 940714 w 940714"/>
                    <a:gd name="connsiteY4" fmla="*/ 70895 h 70895"/>
                    <a:gd name="connsiteX5" fmla="*/ 0 w 940714"/>
                    <a:gd name="connsiteY5" fmla="*/ 70895 h 70895"/>
                    <a:gd name="connsiteX0" fmla="*/ 0 w 940714"/>
                    <a:gd name="connsiteY0" fmla="*/ 68519 h 68519"/>
                    <a:gd name="connsiteX1" fmla="*/ 60162 w 940714"/>
                    <a:gd name="connsiteY1" fmla="*/ 6012 h 68519"/>
                    <a:gd name="connsiteX2" fmla="*/ 146083 w 940714"/>
                    <a:gd name="connsiteY2" fmla="*/ 16 h 68519"/>
                    <a:gd name="connsiteX3" fmla="*/ 891146 w 940714"/>
                    <a:gd name="connsiteY3" fmla="*/ 1815 h 68519"/>
                    <a:gd name="connsiteX4" fmla="*/ 940714 w 940714"/>
                    <a:gd name="connsiteY4" fmla="*/ 68519 h 68519"/>
                    <a:gd name="connsiteX5" fmla="*/ 0 w 940714"/>
                    <a:gd name="connsiteY5" fmla="*/ 68519 h 68519"/>
                    <a:gd name="connsiteX0" fmla="*/ 0 w 940714"/>
                    <a:gd name="connsiteY0" fmla="*/ 68503 h 68503"/>
                    <a:gd name="connsiteX1" fmla="*/ 146083 w 940714"/>
                    <a:gd name="connsiteY1" fmla="*/ 0 h 68503"/>
                    <a:gd name="connsiteX2" fmla="*/ 891146 w 940714"/>
                    <a:gd name="connsiteY2" fmla="*/ 1799 h 68503"/>
                    <a:gd name="connsiteX3" fmla="*/ 940714 w 940714"/>
                    <a:gd name="connsiteY3" fmla="*/ 68503 h 68503"/>
                    <a:gd name="connsiteX4" fmla="*/ 0 w 940714"/>
                    <a:gd name="connsiteY4" fmla="*/ 68503 h 68503"/>
                    <a:gd name="connsiteX0" fmla="*/ 0 w 940714"/>
                    <a:gd name="connsiteY0" fmla="*/ 68503 h 68503"/>
                    <a:gd name="connsiteX1" fmla="*/ 146083 w 940714"/>
                    <a:gd name="connsiteY1" fmla="*/ 0 h 68503"/>
                    <a:gd name="connsiteX2" fmla="*/ 827844 w 940714"/>
                    <a:gd name="connsiteY2" fmla="*/ 1799 h 68503"/>
                    <a:gd name="connsiteX3" fmla="*/ 940714 w 940714"/>
                    <a:gd name="connsiteY3" fmla="*/ 68503 h 68503"/>
                    <a:gd name="connsiteX4" fmla="*/ 0 w 940714"/>
                    <a:gd name="connsiteY4" fmla="*/ 68503 h 68503"/>
                    <a:gd name="connsiteX0" fmla="*/ 0 w 901759"/>
                    <a:gd name="connsiteY0" fmla="*/ 68503 h 68503"/>
                    <a:gd name="connsiteX1" fmla="*/ 146083 w 901759"/>
                    <a:gd name="connsiteY1" fmla="*/ 0 h 68503"/>
                    <a:gd name="connsiteX2" fmla="*/ 827844 w 901759"/>
                    <a:gd name="connsiteY2" fmla="*/ 1799 h 68503"/>
                    <a:gd name="connsiteX3" fmla="*/ 901759 w 901759"/>
                    <a:gd name="connsiteY3" fmla="*/ 61359 h 68503"/>
                    <a:gd name="connsiteX4" fmla="*/ 0 w 901759"/>
                    <a:gd name="connsiteY4" fmla="*/ 68503 h 68503"/>
                    <a:gd name="connsiteX0" fmla="*/ 0 w 901759"/>
                    <a:gd name="connsiteY0" fmla="*/ 73847 h 73847"/>
                    <a:gd name="connsiteX1" fmla="*/ 146083 w 901759"/>
                    <a:gd name="connsiteY1" fmla="*/ 5344 h 73847"/>
                    <a:gd name="connsiteX2" fmla="*/ 771846 w 901759"/>
                    <a:gd name="connsiteY2" fmla="*/ 0 h 73847"/>
                    <a:gd name="connsiteX3" fmla="*/ 901759 w 901759"/>
                    <a:gd name="connsiteY3" fmla="*/ 66703 h 73847"/>
                    <a:gd name="connsiteX4" fmla="*/ 0 w 901759"/>
                    <a:gd name="connsiteY4" fmla="*/ 73847 h 73847"/>
                    <a:gd name="connsiteX0" fmla="*/ 0 w 901759"/>
                    <a:gd name="connsiteY0" fmla="*/ 73847 h 73847"/>
                    <a:gd name="connsiteX1" fmla="*/ 146083 w 901759"/>
                    <a:gd name="connsiteY1" fmla="*/ 5344 h 73847"/>
                    <a:gd name="connsiteX2" fmla="*/ 813961 w 901759"/>
                    <a:gd name="connsiteY2" fmla="*/ 0 h 73847"/>
                    <a:gd name="connsiteX3" fmla="*/ 901759 w 901759"/>
                    <a:gd name="connsiteY3" fmla="*/ 66703 h 73847"/>
                    <a:gd name="connsiteX4" fmla="*/ 0 w 901759"/>
                    <a:gd name="connsiteY4" fmla="*/ 73847 h 73847"/>
                    <a:gd name="connsiteX0" fmla="*/ 0 w 820006"/>
                    <a:gd name="connsiteY0" fmla="*/ 73847 h 73847"/>
                    <a:gd name="connsiteX1" fmla="*/ 146083 w 820006"/>
                    <a:gd name="connsiteY1" fmla="*/ 5344 h 73847"/>
                    <a:gd name="connsiteX2" fmla="*/ 813961 w 820006"/>
                    <a:gd name="connsiteY2" fmla="*/ 0 h 73847"/>
                    <a:gd name="connsiteX3" fmla="*/ 820006 w 820006"/>
                    <a:gd name="connsiteY3" fmla="*/ 64321 h 73847"/>
                    <a:gd name="connsiteX4" fmla="*/ 0 w 820006"/>
                    <a:gd name="connsiteY4" fmla="*/ 73847 h 73847"/>
                    <a:gd name="connsiteX0" fmla="*/ 0 w 875895"/>
                    <a:gd name="connsiteY0" fmla="*/ 69084 h 69084"/>
                    <a:gd name="connsiteX1" fmla="*/ 146083 w 875895"/>
                    <a:gd name="connsiteY1" fmla="*/ 581 h 69084"/>
                    <a:gd name="connsiteX2" fmla="*/ 875895 w 875895"/>
                    <a:gd name="connsiteY2" fmla="*/ 0 h 69084"/>
                    <a:gd name="connsiteX3" fmla="*/ 820006 w 875895"/>
                    <a:gd name="connsiteY3" fmla="*/ 59558 h 69084"/>
                    <a:gd name="connsiteX4" fmla="*/ 0 w 875895"/>
                    <a:gd name="connsiteY4" fmla="*/ 69084 h 69084"/>
                    <a:gd name="connsiteX0" fmla="*/ 0 w 875895"/>
                    <a:gd name="connsiteY0" fmla="*/ 69084 h 69084"/>
                    <a:gd name="connsiteX1" fmla="*/ 146083 w 875895"/>
                    <a:gd name="connsiteY1" fmla="*/ 581 h 69084"/>
                    <a:gd name="connsiteX2" fmla="*/ 875895 w 875895"/>
                    <a:gd name="connsiteY2" fmla="*/ 0 h 69084"/>
                    <a:gd name="connsiteX3" fmla="*/ 800187 w 875895"/>
                    <a:gd name="connsiteY3" fmla="*/ 57177 h 69084"/>
                    <a:gd name="connsiteX4" fmla="*/ 0 w 875895"/>
                    <a:gd name="connsiteY4" fmla="*/ 69084 h 69084"/>
                    <a:gd name="connsiteX0" fmla="*/ 0 w 853599"/>
                    <a:gd name="connsiteY0" fmla="*/ 68503 h 68503"/>
                    <a:gd name="connsiteX1" fmla="*/ 146083 w 853599"/>
                    <a:gd name="connsiteY1" fmla="*/ 0 h 68503"/>
                    <a:gd name="connsiteX2" fmla="*/ 853599 w 853599"/>
                    <a:gd name="connsiteY2" fmla="*/ 13706 h 68503"/>
                    <a:gd name="connsiteX3" fmla="*/ 800187 w 853599"/>
                    <a:gd name="connsiteY3" fmla="*/ 56596 h 68503"/>
                    <a:gd name="connsiteX4" fmla="*/ 0 w 853599"/>
                    <a:gd name="connsiteY4" fmla="*/ 68503 h 68503"/>
                    <a:gd name="connsiteX0" fmla="*/ 0 w 853599"/>
                    <a:gd name="connsiteY0" fmla="*/ 68503 h 68503"/>
                    <a:gd name="connsiteX1" fmla="*/ 146083 w 853599"/>
                    <a:gd name="connsiteY1" fmla="*/ 0 h 68503"/>
                    <a:gd name="connsiteX2" fmla="*/ 853599 w 853599"/>
                    <a:gd name="connsiteY2" fmla="*/ 20850 h 68503"/>
                    <a:gd name="connsiteX3" fmla="*/ 800187 w 853599"/>
                    <a:gd name="connsiteY3" fmla="*/ 56596 h 68503"/>
                    <a:gd name="connsiteX4" fmla="*/ 0 w 853599"/>
                    <a:gd name="connsiteY4" fmla="*/ 68503 h 68503"/>
                    <a:gd name="connsiteX0" fmla="*/ 0 w 841212"/>
                    <a:gd name="connsiteY0" fmla="*/ 68503 h 68503"/>
                    <a:gd name="connsiteX1" fmla="*/ 146083 w 841212"/>
                    <a:gd name="connsiteY1" fmla="*/ 0 h 68503"/>
                    <a:gd name="connsiteX2" fmla="*/ 841212 w 841212"/>
                    <a:gd name="connsiteY2" fmla="*/ 25613 h 68503"/>
                    <a:gd name="connsiteX3" fmla="*/ 800187 w 841212"/>
                    <a:gd name="connsiteY3" fmla="*/ 56596 h 68503"/>
                    <a:gd name="connsiteX4" fmla="*/ 0 w 841212"/>
                    <a:gd name="connsiteY4" fmla="*/ 68503 h 68503"/>
                    <a:gd name="connsiteX0" fmla="*/ 0 w 841212"/>
                    <a:gd name="connsiteY0" fmla="*/ 42890 h 42890"/>
                    <a:gd name="connsiteX1" fmla="*/ 126264 w 841212"/>
                    <a:gd name="connsiteY1" fmla="*/ 5343 h 42890"/>
                    <a:gd name="connsiteX2" fmla="*/ 841212 w 841212"/>
                    <a:gd name="connsiteY2" fmla="*/ 0 h 42890"/>
                    <a:gd name="connsiteX3" fmla="*/ 800187 w 841212"/>
                    <a:gd name="connsiteY3" fmla="*/ 30983 h 42890"/>
                    <a:gd name="connsiteX4" fmla="*/ 0 w 841212"/>
                    <a:gd name="connsiteY4" fmla="*/ 42890 h 42890"/>
                    <a:gd name="connsiteX0" fmla="*/ 0 w 841212"/>
                    <a:gd name="connsiteY0" fmla="*/ 37547 h 37547"/>
                    <a:gd name="connsiteX1" fmla="*/ 126264 w 841212"/>
                    <a:gd name="connsiteY1" fmla="*/ 0 h 37547"/>
                    <a:gd name="connsiteX2" fmla="*/ 841212 w 841212"/>
                    <a:gd name="connsiteY2" fmla="*/ 1801 h 37547"/>
                    <a:gd name="connsiteX3" fmla="*/ 800187 w 841212"/>
                    <a:gd name="connsiteY3" fmla="*/ 25640 h 37547"/>
                    <a:gd name="connsiteX4" fmla="*/ 0 w 841212"/>
                    <a:gd name="connsiteY4" fmla="*/ 37547 h 37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12" h="37547">
                      <a:moveTo>
                        <a:pt x="0" y="37547"/>
                      </a:moveTo>
                      <a:lnTo>
                        <a:pt x="126264" y="0"/>
                      </a:lnTo>
                      <a:lnTo>
                        <a:pt x="841212" y="1801"/>
                      </a:lnTo>
                      <a:lnTo>
                        <a:pt x="800187" y="25640"/>
                      </a:lnTo>
                      <a:lnTo>
                        <a:pt x="0" y="37547"/>
                      </a:lnTo>
                      <a:close/>
                    </a:path>
                  </a:pathLst>
                </a:custGeom>
                <a:solidFill>
                  <a:schemeClr val="bg1">
                    <a:lumMod val="50000"/>
                  </a:schemeClr>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48B9EFC-3A3D-E076-7B5B-232EF4B4C8C9}"/>
                    </a:ext>
                  </a:extLst>
                </p:cNvPr>
                <p:cNvSpPr/>
                <p:nvPr/>
              </p:nvSpPr>
              <p:spPr>
                <a:xfrm>
                  <a:off x="5998781" y="3674077"/>
                  <a:ext cx="697246" cy="1479295"/>
                </a:xfrm>
                <a:prstGeom prst="rect">
                  <a:avLst/>
                </a:prstGeom>
                <a:solidFill>
                  <a:srgbClr val="BFBFB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gonal Stripe 43">
                  <a:extLst>
                    <a:ext uri="{FF2B5EF4-FFF2-40B4-BE49-F238E27FC236}">
                      <a16:creationId xmlns:a16="http://schemas.microsoft.com/office/drawing/2014/main" id="{33CFC595-6969-616B-38B2-B530282C9B1B}"/>
                    </a:ext>
                  </a:extLst>
                </p:cNvPr>
                <p:cNvSpPr/>
                <p:nvPr/>
              </p:nvSpPr>
              <p:spPr>
                <a:xfrm rot="7980000">
                  <a:off x="6156652" y="3912896"/>
                  <a:ext cx="1079562" cy="1005596"/>
                </a:xfrm>
                <a:prstGeom prst="diagStripe">
                  <a:avLst>
                    <a:gd name="adj" fmla="val 97131"/>
                  </a:avLst>
                </a:prstGeom>
                <a:solidFill>
                  <a:srgbClr val="7F7F7F"/>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5" name="Picture 34">
                <a:extLst>
                  <a:ext uri="{FF2B5EF4-FFF2-40B4-BE49-F238E27FC236}">
                    <a16:creationId xmlns:a16="http://schemas.microsoft.com/office/drawing/2014/main" id="{4355C2B0-BDC1-2232-AE99-39243FF5EB0A}"/>
                  </a:ext>
                </a:extLst>
              </p:cNvPr>
              <p:cNvPicPr>
                <a:picLocks noChangeAspect="1"/>
              </p:cNvPicPr>
              <p:nvPr/>
            </p:nvPicPr>
            <p:blipFill>
              <a:blip r:embed="rId26">
                <a:extLst>
                  <a:ext uri="{BEBA8EAE-BF5A-486C-A8C5-ECC9F3942E4B}">
                    <a14:imgProps xmlns:a14="http://schemas.microsoft.com/office/drawing/2010/main">
                      <a14:imgLayer r:embed="rId11">
                        <a14:imgEffect>
                          <a14:colorTemperature colorTemp="6302"/>
                        </a14:imgEffect>
                        <a14:imgEffect>
                          <a14:brightnessContrast bright="-17000"/>
                        </a14:imgEffect>
                      </a14:imgLayer>
                    </a14:imgProps>
                  </a:ext>
                </a:extLst>
              </a:blip>
              <a:stretch>
                <a:fillRect/>
              </a:stretch>
            </p:blipFill>
            <p:spPr>
              <a:xfrm>
                <a:off x="7221032" y="4862851"/>
                <a:ext cx="843001" cy="595281"/>
              </a:xfrm>
              <a:prstGeom prst="rect">
                <a:avLst/>
              </a:prstGeom>
              <a:effectLst>
                <a:softEdge rad="63500"/>
              </a:effectLst>
            </p:spPr>
          </p:pic>
          <p:pic>
            <p:nvPicPr>
              <p:cNvPr id="36" name="Picture 35">
                <a:extLst>
                  <a:ext uri="{FF2B5EF4-FFF2-40B4-BE49-F238E27FC236}">
                    <a16:creationId xmlns:a16="http://schemas.microsoft.com/office/drawing/2014/main" id="{1F1430A3-A08C-0AD5-8822-024D956D5D4D}"/>
                  </a:ext>
                </a:extLst>
              </p:cNvPr>
              <p:cNvPicPr>
                <a:picLocks noChangeAspect="1"/>
              </p:cNvPicPr>
              <p:nvPr/>
            </p:nvPicPr>
            <p:blipFill rotWithShape="1">
              <a:blip r:embed="rId27"/>
              <a:srcRect t="24292" b="-1"/>
              <a:stretch/>
            </p:blipFill>
            <p:spPr>
              <a:xfrm>
                <a:off x="7722459" y="4968857"/>
                <a:ext cx="1125295" cy="153223"/>
              </a:xfrm>
              <a:prstGeom prst="rect">
                <a:avLst/>
              </a:prstGeom>
              <a:effectLst>
                <a:softEdge rad="31750"/>
              </a:effectLst>
            </p:spPr>
          </p:pic>
          <p:sp>
            <p:nvSpPr>
              <p:cNvPr id="37" name="Arrow: Down 36">
                <a:extLst>
                  <a:ext uri="{FF2B5EF4-FFF2-40B4-BE49-F238E27FC236}">
                    <a16:creationId xmlns:a16="http://schemas.microsoft.com/office/drawing/2014/main" id="{13BB9E4B-065B-FB2E-F076-EFA15466F569}"/>
                  </a:ext>
                </a:extLst>
              </p:cNvPr>
              <p:cNvSpPr/>
              <p:nvPr/>
            </p:nvSpPr>
            <p:spPr>
              <a:xfrm flipV="1">
                <a:off x="6942393" y="4907976"/>
                <a:ext cx="466517" cy="346340"/>
              </a:xfrm>
              <a:prstGeom prst="downArrow">
                <a:avLst>
                  <a:gd name="adj1" fmla="val 40815"/>
                  <a:gd name="adj2" fmla="val 50000"/>
                </a:avLst>
              </a:prstGeom>
              <a:solidFill>
                <a:srgbClr val="7F7F7F"/>
              </a:solidFill>
              <a:ln>
                <a:noFill/>
              </a:ln>
              <a:scene3d>
                <a:camera prst="perspectiveRelaxed"/>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Down 37">
                <a:extLst>
                  <a:ext uri="{FF2B5EF4-FFF2-40B4-BE49-F238E27FC236}">
                    <a16:creationId xmlns:a16="http://schemas.microsoft.com/office/drawing/2014/main" id="{A29C8F26-85AA-B074-D1E9-6CAD878C9CB2}"/>
                  </a:ext>
                </a:extLst>
              </p:cNvPr>
              <p:cNvSpPr/>
              <p:nvPr/>
            </p:nvSpPr>
            <p:spPr>
              <a:xfrm>
                <a:off x="5250152" y="4907976"/>
                <a:ext cx="466517" cy="346340"/>
              </a:xfrm>
              <a:prstGeom prst="downArrow">
                <a:avLst>
                  <a:gd name="adj1" fmla="val 40815"/>
                  <a:gd name="adj2" fmla="val 50000"/>
                </a:avLst>
              </a:prstGeom>
              <a:solidFill>
                <a:srgbClr val="7F7F7F"/>
              </a:solidFill>
              <a:ln>
                <a:noFill/>
              </a:ln>
              <a:scene3d>
                <a:camera prst="perspectiveRelaxed"/>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6">
              <a:extLst>
                <a:ext uri="{FF2B5EF4-FFF2-40B4-BE49-F238E27FC236}">
                  <a16:creationId xmlns:a16="http://schemas.microsoft.com/office/drawing/2014/main" id="{835F00A8-B6B8-0DDF-DFF7-7B4506BFAF5A}"/>
                </a:ext>
              </a:extLst>
            </p:cNvPr>
            <p:cNvSpPr/>
            <p:nvPr/>
          </p:nvSpPr>
          <p:spPr>
            <a:xfrm>
              <a:off x="10063215" y="4814083"/>
              <a:ext cx="1561909" cy="1315518"/>
            </a:xfrm>
            <a:prstGeom prst="wedgeRectCallout">
              <a:avLst>
                <a:gd name="adj1" fmla="val -210170"/>
                <a:gd name="adj2" fmla="val -25411"/>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ysClr val="windowText" lastClr="000000"/>
                  </a:solidFill>
                </a:rPr>
                <a:t>Maintain 2-way traffic through parking lots by eliminating select parking spaces.</a:t>
              </a:r>
            </a:p>
          </p:txBody>
        </p:sp>
      </p:grpSp>
      <p:sp>
        <p:nvSpPr>
          <p:cNvPr id="47" name="TextBox 46">
            <a:extLst>
              <a:ext uri="{FF2B5EF4-FFF2-40B4-BE49-F238E27FC236}">
                <a16:creationId xmlns:a16="http://schemas.microsoft.com/office/drawing/2014/main" id="{EDECE21F-5922-D17E-461A-AD8066AB5B03}"/>
              </a:ext>
            </a:extLst>
          </p:cNvPr>
          <p:cNvSpPr txBox="1"/>
          <p:nvPr/>
        </p:nvSpPr>
        <p:spPr>
          <a:xfrm>
            <a:off x="5474771" y="2194560"/>
            <a:ext cx="1879708" cy="378838"/>
          </a:xfrm>
          <a:prstGeom prst="rect">
            <a:avLst/>
          </a:prstGeom>
          <a:noFill/>
        </p:spPr>
        <p:txBody>
          <a:bodyPr wrap="square" rtlCol="0">
            <a:spAutoFit/>
          </a:bodyPr>
          <a:lstStyle/>
          <a:p>
            <a:pPr algn="ctr"/>
            <a:r>
              <a:rPr lang="en-US"/>
              <a:t>PROPOSED</a:t>
            </a:r>
          </a:p>
        </p:txBody>
      </p:sp>
    </p:spTree>
    <p:extLst>
      <p:ext uri="{BB962C8B-B14F-4D97-AF65-F5344CB8AC3E}">
        <p14:creationId xmlns:p14="http://schemas.microsoft.com/office/powerpoint/2010/main" val="3233149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Title 1">
            <a:extLst>
              <a:ext uri="{FF2B5EF4-FFF2-40B4-BE49-F238E27FC236}">
                <a16:creationId xmlns:a16="http://schemas.microsoft.com/office/drawing/2014/main" id="{68197F69-32BA-3ED5-AEA7-741AAB1726D8}"/>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Structures</a:t>
            </a:r>
            <a:endParaRPr lang="en-US" sz="3700" b="1">
              <a:latin typeface="Calibri"/>
              <a:ea typeface="Calibri"/>
              <a:cs typeface="Calibri"/>
            </a:endParaRPr>
          </a:p>
        </p:txBody>
      </p:sp>
      <p:sp>
        <p:nvSpPr>
          <p:cNvPr id="3" name="TextBox 2">
            <a:extLst>
              <a:ext uri="{FF2B5EF4-FFF2-40B4-BE49-F238E27FC236}">
                <a16:creationId xmlns:a16="http://schemas.microsoft.com/office/drawing/2014/main" id="{CD277268-3B58-EA8C-3843-BA09153519BA}"/>
              </a:ext>
            </a:extLst>
          </p:cNvPr>
          <p:cNvSpPr txBox="1"/>
          <p:nvPr/>
        </p:nvSpPr>
        <p:spPr>
          <a:xfrm>
            <a:off x="2092568" y="1097280"/>
            <a:ext cx="9239816" cy="690527"/>
          </a:xfrm>
          <a:prstGeom prst="rect">
            <a:avLst/>
          </a:prstGeom>
          <a:noFill/>
        </p:spPr>
        <p:txBody>
          <a:bodyPr wrap="square" lIns="91440" tIns="45720" rIns="91440" bIns="45720" rtlCol="0" anchor="t">
            <a:normAutofit/>
          </a:bodyPr>
          <a:lstStyle/>
          <a:p>
            <a:pPr>
              <a:lnSpc>
                <a:spcPct val="120000"/>
              </a:lnSpc>
            </a:pPr>
            <a:r>
              <a:rPr lang="en-US" sz="3200">
                <a:latin typeface="Corbel" panose="020B0503020204020204" pitchFamily="34" charset="0"/>
                <a:ea typeface="Calibri"/>
                <a:cs typeface="Calibri"/>
              </a:rPr>
              <a:t>Clean &amp; Coat:  P/S Concrete Girder Spans</a:t>
            </a:r>
          </a:p>
        </p:txBody>
      </p:sp>
      <p:grpSp>
        <p:nvGrpSpPr>
          <p:cNvPr id="4" name="Group 3">
            <a:extLst>
              <a:ext uri="{FF2B5EF4-FFF2-40B4-BE49-F238E27FC236}">
                <a16:creationId xmlns:a16="http://schemas.microsoft.com/office/drawing/2014/main" id="{A34D4D9E-B474-AECC-ACBF-22789B42476A}"/>
              </a:ext>
            </a:extLst>
          </p:cNvPr>
          <p:cNvGrpSpPr/>
          <p:nvPr/>
        </p:nvGrpSpPr>
        <p:grpSpPr>
          <a:xfrm>
            <a:off x="3533222" y="5486400"/>
            <a:ext cx="6195287" cy="1066959"/>
            <a:chOff x="5918250" y="5640734"/>
            <a:chExt cx="6195287" cy="1066959"/>
          </a:xfrm>
        </p:grpSpPr>
        <p:sp>
          <p:nvSpPr>
            <p:cNvPr id="6" name="TextBox 5">
              <a:extLst>
                <a:ext uri="{FF2B5EF4-FFF2-40B4-BE49-F238E27FC236}">
                  <a16:creationId xmlns:a16="http://schemas.microsoft.com/office/drawing/2014/main" id="{BCCC0086-6595-6143-F2B9-92BAF81C61C8}"/>
                </a:ext>
              </a:extLst>
            </p:cNvPr>
            <p:cNvSpPr txBox="1"/>
            <p:nvPr/>
          </p:nvSpPr>
          <p:spPr>
            <a:xfrm>
              <a:off x="6192570" y="5640734"/>
              <a:ext cx="5920967" cy="1066959"/>
            </a:xfrm>
            <a:prstGeom prst="rect">
              <a:avLst/>
            </a:prstGeom>
            <a:noFill/>
          </p:spPr>
          <p:txBody>
            <a:bodyPr wrap="square">
              <a:spAutoFit/>
            </a:bodyPr>
            <a:lstStyle/>
            <a:p>
              <a:pPr>
                <a:spcAft>
                  <a:spcPts val="200"/>
                </a:spcAft>
              </a:pPr>
              <a:r>
                <a:rPr lang="en-US" sz="2000" b="1">
                  <a:solidFill>
                    <a:srgbClr val="00B050"/>
                  </a:solidFill>
                </a:rPr>
                <a:t>Pressure wash existing surface</a:t>
              </a:r>
            </a:p>
            <a:p>
              <a:pPr>
                <a:spcAft>
                  <a:spcPts val="200"/>
                </a:spcAft>
              </a:pPr>
              <a:r>
                <a:rPr lang="en-US" sz="2000" b="1">
                  <a:solidFill>
                    <a:srgbClr val="FF0000"/>
                  </a:solidFill>
                </a:rPr>
                <a:t>Clean and stain existing surface</a:t>
              </a:r>
            </a:p>
            <a:p>
              <a:pPr>
                <a:spcAft>
                  <a:spcPts val="200"/>
                </a:spcAft>
              </a:pPr>
              <a:r>
                <a:rPr lang="en-US" sz="2000" b="1"/>
                <a:t>Coating included in the cost of new construction</a:t>
              </a:r>
            </a:p>
          </p:txBody>
        </p:sp>
        <p:sp>
          <p:nvSpPr>
            <p:cNvPr id="7" name="Oval 6">
              <a:extLst>
                <a:ext uri="{FF2B5EF4-FFF2-40B4-BE49-F238E27FC236}">
                  <a16:creationId xmlns:a16="http://schemas.microsoft.com/office/drawing/2014/main" id="{C09C8FC1-FDA3-1447-F97A-9E6F003FD61B}"/>
                </a:ext>
              </a:extLst>
            </p:cNvPr>
            <p:cNvSpPr/>
            <p:nvPr/>
          </p:nvSpPr>
          <p:spPr>
            <a:xfrm>
              <a:off x="5918250" y="5688992"/>
              <a:ext cx="274320" cy="27432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noAutofit/>
            </a:bodyPr>
            <a:lstStyle/>
            <a:p>
              <a:pPr algn="ctr"/>
              <a:r>
                <a:rPr lang="en-US" b="1">
                  <a:solidFill>
                    <a:srgbClr val="00B050"/>
                  </a:solidFill>
                </a:rPr>
                <a:t>1</a:t>
              </a:r>
            </a:p>
          </p:txBody>
        </p:sp>
        <p:sp>
          <p:nvSpPr>
            <p:cNvPr id="8" name="Oval 7">
              <a:extLst>
                <a:ext uri="{FF2B5EF4-FFF2-40B4-BE49-F238E27FC236}">
                  <a16:creationId xmlns:a16="http://schemas.microsoft.com/office/drawing/2014/main" id="{62EE8B8C-7973-F99E-9CE3-D2F176C88A0C}"/>
                </a:ext>
              </a:extLst>
            </p:cNvPr>
            <p:cNvSpPr/>
            <p:nvPr/>
          </p:nvSpPr>
          <p:spPr>
            <a:xfrm>
              <a:off x="5918250" y="6039311"/>
              <a:ext cx="274320" cy="2743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noAutofit/>
            </a:bodyPr>
            <a:lstStyle/>
            <a:p>
              <a:pPr algn="ctr"/>
              <a:r>
                <a:rPr lang="en-US" b="1">
                  <a:solidFill>
                    <a:srgbClr val="FF0000"/>
                  </a:solidFill>
                </a:rPr>
                <a:t>2</a:t>
              </a:r>
            </a:p>
          </p:txBody>
        </p:sp>
        <p:sp>
          <p:nvSpPr>
            <p:cNvPr id="9" name="Oval 8">
              <a:extLst>
                <a:ext uri="{FF2B5EF4-FFF2-40B4-BE49-F238E27FC236}">
                  <a16:creationId xmlns:a16="http://schemas.microsoft.com/office/drawing/2014/main" id="{9F75B097-DF03-7F4E-3209-D9344BF19710}"/>
                </a:ext>
              </a:extLst>
            </p:cNvPr>
            <p:cNvSpPr/>
            <p:nvPr/>
          </p:nvSpPr>
          <p:spPr>
            <a:xfrm>
              <a:off x="5918250" y="6363871"/>
              <a:ext cx="274320" cy="27432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rtlCol="0" anchor="ctr">
              <a:noAutofit/>
            </a:bodyPr>
            <a:lstStyle/>
            <a:p>
              <a:pPr algn="ctr"/>
              <a:r>
                <a:rPr lang="en-US" b="1">
                  <a:solidFill>
                    <a:schemeClr val="tx1"/>
                  </a:solidFill>
                </a:rPr>
                <a:t>3</a:t>
              </a:r>
            </a:p>
          </p:txBody>
        </p:sp>
      </p:grpSp>
      <p:grpSp>
        <p:nvGrpSpPr>
          <p:cNvPr id="10" name="Group 9">
            <a:extLst>
              <a:ext uri="{FF2B5EF4-FFF2-40B4-BE49-F238E27FC236}">
                <a16:creationId xmlns:a16="http://schemas.microsoft.com/office/drawing/2014/main" id="{F183320B-9AB7-E590-7DAF-B8D5A7A0B411}"/>
              </a:ext>
            </a:extLst>
          </p:cNvPr>
          <p:cNvGrpSpPr/>
          <p:nvPr/>
        </p:nvGrpSpPr>
        <p:grpSpPr>
          <a:xfrm>
            <a:off x="1506341" y="2135019"/>
            <a:ext cx="10058400" cy="2852749"/>
            <a:chOff x="1495708" y="2286000"/>
            <a:chExt cx="10058400" cy="2852749"/>
          </a:xfrm>
        </p:grpSpPr>
        <p:pic>
          <p:nvPicPr>
            <p:cNvPr id="11" name="Picture 10">
              <a:extLst>
                <a:ext uri="{FF2B5EF4-FFF2-40B4-BE49-F238E27FC236}">
                  <a16:creationId xmlns:a16="http://schemas.microsoft.com/office/drawing/2014/main" id="{B4C633F1-1AA0-66FD-0009-21F9FB11E4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1495708" y="2286000"/>
              <a:ext cx="10058400" cy="2852749"/>
            </a:xfrm>
            <a:prstGeom prst="rect">
              <a:avLst/>
            </a:prstGeom>
          </p:spPr>
        </p:pic>
        <p:sp>
          <p:nvSpPr>
            <p:cNvPr id="12" name="Freeform: Shape 11">
              <a:extLst>
                <a:ext uri="{FF2B5EF4-FFF2-40B4-BE49-F238E27FC236}">
                  <a16:creationId xmlns:a16="http://schemas.microsoft.com/office/drawing/2014/main" id="{159C33E4-890F-F055-FC2F-2381B22983AE}"/>
                </a:ext>
              </a:extLst>
            </p:cNvPr>
            <p:cNvSpPr/>
            <p:nvPr/>
          </p:nvSpPr>
          <p:spPr>
            <a:xfrm>
              <a:off x="1994598" y="3363038"/>
              <a:ext cx="3217984" cy="1230923"/>
            </a:xfrm>
            <a:custGeom>
              <a:avLst/>
              <a:gdLst>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31112 w 3217984"/>
                <a:gd name="connsiteY32" fmla="*/ 90435 h 1230923"/>
                <a:gd name="connsiteX33" fmla="*/ 236136 w 3217984"/>
                <a:gd name="connsiteY33" fmla="*/ 50241 h 1230923"/>
                <a:gd name="connsiteX34" fmla="*/ 0 w 3217984"/>
                <a:gd name="connsiteY34" fmla="*/ 67826 h 1230923"/>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46185 w 3217984"/>
                <a:gd name="connsiteY32" fmla="*/ 92947 h 1230923"/>
                <a:gd name="connsiteX33" fmla="*/ 236136 w 3217984"/>
                <a:gd name="connsiteY33" fmla="*/ 50241 h 1230923"/>
                <a:gd name="connsiteX34" fmla="*/ 0 w 3217984"/>
                <a:gd name="connsiteY34" fmla="*/ 67826 h 1230923"/>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46185 w 3217984"/>
                <a:gd name="connsiteY32" fmla="*/ 92947 h 1230923"/>
                <a:gd name="connsiteX33" fmla="*/ 236136 w 3217984"/>
                <a:gd name="connsiteY33" fmla="*/ 60290 h 1230923"/>
                <a:gd name="connsiteX34" fmla="*/ 0 w 3217984"/>
                <a:gd name="connsiteY34" fmla="*/ 67826 h 12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7984" h="1230923">
                  <a:moveTo>
                    <a:pt x="0" y="67826"/>
                  </a:moveTo>
                  <a:lnTo>
                    <a:pt x="0" y="268793"/>
                  </a:lnTo>
                  <a:lnTo>
                    <a:pt x="497393" y="366765"/>
                  </a:lnTo>
                  <a:lnTo>
                    <a:pt x="675751" y="364252"/>
                  </a:lnTo>
                  <a:cubicBezTo>
                    <a:pt x="676589" y="652305"/>
                    <a:pt x="677426" y="940358"/>
                    <a:pt x="678264" y="1228411"/>
                  </a:cubicBezTo>
                  <a:lnTo>
                    <a:pt x="914400" y="1230923"/>
                  </a:lnTo>
                  <a:cubicBezTo>
                    <a:pt x="913563" y="937009"/>
                    <a:pt x="912725" y="643094"/>
                    <a:pt x="911888" y="349180"/>
                  </a:cubicBezTo>
                  <a:lnTo>
                    <a:pt x="2326193" y="329083"/>
                  </a:lnTo>
                  <a:cubicBezTo>
                    <a:pt x="2324518" y="629696"/>
                    <a:pt x="2322844" y="930310"/>
                    <a:pt x="2321169" y="1230923"/>
                  </a:cubicBezTo>
                  <a:lnTo>
                    <a:pt x="2557305" y="1225899"/>
                  </a:lnTo>
                  <a:cubicBezTo>
                    <a:pt x="2555630" y="925286"/>
                    <a:pt x="2553956" y="624672"/>
                    <a:pt x="2552281" y="324059"/>
                  </a:cubicBezTo>
                  <a:lnTo>
                    <a:pt x="2753248" y="324059"/>
                  </a:lnTo>
                  <a:lnTo>
                    <a:pt x="3217984" y="205991"/>
                  </a:lnTo>
                  <a:lnTo>
                    <a:pt x="3212960" y="0"/>
                  </a:lnTo>
                  <a:lnTo>
                    <a:pt x="2969288" y="0"/>
                  </a:lnTo>
                  <a:lnTo>
                    <a:pt x="2969288" y="47729"/>
                  </a:lnTo>
                  <a:lnTo>
                    <a:pt x="2600011" y="52754"/>
                  </a:lnTo>
                  <a:lnTo>
                    <a:pt x="2600011" y="5024"/>
                  </a:lnTo>
                  <a:lnTo>
                    <a:pt x="2386483" y="15072"/>
                  </a:lnTo>
                  <a:lnTo>
                    <a:pt x="2381459" y="55266"/>
                  </a:lnTo>
                  <a:lnTo>
                    <a:pt x="2017206" y="57778"/>
                  </a:lnTo>
                  <a:lnTo>
                    <a:pt x="2017206" y="22608"/>
                  </a:lnTo>
                  <a:lnTo>
                    <a:pt x="1788606" y="22608"/>
                  </a:lnTo>
                  <a:lnTo>
                    <a:pt x="1791118" y="60290"/>
                  </a:lnTo>
                  <a:lnTo>
                    <a:pt x="1426866" y="70338"/>
                  </a:lnTo>
                  <a:lnTo>
                    <a:pt x="1424354" y="35169"/>
                  </a:lnTo>
                  <a:lnTo>
                    <a:pt x="1198266" y="35169"/>
                  </a:lnTo>
                  <a:lnTo>
                    <a:pt x="1208314" y="75362"/>
                  </a:lnTo>
                  <a:lnTo>
                    <a:pt x="826477" y="80386"/>
                  </a:lnTo>
                  <a:lnTo>
                    <a:pt x="831501" y="45217"/>
                  </a:lnTo>
                  <a:lnTo>
                    <a:pt x="622998" y="47729"/>
                  </a:lnTo>
                  <a:lnTo>
                    <a:pt x="617973" y="90435"/>
                  </a:lnTo>
                  <a:lnTo>
                    <a:pt x="246185" y="92947"/>
                  </a:lnTo>
                  <a:lnTo>
                    <a:pt x="236136" y="60290"/>
                  </a:lnTo>
                  <a:lnTo>
                    <a:pt x="0" y="67826"/>
                  </a:ln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FBCFAAA-4D4E-D93F-457E-A5ADAD473DF6}"/>
                </a:ext>
              </a:extLst>
            </p:cNvPr>
            <p:cNvSpPr/>
            <p:nvPr/>
          </p:nvSpPr>
          <p:spPr>
            <a:xfrm flipH="1">
              <a:off x="7872244" y="3363037"/>
              <a:ext cx="3217984" cy="1230923"/>
            </a:xfrm>
            <a:custGeom>
              <a:avLst/>
              <a:gdLst>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31112 w 3217984"/>
                <a:gd name="connsiteY32" fmla="*/ 90435 h 1230923"/>
                <a:gd name="connsiteX33" fmla="*/ 236136 w 3217984"/>
                <a:gd name="connsiteY33" fmla="*/ 50241 h 1230923"/>
                <a:gd name="connsiteX34" fmla="*/ 0 w 3217984"/>
                <a:gd name="connsiteY34" fmla="*/ 67826 h 1230923"/>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46185 w 3217984"/>
                <a:gd name="connsiteY32" fmla="*/ 92947 h 1230923"/>
                <a:gd name="connsiteX33" fmla="*/ 236136 w 3217984"/>
                <a:gd name="connsiteY33" fmla="*/ 50241 h 1230923"/>
                <a:gd name="connsiteX34" fmla="*/ 0 w 3217984"/>
                <a:gd name="connsiteY34" fmla="*/ 67826 h 1230923"/>
                <a:gd name="connsiteX0" fmla="*/ 0 w 3217984"/>
                <a:gd name="connsiteY0" fmla="*/ 67826 h 1230923"/>
                <a:gd name="connsiteX1" fmla="*/ 0 w 3217984"/>
                <a:gd name="connsiteY1" fmla="*/ 268793 h 1230923"/>
                <a:gd name="connsiteX2" fmla="*/ 497393 w 3217984"/>
                <a:gd name="connsiteY2" fmla="*/ 366765 h 1230923"/>
                <a:gd name="connsiteX3" fmla="*/ 675751 w 3217984"/>
                <a:gd name="connsiteY3" fmla="*/ 364252 h 1230923"/>
                <a:gd name="connsiteX4" fmla="*/ 678264 w 3217984"/>
                <a:gd name="connsiteY4" fmla="*/ 1228411 h 1230923"/>
                <a:gd name="connsiteX5" fmla="*/ 914400 w 3217984"/>
                <a:gd name="connsiteY5" fmla="*/ 1230923 h 1230923"/>
                <a:gd name="connsiteX6" fmla="*/ 911888 w 3217984"/>
                <a:gd name="connsiteY6" fmla="*/ 349180 h 1230923"/>
                <a:gd name="connsiteX7" fmla="*/ 2326193 w 3217984"/>
                <a:gd name="connsiteY7" fmla="*/ 329083 h 1230923"/>
                <a:gd name="connsiteX8" fmla="*/ 2321169 w 3217984"/>
                <a:gd name="connsiteY8" fmla="*/ 1230923 h 1230923"/>
                <a:gd name="connsiteX9" fmla="*/ 2557305 w 3217984"/>
                <a:gd name="connsiteY9" fmla="*/ 1225899 h 1230923"/>
                <a:gd name="connsiteX10" fmla="*/ 2552281 w 3217984"/>
                <a:gd name="connsiteY10" fmla="*/ 324059 h 1230923"/>
                <a:gd name="connsiteX11" fmla="*/ 2753248 w 3217984"/>
                <a:gd name="connsiteY11" fmla="*/ 324059 h 1230923"/>
                <a:gd name="connsiteX12" fmla="*/ 3217984 w 3217984"/>
                <a:gd name="connsiteY12" fmla="*/ 205991 h 1230923"/>
                <a:gd name="connsiteX13" fmla="*/ 3212960 w 3217984"/>
                <a:gd name="connsiteY13" fmla="*/ 0 h 1230923"/>
                <a:gd name="connsiteX14" fmla="*/ 2969288 w 3217984"/>
                <a:gd name="connsiteY14" fmla="*/ 0 h 1230923"/>
                <a:gd name="connsiteX15" fmla="*/ 2969288 w 3217984"/>
                <a:gd name="connsiteY15" fmla="*/ 47729 h 1230923"/>
                <a:gd name="connsiteX16" fmla="*/ 2600011 w 3217984"/>
                <a:gd name="connsiteY16" fmla="*/ 52754 h 1230923"/>
                <a:gd name="connsiteX17" fmla="*/ 2600011 w 3217984"/>
                <a:gd name="connsiteY17" fmla="*/ 5024 h 1230923"/>
                <a:gd name="connsiteX18" fmla="*/ 2386483 w 3217984"/>
                <a:gd name="connsiteY18" fmla="*/ 15072 h 1230923"/>
                <a:gd name="connsiteX19" fmla="*/ 2381459 w 3217984"/>
                <a:gd name="connsiteY19" fmla="*/ 55266 h 1230923"/>
                <a:gd name="connsiteX20" fmla="*/ 2017206 w 3217984"/>
                <a:gd name="connsiteY20" fmla="*/ 57778 h 1230923"/>
                <a:gd name="connsiteX21" fmla="*/ 2017206 w 3217984"/>
                <a:gd name="connsiteY21" fmla="*/ 22608 h 1230923"/>
                <a:gd name="connsiteX22" fmla="*/ 1788606 w 3217984"/>
                <a:gd name="connsiteY22" fmla="*/ 22608 h 1230923"/>
                <a:gd name="connsiteX23" fmla="*/ 1791118 w 3217984"/>
                <a:gd name="connsiteY23" fmla="*/ 60290 h 1230923"/>
                <a:gd name="connsiteX24" fmla="*/ 1426866 w 3217984"/>
                <a:gd name="connsiteY24" fmla="*/ 70338 h 1230923"/>
                <a:gd name="connsiteX25" fmla="*/ 1424354 w 3217984"/>
                <a:gd name="connsiteY25" fmla="*/ 35169 h 1230923"/>
                <a:gd name="connsiteX26" fmla="*/ 1198266 w 3217984"/>
                <a:gd name="connsiteY26" fmla="*/ 35169 h 1230923"/>
                <a:gd name="connsiteX27" fmla="*/ 1208314 w 3217984"/>
                <a:gd name="connsiteY27" fmla="*/ 75362 h 1230923"/>
                <a:gd name="connsiteX28" fmla="*/ 826477 w 3217984"/>
                <a:gd name="connsiteY28" fmla="*/ 80386 h 1230923"/>
                <a:gd name="connsiteX29" fmla="*/ 831501 w 3217984"/>
                <a:gd name="connsiteY29" fmla="*/ 45217 h 1230923"/>
                <a:gd name="connsiteX30" fmla="*/ 622998 w 3217984"/>
                <a:gd name="connsiteY30" fmla="*/ 47729 h 1230923"/>
                <a:gd name="connsiteX31" fmla="*/ 617973 w 3217984"/>
                <a:gd name="connsiteY31" fmla="*/ 90435 h 1230923"/>
                <a:gd name="connsiteX32" fmla="*/ 246185 w 3217984"/>
                <a:gd name="connsiteY32" fmla="*/ 92947 h 1230923"/>
                <a:gd name="connsiteX33" fmla="*/ 236136 w 3217984"/>
                <a:gd name="connsiteY33" fmla="*/ 60290 h 1230923"/>
                <a:gd name="connsiteX34" fmla="*/ 0 w 3217984"/>
                <a:gd name="connsiteY34" fmla="*/ 67826 h 12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7984" h="1230923">
                  <a:moveTo>
                    <a:pt x="0" y="67826"/>
                  </a:moveTo>
                  <a:lnTo>
                    <a:pt x="0" y="268793"/>
                  </a:lnTo>
                  <a:lnTo>
                    <a:pt x="497393" y="366765"/>
                  </a:lnTo>
                  <a:lnTo>
                    <a:pt x="675751" y="364252"/>
                  </a:lnTo>
                  <a:cubicBezTo>
                    <a:pt x="676589" y="652305"/>
                    <a:pt x="677426" y="940358"/>
                    <a:pt x="678264" y="1228411"/>
                  </a:cubicBezTo>
                  <a:lnTo>
                    <a:pt x="914400" y="1230923"/>
                  </a:lnTo>
                  <a:cubicBezTo>
                    <a:pt x="913563" y="937009"/>
                    <a:pt x="912725" y="643094"/>
                    <a:pt x="911888" y="349180"/>
                  </a:cubicBezTo>
                  <a:lnTo>
                    <a:pt x="2326193" y="329083"/>
                  </a:lnTo>
                  <a:cubicBezTo>
                    <a:pt x="2324518" y="629696"/>
                    <a:pt x="2322844" y="930310"/>
                    <a:pt x="2321169" y="1230923"/>
                  </a:cubicBezTo>
                  <a:lnTo>
                    <a:pt x="2557305" y="1225899"/>
                  </a:lnTo>
                  <a:cubicBezTo>
                    <a:pt x="2555630" y="925286"/>
                    <a:pt x="2553956" y="624672"/>
                    <a:pt x="2552281" y="324059"/>
                  </a:cubicBezTo>
                  <a:lnTo>
                    <a:pt x="2753248" y="324059"/>
                  </a:lnTo>
                  <a:lnTo>
                    <a:pt x="3217984" y="205991"/>
                  </a:lnTo>
                  <a:lnTo>
                    <a:pt x="3212960" y="0"/>
                  </a:lnTo>
                  <a:lnTo>
                    <a:pt x="2969288" y="0"/>
                  </a:lnTo>
                  <a:lnTo>
                    <a:pt x="2969288" y="47729"/>
                  </a:lnTo>
                  <a:lnTo>
                    <a:pt x="2600011" y="52754"/>
                  </a:lnTo>
                  <a:lnTo>
                    <a:pt x="2600011" y="5024"/>
                  </a:lnTo>
                  <a:lnTo>
                    <a:pt x="2386483" y="15072"/>
                  </a:lnTo>
                  <a:lnTo>
                    <a:pt x="2381459" y="55266"/>
                  </a:lnTo>
                  <a:lnTo>
                    <a:pt x="2017206" y="57778"/>
                  </a:lnTo>
                  <a:lnTo>
                    <a:pt x="2017206" y="22608"/>
                  </a:lnTo>
                  <a:lnTo>
                    <a:pt x="1788606" y="22608"/>
                  </a:lnTo>
                  <a:lnTo>
                    <a:pt x="1791118" y="60290"/>
                  </a:lnTo>
                  <a:lnTo>
                    <a:pt x="1426866" y="70338"/>
                  </a:lnTo>
                  <a:lnTo>
                    <a:pt x="1424354" y="35169"/>
                  </a:lnTo>
                  <a:lnTo>
                    <a:pt x="1198266" y="35169"/>
                  </a:lnTo>
                  <a:lnTo>
                    <a:pt x="1208314" y="75362"/>
                  </a:lnTo>
                  <a:lnTo>
                    <a:pt x="826477" y="80386"/>
                  </a:lnTo>
                  <a:lnTo>
                    <a:pt x="831501" y="45217"/>
                  </a:lnTo>
                  <a:lnTo>
                    <a:pt x="622998" y="47729"/>
                  </a:lnTo>
                  <a:lnTo>
                    <a:pt x="617973" y="90435"/>
                  </a:lnTo>
                  <a:lnTo>
                    <a:pt x="246185" y="92947"/>
                  </a:lnTo>
                  <a:lnTo>
                    <a:pt x="236136" y="60290"/>
                  </a:lnTo>
                  <a:lnTo>
                    <a:pt x="0" y="67826"/>
                  </a:ln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8E9CC5-884B-23D6-B03B-4B59F5675766}"/>
                </a:ext>
              </a:extLst>
            </p:cNvPr>
            <p:cNvGrpSpPr/>
            <p:nvPr/>
          </p:nvGrpSpPr>
          <p:grpSpPr>
            <a:xfrm>
              <a:off x="7909751" y="3017526"/>
              <a:ext cx="3045815" cy="420529"/>
              <a:chOff x="7909751" y="3045807"/>
              <a:chExt cx="3045815" cy="420529"/>
            </a:xfrm>
          </p:grpSpPr>
          <p:sp>
            <p:nvSpPr>
              <p:cNvPr id="26" name="Freeform: Shape 25">
                <a:extLst>
                  <a:ext uri="{FF2B5EF4-FFF2-40B4-BE49-F238E27FC236}">
                    <a16:creationId xmlns:a16="http://schemas.microsoft.com/office/drawing/2014/main" id="{ECF841B2-474F-4836-04B9-CC8239D9BD87}"/>
                  </a:ext>
                </a:extLst>
              </p:cNvPr>
              <p:cNvSpPr/>
              <p:nvPr/>
            </p:nvSpPr>
            <p:spPr>
              <a:xfrm>
                <a:off x="7909751" y="3045807"/>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A10450B-B5E4-D385-D35F-E5B1D4910F54}"/>
                  </a:ext>
                </a:extLst>
              </p:cNvPr>
              <p:cNvSpPr/>
              <p:nvPr/>
            </p:nvSpPr>
            <p:spPr>
              <a:xfrm>
                <a:off x="8496475" y="3058097"/>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C39AACA-662B-7CF8-260A-F4C127443B06}"/>
                  </a:ext>
                </a:extLst>
              </p:cNvPr>
              <p:cNvSpPr/>
              <p:nvPr/>
            </p:nvSpPr>
            <p:spPr>
              <a:xfrm>
                <a:off x="9090573" y="3080241"/>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9DE7B04-6E3A-7994-2645-DA917277B9E2}"/>
                  </a:ext>
                </a:extLst>
              </p:cNvPr>
              <p:cNvSpPr/>
              <p:nvPr/>
            </p:nvSpPr>
            <p:spPr>
              <a:xfrm>
                <a:off x="9684671" y="3085827"/>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E74401E-AAB5-0539-353A-341AB87E429C}"/>
                  </a:ext>
                </a:extLst>
              </p:cNvPr>
              <p:cNvSpPr/>
              <p:nvPr/>
            </p:nvSpPr>
            <p:spPr>
              <a:xfrm>
                <a:off x="10266479" y="3090743"/>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1CFA806-AFEC-D45E-8C2B-9D0AB622E195}"/>
                  </a:ext>
                </a:extLst>
              </p:cNvPr>
              <p:cNvSpPr/>
              <p:nvPr/>
            </p:nvSpPr>
            <p:spPr>
              <a:xfrm>
                <a:off x="10851620" y="3119342"/>
                <a:ext cx="103946" cy="346994"/>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3823 w 204727"/>
                  <a:gd name="connsiteY8" fmla="*/ 113460 h 345367"/>
                  <a:gd name="connsiteX9" fmla="*/ 181702 w 204727"/>
                  <a:gd name="connsiteY9" fmla="*/ 59206 h 345367"/>
                  <a:gd name="connsiteX10" fmla="*/ 182498 w 204727"/>
                  <a:gd name="connsiteY10" fmla="*/ 3289 h 345367"/>
                  <a:gd name="connsiteX11" fmla="*/ 23820 w 204727"/>
                  <a:gd name="connsiteY11"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81702 w 204727"/>
                  <a:gd name="connsiteY8" fmla="*/ 59206 h 345367"/>
                  <a:gd name="connsiteX9" fmla="*/ 182498 w 204727"/>
                  <a:gd name="connsiteY9" fmla="*/ 3289 h 345367"/>
                  <a:gd name="connsiteX10" fmla="*/ 23820 w 204727"/>
                  <a:gd name="connsiteY10"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82498 w 204727"/>
                  <a:gd name="connsiteY8" fmla="*/ 3289 h 345367"/>
                  <a:gd name="connsiteX9" fmla="*/ 23820 w 204727"/>
                  <a:gd name="connsiteY9"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182498 w 204727"/>
                  <a:gd name="connsiteY7" fmla="*/ 3289 h 345367"/>
                  <a:gd name="connsiteX8" fmla="*/ 23820 w 204727"/>
                  <a:gd name="connsiteY8" fmla="*/ 0 h 345367"/>
                  <a:gd name="connsiteX0" fmla="*/ 23820 w 182498"/>
                  <a:gd name="connsiteY0" fmla="*/ 0 h 345367"/>
                  <a:gd name="connsiteX1" fmla="*/ 25482 w 182498"/>
                  <a:gd name="connsiteY1" fmla="*/ 63292 h 345367"/>
                  <a:gd name="connsiteX2" fmla="*/ 56712 w 182498"/>
                  <a:gd name="connsiteY2" fmla="*/ 92098 h 345367"/>
                  <a:gd name="connsiteX3" fmla="*/ 60002 w 182498"/>
                  <a:gd name="connsiteY3" fmla="*/ 228548 h 345367"/>
                  <a:gd name="connsiteX4" fmla="*/ 0 w 182498"/>
                  <a:gd name="connsiteY4" fmla="*/ 286090 h 345367"/>
                  <a:gd name="connsiteX5" fmla="*/ 796 w 182498"/>
                  <a:gd name="connsiteY5" fmla="*/ 345367 h 345367"/>
                  <a:gd name="connsiteX6" fmla="*/ 103946 w 182498"/>
                  <a:gd name="connsiteY6" fmla="*/ 345367 h 345367"/>
                  <a:gd name="connsiteX7" fmla="*/ 182498 w 182498"/>
                  <a:gd name="connsiteY7" fmla="*/ 3289 h 345367"/>
                  <a:gd name="connsiteX8" fmla="*/ 23820 w 182498"/>
                  <a:gd name="connsiteY8" fmla="*/ 0 h 345367"/>
                  <a:gd name="connsiteX0" fmla="*/ 23820 w 111214"/>
                  <a:gd name="connsiteY0" fmla="*/ 0 h 345367"/>
                  <a:gd name="connsiteX1" fmla="*/ 25482 w 111214"/>
                  <a:gd name="connsiteY1" fmla="*/ 63292 h 345367"/>
                  <a:gd name="connsiteX2" fmla="*/ 56712 w 111214"/>
                  <a:gd name="connsiteY2" fmla="*/ 92098 h 345367"/>
                  <a:gd name="connsiteX3" fmla="*/ 60002 w 111214"/>
                  <a:gd name="connsiteY3" fmla="*/ 228548 h 345367"/>
                  <a:gd name="connsiteX4" fmla="*/ 0 w 111214"/>
                  <a:gd name="connsiteY4" fmla="*/ 286090 h 345367"/>
                  <a:gd name="connsiteX5" fmla="*/ 796 w 111214"/>
                  <a:gd name="connsiteY5" fmla="*/ 345367 h 345367"/>
                  <a:gd name="connsiteX6" fmla="*/ 103946 w 111214"/>
                  <a:gd name="connsiteY6" fmla="*/ 345367 h 345367"/>
                  <a:gd name="connsiteX7" fmla="*/ 111214 w 111214"/>
                  <a:gd name="connsiteY7" fmla="*/ 831 h 345367"/>
                  <a:gd name="connsiteX8" fmla="*/ 23820 w 111214"/>
                  <a:gd name="connsiteY8" fmla="*/ 0 h 345367"/>
                  <a:gd name="connsiteX0" fmla="*/ 23820 w 103946"/>
                  <a:gd name="connsiteY0" fmla="*/ 1627 h 346994"/>
                  <a:gd name="connsiteX1" fmla="*/ 25482 w 103946"/>
                  <a:gd name="connsiteY1" fmla="*/ 64919 h 346994"/>
                  <a:gd name="connsiteX2" fmla="*/ 56712 w 103946"/>
                  <a:gd name="connsiteY2" fmla="*/ 93725 h 346994"/>
                  <a:gd name="connsiteX3" fmla="*/ 60002 w 103946"/>
                  <a:gd name="connsiteY3" fmla="*/ 230175 h 346994"/>
                  <a:gd name="connsiteX4" fmla="*/ 0 w 103946"/>
                  <a:gd name="connsiteY4" fmla="*/ 287717 h 346994"/>
                  <a:gd name="connsiteX5" fmla="*/ 796 w 103946"/>
                  <a:gd name="connsiteY5" fmla="*/ 346994 h 346994"/>
                  <a:gd name="connsiteX6" fmla="*/ 103946 w 103946"/>
                  <a:gd name="connsiteY6" fmla="*/ 346994 h 346994"/>
                  <a:gd name="connsiteX7" fmla="*/ 101382 w 103946"/>
                  <a:gd name="connsiteY7" fmla="*/ 0 h 346994"/>
                  <a:gd name="connsiteX8" fmla="*/ 23820 w 103946"/>
                  <a:gd name="connsiteY8" fmla="*/ 1627 h 3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46" h="346994">
                    <a:moveTo>
                      <a:pt x="23820" y="1627"/>
                    </a:moveTo>
                    <a:lnTo>
                      <a:pt x="25482" y="64919"/>
                    </a:lnTo>
                    <a:lnTo>
                      <a:pt x="56712" y="93725"/>
                    </a:lnTo>
                    <a:cubicBezTo>
                      <a:pt x="57809" y="134292"/>
                      <a:pt x="58905" y="189608"/>
                      <a:pt x="60002" y="230175"/>
                    </a:cubicBezTo>
                    <a:lnTo>
                      <a:pt x="0" y="287717"/>
                    </a:lnTo>
                    <a:cubicBezTo>
                      <a:pt x="265" y="307476"/>
                      <a:pt x="531" y="327235"/>
                      <a:pt x="796" y="346994"/>
                    </a:cubicBezTo>
                    <a:lnTo>
                      <a:pt x="103946" y="346994"/>
                    </a:lnTo>
                    <a:cubicBezTo>
                      <a:pt x="103091" y="231329"/>
                      <a:pt x="102237" y="115665"/>
                      <a:pt x="101382" y="0"/>
                    </a:cubicBezTo>
                    <a:lnTo>
                      <a:pt x="23820" y="1627"/>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6D4C5B7-8D69-0FB4-7957-C9281B14F113}"/>
                </a:ext>
              </a:extLst>
            </p:cNvPr>
            <p:cNvGrpSpPr/>
            <p:nvPr/>
          </p:nvGrpSpPr>
          <p:grpSpPr>
            <a:xfrm>
              <a:off x="2129787" y="3013420"/>
              <a:ext cx="3045815" cy="416998"/>
              <a:chOff x="2129787" y="3041701"/>
              <a:chExt cx="3045815" cy="416998"/>
            </a:xfrm>
          </p:grpSpPr>
          <p:sp>
            <p:nvSpPr>
              <p:cNvPr id="20" name="Freeform: Shape 19">
                <a:extLst>
                  <a:ext uri="{FF2B5EF4-FFF2-40B4-BE49-F238E27FC236}">
                    <a16:creationId xmlns:a16="http://schemas.microsoft.com/office/drawing/2014/main" id="{D6503DF5-4299-605F-0792-82AE3A410F88}"/>
                  </a:ext>
                </a:extLst>
              </p:cNvPr>
              <p:cNvSpPr/>
              <p:nvPr/>
            </p:nvSpPr>
            <p:spPr>
              <a:xfrm flipH="1">
                <a:off x="4970875" y="3041701"/>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FA2ADDA-6C0C-AB64-6102-5966F25A99F3}"/>
                  </a:ext>
                </a:extLst>
              </p:cNvPr>
              <p:cNvSpPr/>
              <p:nvPr/>
            </p:nvSpPr>
            <p:spPr>
              <a:xfrm flipH="1">
                <a:off x="4384151" y="3053991"/>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DA15DFA-D496-9233-6E5E-7135A6F745CB}"/>
                  </a:ext>
                </a:extLst>
              </p:cNvPr>
              <p:cNvSpPr/>
              <p:nvPr/>
            </p:nvSpPr>
            <p:spPr>
              <a:xfrm flipH="1">
                <a:off x="3790053" y="3076135"/>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4FA77AC-B2BF-8F85-E14A-CC992C619C9D}"/>
                  </a:ext>
                </a:extLst>
              </p:cNvPr>
              <p:cNvSpPr/>
              <p:nvPr/>
            </p:nvSpPr>
            <p:spPr>
              <a:xfrm flipH="1">
                <a:off x="3210079" y="3081721"/>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D5E3AB8-6E1B-AD62-958B-0FE31CD5763D}"/>
                  </a:ext>
                </a:extLst>
              </p:cNvPr>
              <p:cNvSpPr/>
              <p:nvPr/>
            </p:nvSpPr>
            <p:spPr>
              <a:xfrm flipH="1">
                <a:off x="2614147" y="3086637"/>
                <a:ext cx="204727" cy="345367"/>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27" h="345367">
                    <a:moveTo>
                      <a:pt x="23820" y="0"/>
                    </a:moveTo>
                    <a:lnTo>
                      <a:pt x="25482" y="63292"/>
                    </a:lnTo>
                    <a:lnTo>
                      <a:pt x="56712" y="92098"/>
                    </a:lnTo>
                    <a:cubicBezTo>
                      <a:pt x="57809" y="132665"/>
                      <a:pt x="58905" y="187981"/>
                      <a:pt x="60002" y="228548"/>
                    </a:cubicBezTo>
                    <a:lnTo>
                      <a:pt x="0" y="286090"/>
                    </a:lnTo>
                    <a:cubicBezTo>
                      <a:pt x="265" y="305849"/>
                      <a:pt x="531" y="325608"/>
                      <a:pt x="796" y="345367"/>
                    </a:cubicBezTo>
                    <a:lnTo>
                      <a:pt x="204727" y="345367"/>
                    </a:lnTo>
                    <a:lnTo>
                      <a:pt x="201437" y="286161"/>
                    </a:lnTo>
                    <a:lnTo>
                      <a:pt x="145521" y="234401"/>
                    </a:lnTo>
                    <a:lnTo>
                      <a:pt x="143823" y="113460"/>
                    </a:lnTo>
                    <a:lnTo>
                      <a:pt x="181702" y="59206"/>
                    </a:lnTo>
                    <a:cubicBezTo>
                      <a:pt x="181967" y="40567"/>
                      <a:pt x="182233" y="21928"/>
                      <a:pt x="182498" y="3289"/>
                    </a:cubicBezTo>
                    <a:lnTo>
                      <a:pt x="23820" y="0"/>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2A8E349-7470-8EA9-A8AE-178835D48DB8}"/>
                  </a:ext>
                </a:extLst>
              </p:cNvPr>
              <p:cNvSpPr/>
              <p:nvPr/>
            </p:nvSpPr>
            <p:spPr>
              <a:xfrm flipH="1">
                <a:off x="2129787" y="3111705"/>
                <a:ext cx="103946" cy="346994"/>
              </a:xfrm>
              <a:custGeom>
                <a:avLst/>
                <a:gdLst>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28279 w 203931"/>
                  <a:gd name="connsiteY9" fmla="*/ 108544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74328 w 203931"/>
                  <a:gd name="connsiteY11" fmla="*/ 3289 h 345367"/>
                  <a:gd name="connsiteX12" fmla="*/ 23024 w 203931"/>
                  <a:gd name="connsiteY12" fmla="*/ 0 h 345367"/>
                  <a:gd name="connsiteX0" fmla="*/ 23024 w 203931"/>
                  <a:gd name="connsiteY0" fmla="*/ 0 h 345367"/>
                  <a:gd name="connsiteX1" fmla="*/ 29603 w 203931"/>
                  <a:gd name="connsiteY1" fmla="*/ 55917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13799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024 w 203931"/>
                  <a:gd name="connsiteY0" fmla="*/ 0 h 345367"/>
                  <a:gd name="connsiteX1" fmla="*/ 24686 w 203931"/>
                  <a:gd name="connsiteY1" fmla="*/ 63292 h 345367"/>
                  <a:gd name="connsiteX2" fmla="*/ 55916 w 203931"/>
                  <a:gd name="connsiteY2" fmla="*/ 92098 h 345367"/>
                  <a:gd name="connsiteX3" fmla="*/ 59206 w 203931"/>
                  <a:gd name="connsiteY3" fmla="*/ 228548 h 345367"/>
                  <a:gd name="connsiteX4" fmla="*/ 6578 w 203931"/>
                  <a:gd name="connsiteY4" fmla="*/ 266426 h 345367"/>
                  <a:gd name="connsiteX5" fmla="*/ 0 w 203931"/>
                  <a:gd name="connsiteY5" fmla="*/ 345367 h 345367"/>
                  <a:gd name="connsiteX6" fmla="*/ 203931 w 203931"/>
                  <a:gd name="connsiteY6" fmla="*/ 345367 h 345367"/>
                  <a:gd name="connsiteX7" fmla="*/ 200641 w 203931"/>
                  <a:gd name="connsiteY7" fmla="*/ 286161 h 345367"/>
                  <a:gd name="connsiteX8" fmla="*/ 144725 w 203931"/>
                  <a:gd name="connsiteY8" fmla="*/ 246691 h 345367"/>
                  <a:gd name="connsiteX9" fmla="*/ 143027 w 203931"/>
                  <a:gd name="connsiteY9" fmla="*/ 113460 h 345367"/>
                  <a:gd name="connsiteX10" fmla="*/ 180906 w 203931"/>
                  <a:gd name="connsiteY10" fmla="*/ 59206 h 345367"/>
                  <a:gd name="connsiteX11" fmla="*/ 181702 w 203931"/>
                  <a:gd name="connsiteY11" fmla="*/ 3289 h 345367"/>
                  <a:gd name="connsiteX12" fmla="*/ 23024 w 203931"/>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4669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5521 w 204727"/>
                  <a:gd name="connsiteY8" fmla="*/ 234401 h 345367"/>
                  <a:gd name="connsiteX9" fmla="*/ 143823 w 204727"/>
                  <a:gd name="connsiteY9" fmla="*/ 113460 h 345367"/>
                  <a:gd name="connsiteX10" fmla="*/ 181702 w 204727"/>
                  <a:gd name="connsiteY10" fmla="*/ 59206 h 345367"/>
                  <a:gd name="connsiteX11" fmla="*/ 182498 w 204727"/>
                  <a:gd name="connsiteY11" fmla="*/ 3289 h 345367"/>
                  <a:gd name="connsiteX12" fmla="*/ 23820 w 204727"/>
                  <a:gd name="connsiteY12"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43823 w 204727"/>
                  <a:gd name="connsiteY8" fmla="*/ 113460 h 345367"/>
                  <a:gd name="connsiteX9" fmla="*/ 181702 w 204727"/>
                  <a:gd name="connsiteY9" fmla="*/ 59206 h 345367"/>
                  <a:gd name="connsiteX10" fmla="*/ 182498 w 204727"/>
                  <a:gd name="connsiteY10" fmla="*/ 3289 h 345367"/>
                  <a:gd name="connsiteX11" fmla="*/ 23820 w 204727"/>
                  <a:gd name="connsiteY11"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81702 w 204727"/>
                  <a:gd name="connsiteY8" fmla="*/ 59206 h 345367"/>
                  <a:gd name="connsiteX9" fmla="*/ 182498 w 204727"/>
                  <a:gd name="connsiteY9" fmla="*/ 3289 h 345367"/>
                  <a:gd name="connsiteX10" fmla="*/ 23820 w 204727"/>
                  <a:gd name="connsiteY10"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201437 w 204727"/>
                  <a:gd name="connsiteY7" fmla="*/ 286161 h 345367"/>
                  <a:gd name="connsiteX8" fmla="*/ 182498 w 204727"/>
                  <a:gd name="connsiteY8" fmla="*/ 3289 h 345367"/>
                  <a:gd name="connsiteX9" fmla="*/ 23820 w 204727"/>
                  <a:gd name="connsiteY9" fmla="*/ 0 h 345367"/>
                  <a:gd name="connsiteX0" fmla="*/ 23820 w 204727"/>
                  <a:gd name="connsiteY0" fmla="*/ 0 h 345367"/>
                  <a:gd name="connsiteX1" fmla="*/ 25482 w 204727"/>
                  <a:gd name="connsiteY1" fmla="*/ 63292 h 345367"/>
                  <a:gd name="connsiteX2" fmla="*/ 56712 w 204727"/>
                  <a:gd name="connsiteY2" fmla="*/ 92098 h 345367"/>
                  <a:gd name="connsiteX3" fmla="*/ 60002 w 204727"/>
                  <a:gd name="connsiteY3" fmla="*/ 228548 h 345367"/>
                  <a:gd name="connsiteX4" fmla="*/ 0 w 204727"/>
                  <a:gd name="connsiteY4" fmla="*/ 286090 h 345367"/>
                  <a:gd name="connsiteX5" fmla="*/ 796 w 204727"/>
                  <a:gd name="connsiteY5" fmla="*/ 345367 h 345367"/>
                  <a:gd name="connsiteX6" fmla="*/ 204727 w 204727"/>
                  <a:gd name="connsiteY6" fmla="*/ 345367 h 345367"/>
                  <a:gd name="connsiteX7" fmla="*/ 182498 w 204727"/>
                  <a:gd name="connsiteY7" fmla="*/ 3289 h 345367"/>
                  <a:gd name="connsiteX8" fmla="*/ 23820 w 204727"/>
                  <a:gd name="connsiteY8" fmla="*/ 0 h 345367"/>
                  <a:gd name="connsiteX0" fmla="*/ 23820 w 182498"/>
                  <a:gd name="connsiteY0" fmla="*/ 0 h 345367"/>
                  <a:gd name="connsiteX1" fmla="*/ 25482 w 182498"/>
                  <a:gd name="connsiteY1" fmla="*/ 63292 h 345367"/>
                  <a:gd name="connsiteX2" fmla="*/ 56712 w 182498"/>
                  <a:gd name="connsiteY2" fmla="*/ 92098 h 345367"/>
                  <a:gd name="connsiteX3" fmla="*/ 60002 w 182498"/>
                  <a:gd name="connsiteY3" fmla="*/ 228548 h 345367"/>
                  <a:gd name="connsiteX4" fmla="*/ 0 w 182498"/>
                  <a:gd name="connsiteY4" fmla="*/ 286090 h 345367"/>
                  <a:gd name="connsiteX5" fmla="*/ 796 w 182498"/>
                  <a:gd name="connsiteY5" fmla="*/ 345367 h 345367"/>
                  <a:gd name="connsiteX6" fmla="*/ 103946 w 182498"/>
                  <a:gd name="connsiteY6" fmla="*/ 345367 h 345367"/>
                  <a:gd name="connsiteX7" fmla="*/ 182498 w 182498"/>
                  <a:gd name="connsiteY7" fmla="*/ 3289 h 345367"/>
                  <a:gd name="connsiteX8" fmla="*/ 23820 w 182498"/>
                  <a:gd name="connsiteY8" fmla="*/ 0 h 345367"/>
                  <a:gd name="connsiteX0" fmla="*/ 23820 w 111214"/>
                  <a:gd name="connsiteY0" fmla="*/ 0 h 345367"/>
                  <a:gd name="connsiteX1" fmla="*/ 25482 w 111214"/>
                  <a:gd name="connsiteY1" fmla="*/ 63292 h 345367"/>
                  <a:gd name="connsiteX2" fmla="*/ 56712 w 111214"/>
                  <a:gd name="connsiteY2" fmla="*/ 92098 h 345367"/>
                  <a:gd name="connsiteX3" fmla="*/ 60002 w 111214"/>
                  <a:gd name="connsiteY3" fmla="*/ 228548 h 345367"/>
                  <a:gd name="connsiteX4" fmla="*/ 0 w 111214"/>
                  <a:gd name="connsiteY4" fmla="*/ 286090 h 345367"/>
                  <a:gd name="connsiteX5" fmla="*/ 796 w 111214"/>
                  <a:gd name="connsiteY5" fmla="*/ 345367 h 345367"/>
                  <a:gd name="connsiteX6" fmla="*/ 103946 w 111214"/>
                  <a:gd name="connsiteY6" fmla="*/ 345367 h 345367"/>
                  <a:gd name="connsiteX7" fmla="*/ 111214 w 111214"/>
                  <a:gd name="connsiteY7" fmla="*/ 831 h 345367"/>
                  <a:gd name="connsiteX8" fmla="*/ 23820 w 111214"/>
                  <a:gd name="connsiteY8" fmla="*/ 0 h 345367"/>
                  <a:gd name="connsiteX0" fmla="*/ 23820 w 103946"/>
                  <a:gd name="connsiteY0" fmla="*/ 1627 h 346994"/>
                  <a:gd name="connsiteX1" fmla="*/ 25482 w 103946"/>
                  <a:gd name="connsiteY1" fmla="*/ 64919 h 346994"/>
                  <a:gd name="connsiteX2" fmla="*/ 56712 w 103946"/>
                  <a:gd name="connsiteY2" fmla="*/ 93725 h 346994"/>
                  <a:gd name="connsiteX3" fmla="*/ 60002 w 103946"/>
                  <a:gd name="connsiteY3" fmla="*/ 230175 h 346994"/>
                  <a:gd name="connsiteX4" fmla="*/ 0 w 103946"/>
                  <a:gd name="connsiteY4" fmla="*/ 287717 h 346994"/>
                  <a:gd name="connsiteX5" fmla="*/ 796 w 103946"/>
                  <a:gd name="connsiteY5" fmla="*/ 346994 h 346994"/>
                  <a:gd name="connsiteX6" fmla="*/ 103946 w 103946"/>
                  <a:gd name="connsiteY6" fmla="*/ 346994 h 346994"/>
                  <a:gd name="connsiteX7" fmla="*/ 101382 w 103946"/>
                  <a:gd name="connsiteY7" fmla="*/ 0 h 346994"/>
                  <a:gd name="connsiteX8" fmla="*/ 23820 w 103946"/>
                  <a:gd name="connsiteY8" fmla="*/ 1627 h 3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46" h="346994">
                    <a:moveTo>
                      <a:pt x="23820" y="1627"/>
                    </a:moveTo>
                    <a:lnTo>
                      <a:pt x="25482" y="64919"/>
                    </a:lnTo>
                    <a:lnTo>
                      <a:pt x="56712" y="93725"/>
                    </a:lnTo>
                    <a:cubicBezTo>
                      <a:pt x="57809" y="134292"/>
                      <a:pt x="58905" y="189608"/>
                      <a:pt x="60002" y="230175"/>
                    </a:cubicBezTo>
                    <a:lnTo>
                      <a:pt x="0" y="287717"/>
                    </a:lnTo>
                    <a:cubicBezTo>
                      <a:pt x="265" y="307476"/>
                      <a:pt x="531" y="327235"/>
                      <a:pt x="796" y="346994"/>
                    </a:cubicBezTo>
                    <a:lnTo>
                      <a:pt x="103946" y="346994"/>
                    </a:lnTo>
                    <a:cubicBezTo>
                      <a:pt x="103091" y="231329"/>
                      <a:pt x="102237" y="115665"/>
                      <a:pt x="101382" y="0"/>
                    </a:cubicBezTo>
                    <a:lnTo>
                      <a:pt x="23820" y="1627"/>
                    </a:lnTo>
                    <a:close/>
                  </a:path>
                </a:pathLst>
              </a:cu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5">
              <a:extLst>
                <a:ext uri="{FF2B5EF4-FFF2-40B4-BE49-F238E27FC236}">
                  <a16:creationId xmlns:a16="http://schemas.microsoft.com/office/drawing/2014/main" id="{647F7A6F-395C-AC94-63F5-CB60D6FE0A62}"/>
                </a:ext>
              </a:extLst>
            </p:cNvPr>
            <p:cNvSpPr/>
            <p:nvPr/>
          </p:nvSpPr>
          <p:spPr>
            <a:xfrm>
              <a:off x="1833952" y="2815374"/>
              <a:ext cx="298789" cy="615610"/>
            </a:xfrm>
            <a:custGeom>
              <a:avLst/>
              <a:gdLst>
                <a:gd name="connsiteX0" fmla="*/ 175152 w 298789"/>
                <a:gd name="connsiteY0" fmla="*/ 216365 h 615610"/>
                <a:gd name="connsiteX1" fmla="*/ 139091 w 298789"/>
                <a:gd name="connsiteY1" fmla="*/ 126213 h 615610"/>
                <a:gd name="connsiteX2" fmla="*/ 110758 w 298789"/>
                <a:gd name="connsiteY2" fmla="*/ 2576 h 615610"/>
                <a:gd name="connsiteX3" fmla="*/ 18030 w 298789"/>
                <a:gd name="connsiteY3" fmla="*/ 0 h 615610"/>
                <a:gd name="connsiteX4" fmla="*/ 18030 w 298789"/>
                <a:gd name="connsiteY4" fmla="*/ 195759 h 615610"/>
                <a:gd name="connsiteX5" fmla="*/ 0 w 298789"/>
                <a:gd name="connsiteY5" fmla="*/ 211214 h 615610"/>
                <a:gd name="connsiteX6" fmla="*/ 5151 w 298789"/>
                <a:gd name="connsiteY6" fmla="*/ 296214 h 615610"/>
                <a:gd name="connsiteX7" fmla="*/ 218940 w 298789"/>
                <a:gd name="connsiteY7" fmla="*/ 293639 h 615610"/>
                <a:gd name="connsiteX8" fmla="*/ 218940 w 298789"/>
                <a:gd name="connsiteY8" fmla="*/ 327124 h 615610"/>
                <a:gd name="connsiteX9" fmla="*/ 265304 w 298789"/>
                <a:gd name="connsiteY9" fmla="*/ 360609 h 615610"/>
                <a:gd name="connsiteX10" fmla="*/ 262729 w 298789"/>
                <a:gd name="connsiteY10" fmla="*/ 502276 h 615610"/>
                <a:gd name="connsiteX11" fmla="*/ 206062 w 298789"/>
                <a:gd name="connsiteY11" fmla="*/ 543489 h 615610"/>
                <a:gd name="connsiteX12" fmla="*/ 198334 w 298789"/>
                <a:gd name="connsiteY12" fmla="*/ 615610 h 615610"/>
                <a:gd name="connsiteX13" fmla="*/ 298789 w 298789"/>
                <a:gd name="connsiteY13" fmla="*/ 615610 h 615610"/>
                <a:gd name="connsiteX14" fmla="*/ 298789 w 298789"/>
                <a:gd name="connsiteY14" fmla="*/ 280760 h 615610"/>
                <a:gd name="connsiteX15" fmla="*/ 175152 w 298789"/>
                <a:gd name="connsiteY15" fmla="*/ 216365 h 615610"/>
                <a:gd name="connsiteX0" fmla="*/ 175152 w 298789"/>
                <a:gd name="connsiteY0" fmla="*/ 216365 h 615610"/>
                <a:gd name="connsiteX1" fmla="*/ 170001 w 298789"/>
                <a:gd name="connsiteY1" fmla="*/ 167426 h 615610"/>
                <a:gd name="connsiteX2" fmla="*/ 139091 w 298789"/>
                <a:gd name="connsiteY2" fmla="*/ 126213 h 615610"/>
                <a:gd name="connsiteX3" fmla="*/ 110758 w 298789"/>
                <a:gd name="connsiteY3" fmla="*/ 2576 h 615610"/>
                <a:gd name="connsiteX4" fmla="*/ 18030 w 298789"/>
                <a:gd name="connsiteY4" fmla="*/ 0 h 615610"/>
                <a:gd name="connsiteX5" fmla="*/ 18030 w 298789"/>
                <a:gd name="connsiteY5" fmla="*/ 195759 h 615610"/>
                <a:gd name="connsiteX6" fmla="*/ 0 w 298789"/>
                <a:gd name="connsiteY6" fmla="*/ 211214 h 615610"/>
                <a:gd name="connsiteX7" fmla="*/ 5151 w 298789"/>
                <a:gd name="connsiteY7" fmla="*/ 296214 h 615610"/>
                <a:gd name="connsiteX8" fmla="*/ 218940 w 298789"/>
                <a:gd name="connsiteY8" fmla="*/ 293639 h 615610"/>
                <a:gd name="connsiteX9" fmla="*/ 218940 w 298789"/>
                <a:gd name="connsiteY9" fmla="*/ 327124 h 615610"/>
                <a:gd name="connsiteX10" fmla="*/ 265304 w 298789"/>
                <a:gd name="connsiteY10" fmla="*/ 360609 h 615610"/>
                <a:gd name="connsiteX11" fmla="*/ 262729 w 298789"/>
                <a:gd name="connsiteY11" fmla="*/ 502276 h 615610"/>
                <a:gd name="connsiteX12" fmla="*/ 206062 w 298789"/>
                <a:gd name="connsiteY12" fmla="*/ 543489 h 615610"/>
                <a:gd name="connsiteX13" fmla="*/ 198334 w 298789"/>
                <a:gd name="connsiteY13" fmla="*/ 615610 h 615610"/>
                <a:gd name="connsiteX14" fmla="*/ 298789 w 298789"/>
                <a:gd name="connsiteY14" fmla="*/ 615610 h 615610"/>
                <a:gd name="connsiteX15" fmla="*/ 298789 w 298789"/>
                <a:gd name="connsiteY15" fmla="*/ 280760 h 615610"/>
                <a:gd name="connsiteX16" fmla="*/ 175152 w 298789"/>
                <a:gd name="connsiteY16" fmla="*/ 216365 h 61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789" h="615610">
                  <a:moveTo>
                    <a:pt x="175152" y="216365"/>
                  </a:moveTo>
                  <a:cubicBezTo>
                    <a:pt x="167425" y="200052"/>
                    <a:pt x="177728" y="183739"/>
                    <a:pt x="170001" y="167426"/>
                  </a:cubicBezTo>
                  <a:lnTo>
                    <a:pt x="139091" y="126213"/>
                  </a:lnTo>
                  <a:lnTo>
                    <a:pt x="110758" y="2576"/>
                  </a:lnTo>
                  <a:lnTo>
                    <a:pt x="18030" y="0"/>
                  </a:lnTo>
                  <a:lnTo>
                    <a:pt x="18030" y="195759"/>
                  </a:lnTo>
                  <a:lnTo>
                    <a:pt x="0" y="211214"/>
                  </a:lnTo>
                  <a:lnTo>
                    <a:pt x="5151" y="296214"/>
                  </a:lnTo>
                  <a:lnTo>
                    <a:pt x="218940" y="293639"/>
                  </a:lnTo>
                  <a:lnTo>
                    <a:pt x="218940" y="327124"/>
                  </a:lnTo>
                  <a:lnTo>
                    <a:pt x="265304" y="360609"/>
                  </a:lnTo>
                  <a:cubicBezTo>
                    <a:pt x="264446" y="407831"/>
                    <a:pt x="263587" y="455054"/>
                    <a:pt x="262729" y="502276"/>
                  </a:cubicBezTo>
                  <a:lnTo>
                    <a:pt x="206062" y="543489"/>
                  </a:lnTo>
                  <a:lnTo>
                    <a:pt x="198334" y="615610"/>
                  </a:lnTo>
                  <a:lnTo>
                    <a:pt x="298789" y="615610"/>
                  </a:lnTo>
                  <a:lnTo>
                    <a:pt x="298789" y="280760"/>
                  </a:lnTo>
                  <a:lnTo>
                    <a:pt x="175152" y="216365"/>
                  </a:ln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7F190DE-E660-8B7D-2E10-F7E8CF189F20}"/>
                </a:ext>
              </a:extLst>
            </p:cNvPr>
            <p:cNvSpPr/>
            <p:nvPr/>
          </p:nvSpPr>
          <p:spPr>
            <a:xfrm flipH="1">
              <a:off x="10955566" y="2815374"/>
              <a:ext cx="298789" cy="615610"/>
            </a:xfrm>
            <a:custGeom>
              <a:avLst/>
              <a:gdLst>
                <a:gd name="connsiteX0" fmla="*/ 175152 w 298789"/>
                <a:gd name="connsiteY0" fmla="*/ 216365 h 615610"/>
                <a:gd name="connsiteX1" fmla="*/ 139091 w 298789"/>
                <a:gd name="connsiteY1" fmla="*/ 126213 h 615610"/>
                <a:gd name="connsiteX2" fmla="*/ 110758 w 298789"/>
                <a:gd name="connsiteY2" fmla="*/ 2576 h 615610"/>
                <a:gd name="connsiteX3" fmla="*/ 18030 w 298789"/>
                <a:gd name="connsiteY3" fmla="*/ 0 h 615610"/>
                <a:gd name="connsiteX4" fmla="*/ 18030 w 298789"/>
                <a:gd name="connsiteY4" fmla="*/ 195759 h 615610"/>
                <a:gd name="connsiteX5" fmla="*/ 0 w 298789"/>
                <a:gd name="connsiteY5" fmla="*/ 211214 h 615610"/>
                <a:gd name="connsiteX6" fmla="*/ 5151 w 298789"/>
                <a:gd name="connsiteY6" fmla="*/ 296214 h 615610"/>
                <a:gd name="connsiteX7" fmla="*/ 218940 w 298789"/>
                <a:gd name="connsiteY7" fmla="*/ 293639 h 615610"/>
                <a:gd name="connsiteX8" fmla="*/ 218940 w 298789"/>
                <a:gd name="connsiteY8" fmla="*/ 327124 h 615610"/>
                <a:gd name="connsiteX9" fmla="*/ 265304 w 298789"/>
                <a:gd name="connsiteY9" fmla="*/ 360609 h 615610"/>
                <a:gd name="connsiteX10" fmla="*/ 262729 w 298789"/>
                <a:gd name="connsiteY10" fmla="*/ 502276 h 615610"/>
                <a:gd name="connsiteX11" fmla="*/ 206062 w 298789"/>
                <a:gd name="connsiteY11" fmla="*/ 543489 h 615610"/>
                <a:gd name="connsiteX12" fmla="*/ 198334 w 298789"/>
                <a:gd name="connsiteY12" fmla="*/ 615610 h 615610"/>
                <a:gd name="connsiteX13" fmla="*/ 298789 w 298789"/>
                <a:gd name="connsiteY13" fmla="*/ 615610 h 615610"/>
                <a:gd name="connsiteX14" fmla="*/ 298789 w 298789"/>
                <a:gd name="connsiteY14" fmla="*/ 280760 h 615610"/>
                <a:gd name="connsiteX15" fmla="*/ 175152 w 298789"/>
                <a:gd name="connsiteY15" fmla="*/ 216365 h 615610"/>
                <a:gd name="connsiteX0" fmla="*/ 175152 w 298789"/>
                <a:gd name="connsiteY0" fmla="*/ 216365 h 615610"/>
                <a:gd name="connsiteX1" fmla="*/ 170001 w 298789"/>
                <a:gd name="connsiteY1" fmla="*/ 167426 h 615610"/>
                <a:gd name="connsiteX2" fmla="*/ 139091 w 298789"/>
                <a:gd name="connsiteY2" fmla="*/ 126213 h 615610"/>
                <a:gd name="connsiteX3" fmla="*/ 110758 w 298789"/>
                <a:gd name="connsiteY3" fmla="*/ 2576 h 615610"/>
                <a:gd name="connsiteX4" fmla="*/ 18030 w 298789"/>
                <a:gd name="connsiteY4" fmla="*/ 0 h 615610"/>
                <a:gd name="connsiteX5" fmla="*/ 18030 w 298789"/>
                <a:gd name="connsiteY5" fmla="*/ 195759 h 615610"/>
                <a:gd name="connsiteX6" fmla="*/ 0 w 298789"/>
                <a:gd name="connsiteY6" fmla="*/ 211214 h 615610"/>
                <a:gd name="connsiteX7" fmla="*/ 5151 w 298789"/>
                <a:gd name="connsiteY7" fmla="*/ 296214 h 615610"/>
                <a:gd name="connsiteX8" fmla="*/ 218940 w 298789"/>
                <a:gd name="connsiteY8" fmla="*/ 293639 h 615610"/>
                <a:gd name="connsiteX9" fmla="*/ 218940 w 298789"/>
                <a:gd name="connsiteY9" fmla="*/ 327124 h 615610"/>
                <a:gd name="connsiteX10" fmla="*/ 265304 w 298789"/>
                <a:gd name="connsiteY10" fmla="*/ 360609 h 615610"/>
                <a:gd name="connsiteX11" fmla="*/ 262729 w 298789"/>
                <a:gd name="connsiteY11" fmla="*/ 502276 h 615610"/>
                <a:gd name="connsiteX12" fmla="*/ 206062 w 298789"/>
                <a:gd name="connsiteY12" fmla="*/ 543489 h 615610"/>
                <a:gd name="connsiteX13" fmla="*/ 198334 w 298789"/>
                <a:gd name="connsiteY13" fmla="*/ 615610 h 615610"/>
                <a:gd name="connsiteX14" fmla="*/ 298789 w 298789"/>
                <a:gd name="connsiteY14" fmla="*/ 615610 h 615610"/>
                <a:gd name="connsiteX15" fmla="*/ 298789 w 298789"/>
                <a:gd name="connsiteY15" fmla="*/ 280760 h 615610"/>
                <a:gd name="connsiteX16" fmla="*/ 175152 w 298789"/>
                <a:gd name="connsiteY16" fmla="*/ 216365 h 61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789" h="615610">
                  <a:moveTo>
                    <a:pt x="175152" y="216365"/>
                  </a:moveTo>
                  <a:cubicBezTo>
                    <a:pt x="167425" y="200052"/>
                    <a:pt x="177728" y="183739"/>
                    <a:pt x="170001" y="167426"/>
                  </a:cubicBezTo>
                  <a:lnTo>
                    <a:pt x="139091" y="126213"/>
                  </a:lnTo>
                  <a:lnTo>
                    <a:pt x="110758" y="2576"/>
                  </a:lnTo>
                  <a:lnTo>
                    <a:pt x="18030" y="0"/>
                  </a:lnTo>
                  <a:lnTo>
                    <a:pt x="18030" y="195759"/>
                  </a:lnTo>
                  <a:lnTo>
                    <a:pt x="0" y="211214"/>
                  </a:lnTo>
                  <a:lnTo>
                    <a:pt x="5151" y="296214"/>
                  </a:lnTo>
                  <a:lnTo>
                    <a:pt x="218940" y="293639"/>
                  </a:lnTo>
                  <a:lnTo>
                    <a:pt x="218940" y="327124"/>
                  </a:lnTo>
                  <a:lnTo>
                    <a:pt x="265304" y="360609"/>
                  </a:lnTo>
                  <a:cubicBezTo>
                    <a:pt x="264446" y="407831"/>
                    <a:pt x="263587" y="455054"/>
                    <a:pt x="262729" y="502276"/>
                  </a:cubicBezTo>
                  <a:lnTo>
                    <a:pt x="206062" y="543489"/>
                  </a:lnTo>
                  <a:lnTo>
                    <a:pt x="198334" y="615610"/>
                  </a:lnTo>
                  <a:lnTo>
                    <a:pt x="298789" y="615610"/>
                  </a:lnTo>
                  <a:lnTo>
                    <a:pt x="298789" y="280760"/>
                  </a:lnTo>
                  <a:lnTo>
                    <a:pt x="175152" y="216365"/>
                  </a:lnTo>
                  <a:close/>
                </a:path>
              </a:pathLst>
            </a:cu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2F5CAFF-E296-16B6-9400-52BFDAD495F7}"/>
                </a:ext>
              </a:extLst>
            </p:cNvPr>
            <p:cNvSpPr/>
            <p:nvPr/>
          </p:nvSpPr>
          <p:spPr>
            <a:xfrm rot="21540000">
              <a:off x="2157443" y="3033695"/>
              <a:ext cx="2811085" cy="49544"/>
            </a:xfrm>
            <a:prstGeom prst="rect">
              <a:avLst/>
            </a:pr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E10229D-66A0-6A95-89F9-EC7193F670F1}"/>
                </a:ext>
              </a:extLst>
            </p:cNvPr>
            <p:cNvSpPr/>
            <p:nvPr/>
          </p:nvSpPr>
          <p:spPr>
            <a:xfrm rot="60000" flipH="1">
              <a:off x="8060608" y="3037959"/>
              <a:ext cx="2811085" cy="49544"/>
            </a:xfrm>
            <a:prstGeom prst="rect">
              <a:avLst/>
            </a:prstGeom>
            <a:solidFill>
              <a:srgbClr val="00B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1053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at under a bridge&#10;&#10;Description automatically generated">
            <a:extLst>
              <a:ext uri="{FF2B5EF4-FFF2-40B4-BE49-F238E27FC236}">
                <a16:creationId xmlns:a16="http://schemas.microsoft.com/office/drawing/2014/main" id="{AB953CBA-F49B-9DB7-52EA-347389BE65D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85" r="7785"/>
          <a:stretch>
            <a:fillRect/>
          </a:stretch>
        </p:blipFill>
        <p:spPr>
          <a:xfrm>
            <a:off x="6553121" y="1954431"/>
            <a:ext cx="4800679" cy="3790660"/>
          </a:xfrm>
        </p:spPr>
      </p:pic>
      <p:sp>
        <p:nvSpPr>
          <p:cNvPr id="4" name="Text Placeholder 3">
            <a:extLst>
              <a:ext uri="{FF2B5EF4-FFF2-40B4-BE49-F238E27FC236}">
                <a16:creationId xmlns:a16="http://schemas.microsoft.com/office/drawing/2014/main" id="{C42ADC20-0AE1-FE9C-0CCC-BDE42609FF58}"/>
              </a:ext>
            </a:extLst>
          </p:cNvPr>
          <p:cNvSpPr>
            <a:spLocks noGrp="1"/>
          </p:cNvSpPr>
          <p:nvPr>
            <p:ph type="body" sz="half" idx="2"/>
          </p:nvPr>
        </p:nvSpPr>
        <p:spPr>
          <a:xfrm>
            <a:off x="2152650" y="1063334"/>
            <a:ext cx="5209839" cy="5794666"/>
          </a:xfrm>
        </p:spPr>
        <p:txBody>
          <a:bodyPr>
            <a:noAutofit/>
          </a:bodyPr>
          <a:lstStyle/>
          <a:p>
            <a:r>
              <a:rPr lang="en-US" sz="2400" b="1">
                <a:latin typeface="+mn-lt"/>
              </a:rPr>
              <a:t>Bridges</a:t>
            </a:r>
          </a:p>
          <a:p>
            <a:pPr lvl="1" indent="-457200">
              <a:spcBef>
                <a:spcPts val="0"/>
              </a:spcBef>
              <a:buClrTx/>
              <a:buFont typeface="Arial" panose="020B0604020202020204" pitchFamily="34" charset="0"/>
              <a:buChar char="•"/>
            </a:pPr>
            <a:r>
              <a:rPr lang="en-US" sz="2000" b="1">
                <a:latin typeface="+mn-lt"/>
              </a:rPr>
              <a:t>145</a:t>
            </a:r>
            <a:r>
              <a:rPr lang="en-US" sz="2000">
                <a:latin typeface="+mn-lt"/>
              </a:rPr>
              <a:t> Bridge SPT Borings (Tierra)</a:t>
            </a:r>
          </a:p>
          <a:p>
            <a:pPr lvl="1" indent="-457200">
              <a:spcBef>
                <a:spcPts val="0"/>
              </a:spcBef>
              <a:buClrTx/>
              <a:buFont typeface="Arial" panose="020B0604020202020204" pitchFamily="34" charset="0"/>
              <a:buChar char="•"/>
            </a:pPr>
            <a:r>
              <a:rPr lang="en-US" sz="2000" b="1">
                <a:latin typeface="+mn-lt"/>
              </a:rPr>
              <a:t>26</a:t>
            </a:r>
            <a:r>
              <a:rPr lang="en-US" sz="2000">
                <a:latin typeface="+mn-lt"/>
              </a:rPr>
              <a:t> SPT Borings (By Others)</a:t>
            </a:r>
          </a:p>
          <a:p>
            <a:pPr lvl="1" indent="-457200">
              <a:spcBef>
                <a:spcPts val="0"/>
              </a:spcBef>
              <a:buClrTx/>
              <a:buFont typeface="Arial" panose="020B0604020202020204" pitchFamily="34" charset="0"/>
              <a:buChar char="•"/>
            </a:pPr>
            <a:r>
              <a:rPr lang="en-US" sz="2000" b="1">
                <a:latin typeface="+mn-lt"/>
              </a:rPr>
              <a:t>121</a:t>
            </a:r>
            <a:r>
              <a:rPr lang="en-US" sz="2000">
                <a:latin typeface="+mn-lt"/>
              </a:rPr>
              <a:t> Rock Cores of 5 feet in length</a:t>
            </a:r>
          </a:p>
          <a:p>
            <a:pPr lvl="1" indent="-457200">
              <a:spcBef>
                <a:spcPts val="0"/>
              </a:spcBef>
              <a:buClrTx/>
              <a:buFont typeface="Arial" panose="020B0604020202020204" pitchFamily="34" charset="0"/>
              <a:buChar char="•"/>
            </a:pPr>
            <a:r>
              <a:rPr lang="en-US" sz="2000" b="1">
                <a:latin typeface="+mn-lt"/>
              </a:rPr>
              <a:t>33</a:t>
            </a:r>
            <a:r>
              <a:rPr lang="en-US" sz="2000">
                <a:latin typeface="+mn-lt"/>
              </a:rPr>
              <a:t> Environmental Classification Tests</a:t>
            </a:r>
          </a:p>
          <a:p>
            <a:pPr lvl="1" indent="-457200">
              <a:spcBef>
                <a:spcPts val="0"/>
              </a:spcBef>
              <a:buClrTx/>
              <a:buFont typeface="Arial" panose="020B0604020202020204" pitchFamily="34" charset="0"/>
              <a:buChar char="•"/>
            </a:pPr>
            <a:r>
              <a:rPr lang="en-US" sz="2000" b="1">
                <a:latin typeface="+mn-lt"/>
              </a:rPr>
              <a:t>10</a:t>
            </a:r>
            <a:r>
              <a:rPr lang="en-US" sz="2000">
                <a:latin typeface="+mn-lt"/>
              </a:rPr>
              <a:t> Bridge Deck Concrete Cores</a:t>
            </a:r>
          </a:p>
          <a:p>
            <a:pPr lvl="1" indent="-457200">
              <a:spcBef>
                <a:spcPts val="0"/>
              </a:spcBef>
              <a:buClrTx/>
              <a:buFont typeface="Arial" panose="020B0604020202020204" pitchFamily="34" charset="0"/>
              <a:buChar char="•"/>
            </a:pPr>
            <a:r>
              <a:rPr lang="en-US" sz="2000" b="1">
                <a:latin typeface="+mn-lt"/>
              </a:rPr>
              <a:t>47</a:t>
            </a:r>
            <a:r>
              <a:rPr lang="en-US" sz="2000">
                <a:latin typeface="+mn-lt"/>
              </a:rPr>
              <a:t> Bridge Deck Thickness Measurements</a:t>
            </a:r>
          </a:p>
          <a:p>
            <a:pPr lvl="1" indent="-457200">
              <a:spcBef>
                <a:spcPts val="0"/>
              </a:spcBef>
              <a:buClrTx/>
              <a:buFont typeface="Arial" panose="020B0604020202020204" pitchFamily="34" charset="0"/>
              <a:buChar char="•"/>
            </a:pPr>
            <a:r>
              <a:rPr lang="en-US" sz="2000">
                <a:latin typeface="+mn-lt"/>
              </a:rPr>
              <a:t>RETA Testing for Rock Cores obtained in Hillsborough River (Performed by the SMO)</a:t>
            </a:r>
          </a:p>
          <a:p>
            <a:r>
              <a:rPr lang="en-US" sz="2400" b="1">
                <a:latin typeface="+mn-lt"/>
              </a:rPr>
              <a:t>Retaining Walls &amp; Noise Walls</a:t>
            </a:r>
          </a:p>
          <a:p>
            <a:pPr lvl="1" indent="-457200">
              <a:spcBef>
                <a:spcPts val="0"/>
              </a:spcBef>
              <a:buClrTx/>
              <a:buFont typeface="Arial" panose="020B0604020202020204" pitchFamily="34" charset="0"/>
              <a:buChar char="•"/>
            </a:pPr>
            <a:r>
              <a:rPr lang="en-US" sz="2000" b="1">
                <a:latin typeface="+mn-lt"/>
              </a:rPr>
              <a:t>63</a:t>
            </a:r>
            <a:r>
              <a:rPr lang="en-US" sz="2000">
                <a:latin typeface="+mn-lt"/>
              </a:rPr>
              <a:t> Retaining Wall SPT borings</a:t>
            </a:r>
          </a:p>
          <a:p>
            <a:pPr lvl="1" indent="-457200">
              <a:spcBef>
                <a:spcPts val="0"/>
              </a:spcBef>
              <a:buClrTx/>
              <a:buFont typeface="Arial" panose="020B0604020202020204" pitchFamily="34" charset="0"/>
              <a:buChar char="•"/>
            </a:pPr>
            <a:r>
              <a:rPr lang="en-US" sz="2000" b="1">
                <a:latin typeface="+mn-lt"/>
              </a:rPr>
              <a:t>15</a:t>
            </a:r>
            <a:r>
              <a:rPr lang="en-US" sz="2000">
                <a:latin typeface="+mn-lt"/>
              </a:rPr>
              <a:t> Noise Wall SPT borings</a:t>
            </a:r>
          </a:p>
          <a:p>
            <a:pPr lvl="1" indent="-457200">
              <a:spcBef>
                <a:spcPts val="0"/>
              </a:spcBef>
              <a:buClrTx/>
              <a:buFont typeface="Arial" panose="020B0604020202020204" pitchFamily="34" charset="0"/>
              <a:buChar char="•"/>
            </a:pPr>
            <a:r>
              <a:rPr lang="en-US" sz="2000" b="1">
                <a:latin typeface="+mn-lt"/>
              </a:rPr>
              <a:t>3</a:t>
            </a:r>
            <a:r>
              <a:rPr lang="en-US" sz="2000">
                <a:latin typeface="+mn-lt"/>
              </a:rPr>
              <a:t> Concrete Cores within the existing Retaining Walls for Compressive Strength testing</a:t>
            </a:r>
          </a:p>
          <a:p>
            <a:endParaRPr lang="en-US" sz="1800">
              <a:latin typeface="+mn-lt"/>
            </a:endParaRPr>
          </a:p>
        </p:txBody>
      </p:sp>
      <p:sp>
        <p:nvSpPr>
          <p:cNvPr id="3" name="Title 1">
            <a:extLst>
              <a:ext uri="{FF2B5EF4-FFF2-40B4-BE49-F238E27FC236}">
                <a16:creationId xmlns:a16="http://schemas.microsoft.com/office/drawing/2014/main" id="{F44B17EF-D1D9-5C08-D8B2-E6BD91FBD437}"/>
              </a:ext>
            </a:extLst>
          </p:cNvPr>
          <p:cNvSpPr txBox="1">
            <a:spLocks/>
          </p:cNvSpPr>
          <p:nvPr/>
        </p:nvSpPr>
        <p:spPr>
          <a:xfrm>
            <a:off x="2152649" y="76202"/>
            <a:ext cx="9495559"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sz="3700" b="1">
                <a:latin typeface="Calibri"/>
                <a:ea typeface="Calibri"/>
                <a:cs typeface="Calibri"/>
              </a:rPr>
              <a:t>Geotechnical Exploration and Data Collection</a:t>
            </a:r>
          </a:p>
        </p:txBody>
      </p:sp>
      <p:pic>
        <p:nvPicPr>
          <p:cNvPr id="5" name="Picture Placeholder 5" descr="A boat under a bridge">
            <a:extLst>
              <a:ext uri="{FF2B5EF4-FFF2-40B4-BE49-F238E27FC236}">
                <a16:creationId xmlns:a16="http://schemas.microsoft.com/office/drawing/2014/main" id="{1F8D79C6-6021-58A8-E6E3-58FD3BD86765}"/>
              </a:ext>
            </a:extLst>
          </p:cNvPr>
          <p:cNvPicPr>
            <a:picLocks noChangeAspect="1"/>
          </p:cNvPicPr>
          <p:nvPr/>
        </p:nvPicPr>
        <p:blipFill>
          <a:blip r:embed="rId3">
            <a:extLst>
              <a:ext uri="{28A0092B-C50C-407E-A947-70E740481C1C}">
                <a14:useLocalDpi xmlns:a14="http://schemas.microsoft.com/office/drawing/2010/main" val="0"/>
              </a:ext>
            </a:extLst>
          </a:blip>
          <a:srcRect l="7785" r="7785"/>
          <a:stretch>
            <a:fillRect/>
          </a:stretch>
        </p:blipFill>
        <p:spPr>
          <a:xfrm>
            <a:off x="6753225" y="1278050"/>
            <a:ext cx="4800679" cy="3790660"/>
          </a:xfrm>
        </p:spPr>
      </p:pic>
      <p:sp>
        <p:nvSpPr>
          <p:cNvPr id="10" name="Text Placeholder 3">
            <a:extLst>
              <a:ext uri="{FF2B5EF4-FFF2-40B4-BE49-F238E27FC236}">
                <a16:creationId xmlns:a16="http://schemas.microsoft.com/office/drawing/2014/main" id="{069F922B-4CAC-41FE-B00B-9A6FB07FAF43}"/>
              </a:ext>
            </a:extLst>
          </p:cNvPr>
          <p:cNvSpPr txBox="1">
            <a:spLocks/>
          </p:cNvSpPr>
          <p:nvPr/>
        </p:nvSpPr>
        <p:spPr>
          <a:xfrm>
            <a:off x="7862774" y="1063334"/>
            <a:ext cx="3746449" cy="4868234"/>
          </a:xfrm>
        </p:spPr>
        <p:txBody>
          <a:bodyPr>
            <a:normAutofit/>
          </a:bodyPr>
          <a:lstStyle>
            <a:lvl1pPr marL="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solidFill>
                <a:effectLst/>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solidFill>
                <a:effectLst/>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200" kern="1200" cap="none">
                <a:solidFill>
                  <a:schemeClr val="tx1"/>
                </a:solidFill>
                <a:effectLst/>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000" kern="1200" cap="none">
                <a:solidFill>
                  <a:schemeClr val="tx1"/>
                </a:solidFill>
                <a:effectLst/>
                <a:latin typeface="+mn-lt"/>
                <a:ea typeface="+mn-ea"/>
                <a:cs typeface="+mn-cs"/>
              </a:defRPr>
            </a:lvl9pPr>
          </a:lstStyle>
          <a:p>
            <a:r>
              <a:rPr lang="en-US" sz="2400" b="1">
                <a:latin typeface="+mn-lt"/>
              </a:rPr>
              <a:t>Roadway</a:t>
            </a:r>
          </a:p>
          <a:p>
            <a:pPr lvl="1" indent="-457200">
              <a:lnSpc>
                <a:spcPct val="120000"/>
              </a:lnSpc>
              <a:spcBef>
                <a:spcPts val="0"/>
              </a:spcBef>
              <a:buClrTx/>
              <a:buFont typeface="Arial" panose="020B0604020202020204" pitchFamily="34" charset="0"/>
              <a:buChar char="•"/>
            </a:pPr>
            <a:r>
              <a:rPr lang="en-US" sz="2000" b="1">
                <a:latin typeface="+mn-lt"/>
              </a:rPr>
              <a:t>24</a:t>
            </a:r>
            <a:r>
              <a:rPr lang="en-US" sz="2000">
                <a:latin typeface="+mn-lt"/>
              </a:rPr>
              <a:t> Auger Borings</a:t>
            </a:r>
          </a:p>
          <a:p>
            <a:pPr lvl="1" indent="-457200">
              <a:lnSpc>
                <a:spcPct val="120000"/>
              </a:lnSpc>
              <a:spcBef>
                <a:spcPts val="0"/>
              </a:spcBef>
              <a:buClrTx/>
              <a:buFont typeface="Arial" panose="020B0604020202020204" pitchFamily="34" charset="0"/>
              <a:buChar char="•"/>
            </a:pPr>
            <a:r>
              <a:rPr lang="en-US" sz="2000" b="1">
                <a:latin typeface="+mn-lt"/>
              </a:rPr>
              <a:t>12</a:t>
            </a:r>
            <a:r>
              <a:rPr lang="en-US" sz="2000">
                <a:latin typeface="+mn-lt"/>
              </a:rPr>
              <a:t> Pavement Cores (within the paved shoulder)</a:t>
            </a:r>
          </a:p>
          <a:p>
            <a:r>
              <a:rPr lang="en-US" sz="2400" b="1">
                <a:latin typeface="+mn-lt"/>
              </a:rPr>
              <a:t>Ponds</a:t>
            </a:r>
          </a:p>
          <a:p>
            <a:pPr lvl="1" indent="-457200">
              <a:lnSpc>
                <a:spcPct val="120000"/>
              </a:lnSpc>
              <a:spcBef>
                <a:spcPts val="0"/>
              </a:spcBef>
              <a:buClrTx/>
              <a:buFont typeface="Arial" panose="020B0604020202020204" pitchFamily="34" charset="0"/>
              <a:buChar char="•"/>
            </a:pPr>
            <a:r>
              <a:rPr lang="en-US" sz="2000" b="1">
                <a:latin typeface="+mn-lt"/>
              </a:rPr>
              <a:t>7 </a:t>
            </a:r>
            <a:r>
              <a:rPr lang="en-US" sz="2000">
                <a:latin typeface="+mn-lt"/>
              </a:rPr>
              <a:t>Pond SPT Borings </a:t>
            </a:r>
          </a:p>
          <a:p>
            <a:pPr lvl="1" indent="-457200">
              <a:lnSpc>
                <a:spcPct val="120000"/>
              </a:lnSpc>
              <a:spcBef>
                <a:spcPts val="0"/>
              </a:spcBef>
              <a:buClrTx/>
              <a:buFont typeface="Arial" panose="020B0604020202020204" pitchFamily="34" charset="0"/>
              <a:buChar char="•"/>
            </a:pPr>
            <a:r>
              <a:rPr lang="en-US" sz="2000" b="1">
                <a:latin typeface="+mn-lt"/>
              </a:rPr>
              <a:t>14 </a:t>
            </a:r>
            <a:r>
              <a:rPr lang="en-US" sz="2000">
                <a:latin typeface="+mn-lt"/>
              </a:rPr>
              <a:t>Auger Borings</a:t>
            </a:r>
          </a:p>
          <a:p>
            <a:pPr lvl="1" indent="-457200">
              <a:lnSpc>
                <a:spcPct val="120000"/>
              </a:lnSpc>
              <a:spcBef>
                <a:spcPts val="0"/>
              </a:spcBef>
              <a:buClrTx/>
              <a:buFont typeface="Arial" panose="020B0604020202020204" pitchFamily="34" charset="0"/>
              <a:buChar char="•"/>
            </a:pPr>
            <a:r>
              <a:rPr lang="en-US" sz="2000" b="1">
                <a:latin typeface="+mn-lt"/>
              </a:rPr>
              <a:t>8 </a:t>
            </a:r>
            <a:r>
              <a:rPr lang="en-US" sz="2000">
                <a:latin typeface="+mn-lt"/>
              </a:rPr>
              <a:t>Field Permeability Tests</a:t>
            </a:r>
          </a:p>
          <a:p>
            <a:pPr lvl="1" indent="-457200">
              <a:lnSpc>
                <a:spcPct val="120000"/>
              </a:lnSpc>
              <a:spcBef>
                <a:spcPts val="0"/>
              </a:spcBef>
              <a:buClrTx/>
              <a:buFont typeface="Arial" panose="020B0604020202020204" pitchFamily="34" charset="0"/>
              <a:buChar char="•"/>
            </a:pPr>
            <a:r>
              <a:rPr lang="en-US" sz="2000" b="1">
                <a:latin typeface="+mn-lt"/>
              </a:rPr>
              <a:t>6 </a:t>
            </a:r>
            <a:r>
              <a:rPr lang="en-US" sz="2000">
                <a:latin typeface="+mn-lt"/>
              </a:rPr>
              <a:t>Double Ring Infiltration Tests</a:t>
            </a:r>
          </a:p>
          <a:p>
            <a:endParaRPr lang="en-US">
              <a:latin typeface="+mn-lt"/>
            </a:endParaRPr>
          </a:p>
        </p:txBody>
      </p:sp>
    </p:spTree>
    <p:extLst>
      <p:ext uri="{BB962C8B-B14F-4D97-AF65-F5344CB8AC3E}">
        <p14:creationId xmlns:p14="http://schemas.microsoft.com/office/powerpoint/2010/main" val="2286399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1921934" y="848845"/>
            <a:ext cx="9680944" cy="3724096"/>
          </a:xfrm>
          <a:prstGeom prst="rect">
            <a:avLst/>
          </a:prstGeom>
          <a:noFill/>
        </p:spPr>
        <p:txBody>
          <a:bodyPr wrap="square" rtlCol="0">
            <a:spAutoFit/>
          </a:bodyPr>
          <a:lstStyle/>
          <a:p>
            <a:pPr marL="342900" marR="0" lvl="0" indent="-342900" fontAlgn="auto">
              <a:lnSpc>
                <a:spcPct val="100000"/>
              </a:lnSpc>
              <a:spcAft>
                <a:spcPts val="600"/>
              </a:spcAft>
              <a:buClrTx/>
              <a:buSzTx/>
              <a:buFont typeface="Arial" panose="020B0604020202020204" pitchFamily="34" charset="0"/>
              <a:buChar char="•"/>
              <a:tabLst/>
              <a:defRPr/>
            </a:pPr>
            <a:r>
              <a:rPr lang="en-US" sz="2400"/>
              <a:t>8 new/modified stormwater ponds</a:t>
            </a:r>
          </a:p>
          <a:p>
            <a:pPr marL="342900" marR="0" lvl="0" indent="-342900" fontAlgn="auto">
              <a:lnSpc>
                <a:spcPct val="100000"/>
              </a:lnSpc>
              <a:spcAft>
                <a:spcPts val="600"/>
              </a:spcAft>
              <a:buClrTx/>
              <a:buSzTx/>
              <a:buFont typeface="Arial" panose="020B0604020202020204" pitchFamily="34" charset="0"/>
              <a:buChar char="•"/>
              <a:tabLst/>
              <a:defRPr/>
            </a:pPr>
            <a:r>
              <a:rPr lang="en-US" sz="2400"/>
              <a:t>1 new underground storage chamber system</a:t>
            </a:r>
          </a:p>
          <a:p>
            <a:pPr marL="342900" marR="0" lvl="0" indent="-342900" fontAlgn="auto">
              <a:lnSpc>
                <a:spcPct val="100000"/>
              </a:lnSpc>
              <a:spcAft>
                <a:spcPts val="600"/>
              </a:spcAft>
              <a:buClrTx/>
              <a:buSzTx/>
              <a:buFont typeface="Arial" panose="020B0604020202020204" pitchFamily="34" charset="0"/>
              <a:buChar char="•"/>
              <a:tabLst/>
              <a:defRPr/>
            </a:pPr>
            <a:r>
              <a:rPr lang="en-US" sz="2400"/>
              <a:t>Limited new piping including some new roadway side street crossings</a:t>
            </a:r>
          </a:p>
          <a:p>
            <a:pPr marL="342900" marR="0" lvl="0" indent="-342900" fontAlgn="auto">
              <a:lnSpc>
                <a:spcPct val="100000"/>
              </a:lnSpc>
              <a:spcAft>
                <a:spcPts val="600"/>
              </a:spcAft>
              <a:buClrTx/>
              <a:buSzTx/>
              <a:buFont typeface="Arial" panose="020B0604020202020204" pitchFamily="34" charset="0"/>
              <a:buChar char="•"/>
              <a:tabLst/>
              <a:defRPr/>
            </a:pPr>
            <a:r>
              <a:rPr lang="en-US" sz="2400"/>
              <a:t>Substantial number of inlet replacements along proposed noise walls</a:t>
            </a:r>
          </a:p>
          <a:p>
            <a:pPr marL="342900" indent="-342900">
              <a:spcAft>
                <a:spcPts val="600"/>
              </a:spcAft>
              <a:buFont typeface="Arial" panose="020B0604020202020204" pitchFamily="34" charset="0"/>
              <a:buChar char="•"/>
              <a:defRPr/>
            </a:pPr>
            <a:r>
              <a:rPr lang="en-US" sz="2400"/>
              <a:t>Extensive new or regraded roadside ditches</a:t>
            </a:r>
          </a:p>
          <a:p>
            <a:pPr marL="342900" marR="0" lvl="0" indent="-342900" fontAlgn="auto">
              <a:lnSpc>
                <a:spcPct val="100000"/>
              </a:lnSpc>
              <a:spcAft>
                <a:spcPts val="600"/>
              </a:spcAft>
              <a:buClrTx/>
              <a:buSzTx/>
              <a:buFont typeface="Arial" panose="020B0604020202020204" pitchFamily="34" charset="0"/>
              <a:buChar char="•"/>
              <a:tabLst/>
              <a:defRPr/>
            </a:pPr>
            <a:endParaRPr lang="en-US" sz="2400"/>
          </a:p>
          <a:p>
            <a:pPr marL="342900" marR="0" lvl="0" indent="-342900" fontAlgn="auto">
              <a:lnSpc>
                <a:spcPct val="100000"/>
              </a:lnSpc>
              <a:spcAft>
                <a:spcPts val="600"/>
              </a:spcAft>
              <a:buClrTx/>
              <a:buSzTx/>
              <a:buFont typeface="Arial" panose="020B0604020202020204" pitchFamily="34" charset="0"/>
              <a:buChar char="•"/>
              <a:tabLst/>
              <a:defRPr/>
            </a:pPr>
            <a:endParaRPr lang="en-US" sz="2400"/>
          </a:p>
          <a:p>
            <a:pPr marL="0" marR="0" lvl="0" indent="0" algn="l" defTabSz="914400" rtl="0" eaLnBrk="1" fontAlgn="auto" latinLnBrk="0" hangingPunct="1">
              <a:lnSpc>
                <a:spcPct val="100000"/>
              </a:lnSpc>
              <a:spcBef>
                <a:spcPts val="600"/>
              </a:spcBef>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Calibri"/>
              <a:cs typeface="Calibri"/>
            </a:endParaRPr>
          </a:p>
        </p:txBody>
      </p:sp>
      <p:sp>
        <p:nvSpPr>
          <p:cNvPr id="2" name="Title 1">
            <a:extLst>
              <a:ext uri="{FF2B5EF4-FFF2-40B4-BE49-F238E27FC236}">
                <a16:creationId xmlns:a16="http://schemas.microsoft.com/office/drawing/2014/main" id="{DB69D031-91A8-C0D6-05D9-729A0D8A5F10}"/>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Drainage</a:t>
            </a:r>
            <a:endParaRPr lang="en-US" sz="3700" b="1">
              <a:latin typeface="Calibri"/>
              <a:ea typeface="Calibri"/>
              <a:cs typeface="Calibri"/>
            </a:endParaRPr>
          </a:p>
        </p:txBody>
      </p:sp>
      <p:sp>
        <p:nvSpPr>
          <p:cNvPr id="6" name="Title 5">
            <a:extLst>
              <a:ext uri="{FF2B5EF4-FFF2-40B4-BE49-F238E27FC236}">
                <a16:creationId xmlns:a16="http://schemas.microsoft.com/office/drawing/2014/main" id="{D946591E-8865-9849-F519-24622340DDFE}"/>
              </a:ext>
            </a:extLst>
          </p:cNvPr>
          <p:cNvSpPr>
            <a:spLocks noGrp="1"/>
          </p:cNvSpPr>
          <p:nvPr>
            <p:ph type="title" idx="4294967295"/>
          </p:nvPr>
        </p:nvSpPr>
        <p:spPr/>
        <p:txBody>
          <a:bodyPr/>
          <a:lstStyle/>
          <a:p>
            <a:endParaRPr lang="en-US"/>
          </a:p>
        </p:txBody>
      </p:sp>
      <p:pic>
        <p:nvPicPr>
          <p:cNvPr id="5" name="Picture 4">
            <a:extLst>
              <a:ext uri="{FF2B5EF4-FFF2-40B4-BE49-F238E27FC236}">
                <a16:creationId xmlns:a16="http://schemas.microsoft.com/office/drawing/2014/main" id="{E84E377F-86F0-8E79-DD6A-14EFD7E413A8}"/>
              </a:ext>
            </a:extLst>
          </p:cNvPr>
          <p:cNvPicPr>
            <a:picLocks noChangeAspect="1"/>
          </p:cNvPicPr>
          <p:nvPr/>
        </p:nvPicPr>
        <p:blipFill rotWithShape="1">
          <a:blip r:embed="rId3"/>
          <a:srcRect t="18059" b="19634"/>
          <a:stretch/>
        </p:blipFill>
        <p:spPr>
          <a:xfrm>
            <a:off x="1734961" y="3137602"/>
            <a:ext cx="7795086" cy="2963012"/>
          </a:xfrm>
          <a:prstGeom prst="rect">
            <a:avLst/>
          </a:prstGeom>
          <a:ln w="38100" cap="sq">
            <a:solidFill>
              <a:srgbClr val="000000"/>
            </a:solidFill>
            <a:prstDash val="solid"/>
            <a:miter lim="800000"/>
          </a:ln>
          <a:effectLst/>
        </p:spPr>
      </p:pic>
      <p:pic>
        <p:nvPicPr>
          <p:cNvPr id="8" name="Picture 7">
            <a:extLst>
              <a:ext uri="{FF2B5EF4-FFF2-40B4-BE49-F238E27FC236}">
                <a16:creationId xmlns:a16="http://schemas.microsoft.com/office/drawing/2014/main" id="{0687A330-DF8B-D11F-D385-517E532A1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29094">
            <a:off x="9012588" y="3138667"/>
            <a:ext cx="195089" cy="652329"/>
          </a:xfrm>
          <a:prstGeom prst="rect">
            <a:avLst/>
          </a:prstGeom>
        </p:spPr>
      </p:pic>
    </p:spTree>
    <p:extLst>
      <p:ext uri="{BB962C8B-B14F-4D97-AF65-F5344CB8AC3E}">
        <p14:creationId xmlns:p14="http://schemas.microsoft.com/office/powerpoint/2010/main" val="99293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8E0D2F-22D8-46A5-97F2-67DFB2C2CC04}"/>
              </a:ext>
            </a:extLst>
          </p:cNvPr>
          <p:cNvSpPr>
            <a:spLocks noGrp="1"/>
          </p:cNvSpPr>
          <p:nvPr>
            <p:ph type="title" idx="4294967295"/>
          </p:nvPr>
        </p:nvSpPr>
        <p:spPr>
          <a:xfrm>
            <a:off x="2152650" y="76201"/>
            <a:ext cx="7886700" cy="838199"/>
          </a:xfrm>
        </p:spPr>
        <p:txBody>
          <a:bodyPr lIns="91440" tIns="45720" rIns="91440" bIns="45720" anchor="t">
            <a:normAutofit/>
          </a:bodyPr>
          <a:lstStyle/>
          <a:p>
            <a:pPr algn="l">
              <a:lnSpc>
                <a:spcPct val="90000"/>
              </a:lnSpc>
            </a:pPr>
            <a:r>
              <a:rPr lang="en-US" altLang="en-US" sz="3700" b="1">
                <a:latin typeface="Calibri"/>
                <a:ea typeface="Calibri"/>
                <a:cs typeface="Calibri"/>
              </a:rPr>
              <a:t>Project Goals</a:t>
            </a:r>
            <a:endParaRPr lang="en-US" sz="3700" b="1">
              <a:latin typeface="Calibri"/>
              <a:ea typeface="Calibri"/>
              <a:cs typeface="Calibri"/>
            </a:endParaRPr>
          </a:p>
        </p:txBody>
      </p:sp>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152650" y="988828"/>
            <a:ext cx="9639583" cy="4880344"/>
          </a:xfrm>
          <a:prstGeom prst="rect">
            <a:avLst/>
          </a:prstGeom>
        </p:spPr>
        <p:txBody>
          <a:bodyPr vert="horz" lIns="91440" tIns="45720" rIns="91440" bIns="45720" rtlCol="0" anchor="ct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a:t>Reduce congestion and improve operations and safety for motorists and pedestrians</a:t>
            </a:r>
          </a:p>
          <a:p>
            <a:pPr>
              <a:spcBef>
                <a:spcPts val="0"/>
              </a:spcBef>
              <a:spcAft>
                <a:spcPts val="1200"/>
              </a:spcAft>
            </a:pPr>
            <a:r>
              <a:rPr lang="en-US" sz="2800"/>
              <a:t>Minimize impacts to the community, adjacent properties and roadway users during construction, and expedite the east-end construction  </a:t>
            </a:r>
          </a:p>
          <a:p>
            <a:pPr>
              <a:spcBef>
                <a:spcPts val="0"/>
              </a:spcBef>
              <a:spcAft>
                <a:spcPts val="1200"/>
              </a:spcAft>
            </a:pPr>
            <a:r>
              <a:rPr lang="en-US" sz="2800"/>
              <a:t>Improve signing, ITS and lighting along the corridor</a:t>
            </a:r>
          </a:p>
          <a:p>
            <a:pPr>
              <a:spcBef>
                <a:spcPts val="0"/>
              </a:spcBef>
              <a:spcAft>
                <a:spcPts val="1200"/>
              </a:spcAft>
            </a:pPr>
            <a:r>
              <a:rPr lang="en-US" sz="2800"/>
              <a:t>Minimize the number of traffic control phases to limit disruption to customers</a:t>
            </a:r>
          </a:p>
          <a:p>
            <a:pPr>
              <a:spcBef>
                <a:spcPts val="0"/>
              </a:spcBef>
              <a:spcAft>
                <a:spcPts val="1200"/>
              </a:spcAft>
            </a:pPr>
            <a:r>
              <a:rPr lang="en-US" sz="2800"/>
              <a:t>Maintain all tolling points</a:t>
            </a:r>
          </a:p>
          <a:p>
            <a:pPr>
              <a:spcBef>
                <a:spcPts val="0"/>
              </a:spcBef>
              <a:spcAft>
                <a:spcPts val="1200"/>
              </a:spcAft>
            </a:pPr>
            <a:r>
              <a:rPr lang="en-US" sz="2800"/>
              <a:t>Provide enhanced aesthetics along the corridor, at local road underpasses, and at the Hillsborough River bridge</a:t>
            </a:r>
          </a:p>
        </p:txBody>
      </p:sp>
    </p:spTree>
    <p:extLst>
      <p:ext uri="{BB962C8B-B14F-4D97-AF65-F5344CB8AC3E}">
        <p14:creationId xmlns:p14="http://schemas.microsoft.com/office/powerpoint/2010/main" val="520032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2057400" y="1068781"/>
            <a:ext cx="9680944" cy="3724096"/>
          </a:xfrm>
          <a:prstGeom prst="rect">
            <a:avLst/>
          </a:prstGeom>
          <a:noFill/>
        </p:spPr>
        <p:txBody>
          <a:bodyPr wrap="square" rtlCol="0">
            <a:spAutoFit/>
          </a:bodyPr>
          <a:lstStyle/>
          <a:p>
            <a:pPr marL="342900" indent="-342900">
              <a:spcAft>
                <a:spcPts val="1200"/>
              </a:spcAft>
              <a:buFont typeface="Arial" panose="020B0604020202020204" pitchFamily="34" charset="0"/>
              <a:buChar char="•"/>
              <a:defRPr/>
            </a:pPr>
            <a:r>
              <a:rPr lang="en-US" sz="2800"/>
              <a:t>Assume pipe-lining of all existing pipes to be utilized </a:t>
            </a:r>
          </a:p>
          <a:p>
            <a:pPr marL="342900" indent="-342900">
              <a:spcAft>
                <a:spcPts val="1200"/>
              </a:spcAft>
              <a:buFont typeface="Arial" panose="020B0604020202020204" pitchFamily="34" charset="0"/>
              <a:buChar char="•"/>
              <a:defRPr/>
            </a:pPr>
            <a:r>
              <a:rPr lang="en-US" sz="2800"/>
              <a:t>Video inspect all pipes to be utilized in the design and recommend alternatives to pipe-lining if necessary</a:t>
            </a:r>
          </a:p>
          <a:p>
            <a:pPr marL="342900" indent="-342900">
              <a:spcAft>
                <a:spcPts val="1200"/>
              </a:spcAft>
              <a:buFont typeface="Arial" panose="020B0604020202020204" pitchFamily="34" charset="0"/>
              <a:buChar char="•"/>
              <a:defRPr/>
            </a:pPr>
            <a:r>
              <a:rPr lang="en-US" sz="2800"/>
              <a:t>If pipe replacements are determined to be necessary by THEA, this will be considered additional work</a:t>
            </a:r>
          </a:p>
          <a:p>
            <a:pPr marL="342900" indent="-342900">
              <a:spcAft>
                <a:spcPts val="1200"/>
              </a:spcAft>
              <a:buFont typeface="Arial" panose="020B0604020202020204" pitchFamily="34" charset="0"/>
              <a:buChar char="•"/>
              <a:defRPr/>
            </a:pPr>
            <a:endParaRPr lang="en-US" sz="2800"/>
          </a:p>
          <a:p>
            <a:endParaRPr lang="en-US" sz="2800">
              <a:latin typeface="Calibri"/>
              <a:ea typeface="Calibri"/>
              <a:cs typeface="Calibri"/>
            </a:endParaRPr>
          </a:p>
        </p:txBody>
      </p:sp>
      <p:sp>
        <p:nvSpPr>
          <p:cNvPr id="4" name="Title 3">
            <a:extLst>
              <a:ext uri="{FF2B5EF4-FFF2-40B4-BE49-F238E27FC236}">
                <a16:creationId xmlns:a16="http://schemas.microsoft.com/office/drawing/2014/main" id="{35C521D6-3F12-092E-0C45-9D9A09C1814F}"/>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3C0356E0-28F0-9B6E-B8B3-71313C72E8BA}"/>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Drainage</a:t>
            </a:r>
            <a:endParaRPr lang="en-US" sz="3700" b="1">
              <a:latin typeface="Calibri"/>
              <a:ea typeface="Calibri"/>
              <a:cs typeface="Calibri"/>
            </a:endParaRPr>
          </a:p>
        </p:txBody>
      </p:sp>
    </p:spTree>
    <p:extLst>
      <p:ext uri="{BB962C8B-B14F-4D97-AF65-F5344CB8AC3E}">
        <p14:creationId xmlns:p14="http://schemas.microsoft.com/office/powerpoint/2010/main" val="932252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299E9-B8DB-2C4A-2559-D5F1448940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3612F8-7993-9190-9717-B3D904F72E63}"/>
              </a:ext>
            </a:extLst>
          </p:cNvPr>
          <p:cNvSpPr txBox="1"/>
          <p:nvPr/>
        </p:nvSpPr>
        <p:spPr>
          <a:xfrm>
            <a:off x="7483103" y="786611"/>
            <a:ext cx="4291396" cy="6863417"/>
          </a:xfrm>
          <a:prstGeom prst="rect">
            <a:avLst/>
          </a:prstGeom>
          <a:noFill/>
        </p:spPr>
        <p:txBody>
          <a:bodyPr wrap="square" lIns="91440" tIns="45720" rIns="91440" bIns="45720" rtlCol="0" anchor="t">
            <a:spAutoFit/>
          </a:bodyPr>
          <a:lstStyle/>
          <a:p>
            <a:pPr>
              <a:buFont typeface="Arial" panose="020B0604020202020204" pitchFamily="34" charset="0"/>
              <a:buChar char="•"/>
              <a:defRPr/>
            </a:pPr>
            <a:r>
              <a:rPr lang="en-US" sz="2400">
                <a:latin typeface="Corbel"/>
                <a:ea typeface="Calibri"/>
                <a:cs typeface="Calibri"/>
              </a:rPr>
              <a:t>THEA’s SSCP basins from Mississippi Ave to Swann Ave will directly connect to the City of Tampa’s proposed South Howard Outfall project. </a:t>
            </a:r>
            <a:endParaRPr lang="en-US" sz="2400">
              <a:latin typeface="Corbel"/>
            </a:endParaRPr>
          </a:p>
          <a:p>
            <a:pPr>
              <a:defRPr/>
            </a:pPr>
            <a:endParaRPr lang="en-US" sz="2400">
              <a:latin typeface="Corbel"/>
              <a:ea typeface="Calibri"/>
              <a:cs typeface="Calibri"/>
            </a:endParaRPr>
          </a:p>
          <a:p>
            <a:pPr>
              <a:buFont typeface="Arial" panose="020B0604020202020204" pitchFamily="34" charset="0"/>
              <a:buChar char="•"/>
              <a:defRPr/>
            </a:pPr>
            <a:r>
              <a:rPr lang="en-US" sz="2400">
                <a:latin typeface="Corbel"/>
                <a:ea typeface="Calibri"/>
                <a:cs typeface="Calibri"/>
              </a:rPr>
              <a:t>THEA will not provide attenuation within these basins but will compensate the City of Tampa.</a:t>
            </a:r>
            <a:endParaRPr lang="en-US" sz="2400">
              <a:latin typeface="Corbel"/>
            </a:endParaRPr>
          </a:p>
          <a:p>
            <a:pPr>
              <a:defRPr/>
            </a:pPr>
            <a:endParaRPr lang="en-US" sz="2400">
              <a:latin typeface="Corbel"/>
              <a:ea typeface="Calibri"/>
              <a:cs typeface="Calibri"/>
            </a:endParaRPr>
          </a:p>
          <a:p>
            <a:pPr>
              <a:buFont typeface="Arial" panose="020B0604020202020204" pitchFamily="34" charset="0"/>
              <a:buChar char="•"/>
              <a:defRPr/>
            </a:pPr>
            <a:r>
              <a:rPr lang="en-US" sz="2400">
                <a:latin typeface="Corbel"/>
                <a:ea typeface="Calibri"/>
                <a:cs typeface="Calibri"/>
              </a:rPr>
              <a:t>The SWFWMD permit application will be conditioned for this.</a:t>
            </a:r>
            <a:endParaRPr lang="en-US" sz="2400">
              <a:latin typeface="Corbel"/>
            </a:endParaRPr>
          </a:p>
          <a:p>
            <a:pPr marL="342900" indent="-342900">
              <a:spcAft>
                <a:spcPts val="1200"/>
              </a:spcAft>
              <a:buFont typeface="Arial" panose="020B0604020202020204" pitchFamily="34" charset="0"/>
              <a:buChar char="•"/>
              <a:defRPr/>
            </a:pPr>
            <a:endParaRPr lang="en-US" sz="2800"/>
          </a:p>
          <a:p>
            <a:pPr marL="342900" indent="-342900">
              <a:spcAft>
                <a:spcPts val="1200"/>
              </a:spcAft>
              <a:buFont typeface="Arial" panose="020B0604020202020204" pitchFamily="34" charset="0"/>
              <a:buChar char="•"/>
              <a:defRPr/>
            </a:pPr>
            <a:endParaRPr lang="en-US" sz="2800"/>
          </a:p>
          <a:p>
            <a:endParaRPr lang="en-US" sz="2800">
              <a:latin typeface="Calibri"/>
              <a:ea typeface="Calibri"/>
              <a:cs typeface="Calibri"/>
            </a:endParaRPr>
          </a:p>
        </p:txBody>
      </p:sp>
      <p:sp>
        <p:nvSpPr>
          <p:cNvPr id="4" name="Title 3">
            <a:extLst>
              <a:ext uri="{FF2B5EF4-FFF2-40B4-BE49-F238E27FC236}">
                <a16:creationId xmlns:a16="http://schemas.microsoft.com/office/drawing/2014/main" id="{F01DD9F7-96DA-DC4A-143D-E2F88D4954EC}"/>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3CC5ABE7-E831-134A-5D21-A0D04FB96E90}"/>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Drainage</a:t>
            </a:r>
            <a:endParaRPr lang="en-US" sz="3700" b="1">
              <a:latin typeface="Calibri"/>
              <a:ea typeface="Calibri"/>
              <a:cs typeface="Calibri"/>
            </a:endParaRPr>
          </a:p>
        </p:txBody>
      </p:sp>
      <p:pic>
        <p:nvPicPr>
          <p:cNvPr id="5" name="Picture 4" descr="A map of a city&#10;&#10;AI-generated content may be incorrect.">
            <a:extLst>
              <a:ext uri="{FF2B5EF4-FFF2-40B4-BE49-F238E27FC236}">
                <a16:creationId xmlns:a16="http://schemas.microsoft.com/office/drawing/2014/main" id="{3C695177-35F4-AE73-4570-BFAFB38ED36A}"/>
              </a:ext>
            </a:extLst>
          </p:cNvPr>
          <p:cNvPicPr>
            <a:picLocks noChangeAspect="1"/>
          </p:cNvPicPr>
          <p:nvPr/>
        </p:nvPicPr>
        <p:blipFill>
          <a:blip r:embed="rId3"/>
          <a:stretch>
            <a:fillRect/>
          </a:stretch>
        </p:blipFill>
        <p:spPr>
          <a:xfrm>
            <a:off x="2437336" y="783771"/>
            <a:ext cx="4682987" cy="5998029"/>
          </a:xfrm>
          <a:prstGeom prst="rect">
            <a:avLst/>
          </a:prstGeom>
        </p:spPr>
      </p:pic>
    </p:spTree>
    <p:extLst>
      <p:ext uri="{BB962C8B-B14F-4D97-AF65-F5344CB8AC3E}">
        <p14:creationId xmlns:p14="http://schemas.microsoft.com/office/powerpoint/2010/main" val="3296841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69AA-538F-0C5E-AE19-83E52C6FC1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93F0DD-B95E-280D-0E09-D2330E7E2A41}"/>
              </a:ext>
            </a:extLst>
          </p:cNvPr>
          <p:cNvSpPr txBox="1"/>
          <p:nvPr/>
        </p:nvSpPr>
        <p:spPr>
          <a:xfrm>
            <a:off x="1672124" y="1289379"/>
            <a:ext cx="10251652" cy="7140416"/>
          </a:xfrm>
          <a:prstGeom prst="rect">
            <a:avLst/>
          </a:prstGeom>
          <a:noFill/>
        </p:spPr>
        <p:txBody>
          <a:bodyPr wrap="square" lIns="91440" tIns="45720" rIns="91440" bIns="45720" rtlCol="0" anchor="t">
            <a:spAutoFit/>
          </a:bodyPr>
          <a:lstStyle/>
          <a:p>
            <a:pPr>
              <a:defRPr/>
            </a:pPr>
            <a:r>
              <a:rPr lang="en-US" sz="2800">
                <a:solidFill>
                  <a:prstClr val="black"/>
                </a:solidFill>
                <a:latin typeface="Corbel"/>
                <a:ea typeface="Calibri"/>
                <a:cs typeface="Calibri"/>
              </a:rPr>
              <a:t>Two attenuation criteria were evaluated:</a:t>
            </a:r>
            <a:endParaRPr lang="en-US" sz="2800">
              <a:solidFill>
                <a:prstClr val="black"/>
              </a:solidFill>
              <a:latin typeface="Corbel"/>
            </a:endParaRPr>
          </a:p>
          <a:p>
            <a:pPr>
              <a:defRPr/>
            </a:pPr>
            <a:endParaRPr lang="en-US" sz="2800">
              <a:solidFill>
                <a:prstClr val="black"/>
              </a:solidFill>
              <a:latin typeface="Corbel"/>
              <a:ea typeface="Calibri"/>
              <a:cs typeface="Calibri"/>
            </a:endParaRPr>
          </a:p>
          <a:p>
            <a:pPr>
              <a:defRPr/>
            </a:pPr>
            <a:r>
              <a:rPr lang="en-US" sz="2800">
                <a:solidFill>
                  <a:prstClr val="black"/>
                </a:solidFill>
                <a:latin typeface="Corbel"/>
                <a:ea typeface="Calibri"/>
                <a:cs typeface="Arial"/>
              </a:rPr>
              <a:t>1. </a:t>
            </a:r>
            <a:r>
              <a:rPr lang="en-US" sz="2800" u="sng">
                <a:solidFill>
                  <a:prstClr val="black"/>
                </a:solidFill>
                <a:latin typeface="Corbel"/>
                <a:ea typeface="Calibri"/>
                <a:cs typeface="Calibri"/>
              </a:rPr>
              <a:t>SWFWMD attenuation criteria</a:t>
            </a:r>
            <a:endParaRPr lang="en-US" sz="2800" u="sng">
              <a:solidFill>
                <a:prstClr val="black"/>
              </a:solidFill>
              <a:latin typeface="Corbel"/>
            </a:endParaRPr>
          </a:p>
          <a:p>
            <a:pPr lvl="1">
              <a:defRPr/>
            </a:pPr>
            <a:r>
              <a:rPr lang="en-US" sz="2800">
                <a:solidFill>
                  <a:prstClr val="black"/>
                </a:solidFill>
                <a:latin typeface="Corbel"/>
                <a:cs typeface="Arial"/>
              </a:rPr>
              <a:t>•</a:t>
            </a:r>
            <a:r>
              <a:rPr lang="en-US" sz="2800">
                <a:solidFill>
                  <a:prstClr val="black"/>
                </a:solidFill>
                <a:latin typeface="Corbel"/>
                <a:ea typeface="Calibri"/>
                <a:cs typeface="Calibri"/>
              </a:rPr>
              <a:t>25-year/24-hour Post Discharge Rate = or &lt; than 25-year/24-hour Pre-Discharge Rate</a:t>
            </a:r>
            <a:endParaRPr lang="en-US" sz="2800">
              <a:solidFill>
                <a:prstClr val="black"/>
              </a:solidFill>
              <a:latin typeface="Corbel"/>
            </a:endParaRPr>
          </a:p>
          <a:p>
            <a:pPr lvl="1">
              <a:defRPr/>
            </a:pPr>
            <a:endParaRPr lang="en-US" sz="2800">
              <a:solidFill>
                <a:prstClr val="black"/>
              </a:solidFill>
              <a:latin typeface="Corbel"/>
              <a:ea typeface="Calibri"/>
              <a:cs typeface="Calibri"/>
            </a:endParaRPr>
          </a:p>
          <a:p>
            <a:pPr>
              <a:defRPr/>
            </a:pPr>
            <a:r>
              <a:rPr lang="en-US" sz="2800">
                <a:solidFill>
                  <a:prstClr val="black"/>
                </a:solidFill>
                <a:latin typeface="Corbel"/>
                <a:ea typeface="Calibri"/>
                <a:cs typeface="Arial"/>
              </a:rPr>
              <a:t>2. </a:t>
            </a:r>
            <a:r>
              <a:rPr lang="en-US" sz="2800" u="sng">
                <a:solidFill>
                  <a:prstClr val="black"/>
                </a:solidFill>
                <a:latin typeface="Corbel"/>
                <a:ea typeface="Calibri"/>
                <a:cs typeface="Calibri"/>
              </a:rPr>
              <a:t>City of Tampa attenuation criteria</a:t>
            </a:r>
            <a:endParaRPr lang="en-US" sz="2800" u="sng">
              <a:solidFill>
                <a:prstClr val="black"/>
              </a:solidFill>
              <a:latin typeface="Corbel"/>
            </a:endParaRPr>
          </a:p>
          <a:p>
            <a:pPr lvl="1">
              <a:defRPr/>
            </a:pPr>
            <a:r>
              <a:rPr lang="en-US" sz="2800">
                <a:solidFill>
                  <a:prstClr val="black"/>
                </a:solidFill>
                <a:latin typeface="Corbel"/>
                <a:cs typeface="Arial"/>
              </a:rPr>
              <a:t>•</a:t>
            </a:r>
            <a:r>
              <a:rPr lang="en-US" sz="2800">
                <a:solidFill>
                  <a:prstClr val="black"/>
                </a:solidFill>
                <a:latin typeface="Corbel"/>
                <a:ea typeface="Calibri"/>
                <a:cs typeface="Calibri"/>
              </a:rPr>
              <a:t>25-year/24-hour Post Discharge Rate = or &lt; than 5-year/24-hour Pre-Discharge Rate</a:t>
            </a:r>
            <a:endParaRPr lang="en-US" sz="2800">
              <a:solidFill>
                <a:prstClr val="black"/>
              </a:solidFill>
              <a:latin typeface="Corbel"/>
            </a:endParaRPr>
          </a:p>
          <a:p>
            <a:pPr lvl="1">
              <a:defRPr/>
            </a:pPr>
            <a:r>
              <a:rPr lang="en-US" sz="2800">
                <a:solidFill>
                  <a:prstClr val="black"/>
                </a:solidFill>
                <a:latin typeface="Corbel"/>
                <a:cs typeface="Arial"/>
              </a:rPr>
              <a:t>•</a:t>
            </a:r>
            <a:r>
              <a:rPr lang="en-US" sz="2800">
                <a:solidFill>
                  <a:prstClr val="black"/>
                </a:solidFill>
                <a:latin typeface="Corbel"/>
                <a:ea typeface="Calibri"/>
                <a:cs typeface="Arial"/>
              </a:rPr>
              <a:t>Applicable </a:t>
            </a:r>
            <a:r>
              <a:rPr lang="en-US" sz="2800">
                <a:solidFill>
                  <a:prstClr val="black"/>
                </a:solidFill>
                <a:latin typeface="Corbel"/>
                <a:ea typeface="Calibri"/>
                <a:cs typeface="Calibri"/>
              </a:rPr>
              <a:t>within </a:t>
            </a:r>
            <a:r>
              <a:rPr lang="en-US" sz="2800">
                <a:latin typeface="Corbel"/>
                <a:ea typeface="Calibri"/>
                <a:cs typeface="Calibri"/>
              </a:rPr>
              <a:t>the THEA ROW where the land-use changed (pervious to impervious + locations of proposed ponds) during the Median </a:t>
            </a:r>
            <a:r>
              <a:rPr lang="en-US" sz="2800">
                <a:solidFill>
                  <a:prstClr val="black"/>
                </a:solidFill>
                <a:latin typeface="Corbel"/>
                <a:ea typeface="Calibri"/>
                <a:cs typeface="Calibri"/>
              </a:rPr>
              <a:t>Safety Improvements and SSCP. </a:t>
            </a:r>
            <a:endParaRPr lang="en-US" sz="2800">
              <a:solidFill>
                <a:prstClr val="black"/>
              </a:solidFill>
              <a:latin typeface="Corbel"/>
            </a:endParaRPr>
          </a:p>
          <a:p>
            <a:pPr>
              <a:spcAft>
                <a:spcPts val="1200"/>
              </a:spcAft>
              <a:defRPr/>
            </a:pPr>
            <a:endParaRPr lang="en-US" sz="2800" i="0" u="none" strike="noStrike" kern="1200" cap="none" spc="0" normalizeH="0" baseline="0" noProof="0">
              <a:ln>
                <a:noFill/>
              </a:ln>
              <a:solidFill>
                <a:prstClr val="black"/>
              </a:solidFill>
              <a:effectLst/>
              <a:uLnTx/>
              <a:uFillTx/>
              <a:latin typeface="Corbel" panose="020B0503020204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Calibri"/>
              <a:cs typeface="Calibri"/>
            </a:endParaRPr>
          </a:p>
        </p:txBody>
      </p:sp>
      <p:sp>
        <p:nvSpPr>
          <p:cNvPr id="4" name="Title 3">
            <a:extLst>
              <a:ext uri="{FF2B5EF4-FFF2-40B4-BE49-F238E27FC236}">
                <a16:creationId xmlns:a16="http://schemas.microsoft.com/office/drawing/2014/main" id="{4F33F4AC-8E91-8AA4-1302-6E3550231961}"/>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10C4E379-7574-1A77-3585-DE2A48F14277}"/>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Permitting</a:t>
            </a:r>
            <a:endParaRPr lang="en-US" sz="3700" b="1">
              <a:latin typeface="Calibri"/>
              <a:ea typeface="Calibri"/>
              <a:cs typeface="Calibri"/>
            </a:endParaRPr>
          </a:p>
        </p:txBody>
      </p:sp>
    </p:spTree>
    <p:extLst>
      <p:ext uri="{BB962C8B-B14F-4D97-AF65-F5344CB8AC3E}">
        <p14:creationId xmlns:p14="http://schemas.microsoft.com/office/powerpoint/2010/main" val="2165791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1700879" y="858058"/>
            <a:ext cx="10251652" cy="7201972"/>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a:ln>
                  <a:noFill/>
                </a:ln>
                <a:solidFill>
                  <a:prstClr val="black"/>
                </a:solidFill>
                <a:effectLst/>
                <a:uLnTx/>
                <a:uFillTx/>
                <a:latin typeface="Corbel"/>
                <a:cs typeface="Calibri"/>
              </a:rPr>
              <a:t>THEA is currently proceeding with obtaining </a:t>
            </a:r>
            <a:r>
              <a:rPr lang="en-US" sz="2400">
                <a:solidFill>
                  <a:prstClr val="black"/>
                </a:solidFill>
                <a:latin typeface="Corbel"/>
                <a:cs typeface="Calibri"/>
              </a:rPr>
              <a:t>the following </a:t>
            </a:r>
            <a:r>
              <a:rPr kumimoji="0" lang="en-US" sz="2400" b="0" i="0" u="none" strike="noStrike" kern="1200" cap="none" spc="0" normalizeH="0" baseline="0" noProof="0">
                <a:ln>
                  <a:noFill/>
                </a:ln>
                <a:solidFill>
                  <a:prstClr val="black"/>
                </a:solidFill>
                <a:effectLst/>
                <a:uLnTx/>
                <a:uFillTx/>
                <a:latin typeface="Corbel"/>
                <a:cs typeface="Calibri"/>
              </a:rPr>
              <a:t>permits based on Concept Plans:</a:t>
            </a:r>
            <a:endParaRPr lang="en-US" sz="2400" b="0" i="0" u="none" strike="noStrike" kern="1200" cap="none" spc="0" normalizeH="0" baseline="0" noProof="0">
              <a:ln>
                <a:noFill/>
              </a:ln>
              <a:solidFill>
                <a:prstClr val="black"/>
              </a:solidFill>
              <a:effectLst/>
              <a:uLnTx/>
              <a:uFillTx/>
              <a:latin typeface="Corbel"/>
              <a:cs typeface="Calibri"/>
            </a:endParaRPr>
          </a:p>
          <a:p>
            <a:pPr marL="800100" lvl="1" indent="-342900">
              <a:spcAft>
                <a:spcPts val="1200"/>
              </a:spcAft>
              <a:buFont typeface="Arial" panose="020B0604020202020204" pitchFamily="34" charset="0"/>
              <a:buChar char="•"/>
              <a:defRPr/>
            </a:pPr>
            <a:r>
              <a:rPr lang="en-US" sz="2400" b="1">
                <a:solidFill>
                  <a:prstClr val="black"/>
                </a:solidFill>
                <a:latin typeface="Corbel"/>
                <a:cs typeface="Calibri"/>
              </a:rPr>
              <a:t>SWFWMD: </a:t>
            </a:r>
            <a:r>
              <a:rPr lang="en-US" sz="2400"/>
              <a:t>Individual Environmental Resource Permit and Authorization to Use State-Owned Submerged Lands</a:t>
            </a:r>
            <a:endParaRPr lang="en-US" sz="2400">
              <a:solidFill>
                <a:prstClr val="black"/>
              </a:solidFill>
              <a:latin typeface="Corbel" panose="020B0503020204020204" pitchFamily="34" charset="0"/>
              <a:cs typeface="Calibri"/>
            </a:endParaRPr>
          </a:p>
          <a:p>
            <a:pPr marL="1257300" lvl="2" indent="-342900">
              <a:spcAft>
                <a:spcPts val="1200"/>
              </a:spcAft>
              <a:buFont typeface="Wingdings" panose="020B0604020202020204" pitchFamily="34" charset="0"/>
              <a:buChar char="§"/>
              <a:defRPr/>
            </a:pPr>
            <a:r>
              <a:rPr lang="en-US" sz="2400">
                <a:latin typeface="Corbel"/>
                <a:cs typeface="Calibri"/>
              </a:rPr>
              <a:t>Anticipated Submittal in March 2025</a:t>
            </a:r>
            <a:endParaRPr lang="en-US" sz="2400">
              <a:solidFill>
                <a:prstClr val="black"/>
              </a:solidFill>
              <a:latin typeface="Corbel"/>
              <a:cs typeface="Calibri"/>
            </a:endParaRPr>
          </a:p>
          <a:p>
            <a:pPr marL="800100" lvl="1" indent="-342900">
              <a:spcAft>
                <a:spcPts val="1200"/>
              </a:spcAft>
              <a:buFont typeface="Arial" panose="020B0604020202020204" pitchFamily="34" charset="0"/>
              <a:buChar char="•"/>
              <a:defRPr/>
            </a:pPr>
            <a:r>
              <a:rPr kumimoji="0" lang="en-US" sz="2400" b="1" i="0" u="none" strike="noStrike" kern="1200" cap="none" spc="0" normalizeH="0" baseline="0" noProof="0">
                <a:ln>
                  <a:noFill/>
                </a:ln>
                <a:solidFill>
                  <a:prstClr val="black"/>
                </a:solidFill>
                <a:effectLst/>
                <a:uLnTx/>
                <a:uFillTx/>
                <a:latin typeface="Corbel"/>
                <a:cs typeface="Calibri"/>
              </a:rPr>
              <a:t>USACE: </a:t>
            </a:r>
            <a:r>
              <a:rPr lang="en-US" sz="2400"/>
              <a:t>No Permit Required Letter</a:t>
            </a:r>
            <a:endParaRPr lang="en-US" sz="2400" i="0" u="none" strike="noStrike" kern="1200" cap="none" spc="0" normalizeH="0" baseline="0" noProof="0">
              <a:ln>
                <a:noFill/>
              </a:ln>
              <a:solidFill>
                <a:prstClr val="black"/>
              </a:solidFill>
              <a:effectLst/>
              <a:uLnTx/>
              <a:uFillTx/>
              <a:latin typeface="Corbel" panose="020B0503020204020204" pitchFamily="34" charset="0"/>
              <a:cs typeface="Calibri"/>
            </a:endParaRPr>
          </a:p>
          <a:p>
            <a:pPr marL="1257300" lvl="2" indent="-342900">
              <a:spcAft>
                <a:spcPts val="1200"/>
              </a:spcAft>
              <a:buFont typeface="Wingdings" panose="020B0604020202020204" pitchFamily="34" charset="0"/>
              <a:buChar char="§"/>
              <a:defRPr/>
            </a:pPr>
            <a:r>
              <a:rPr lang="en-US" sz="2400">
                <a:latin typeface="Corbel"/>
                <a:cs typeface="Calibri"/>
              </a:rPr>
              <a:t>Submitted on 11/19/24; addressing comments</a:t>
            </a:r>
            <a:endParaRPr lang="en-US" sz="2400">
              <a:solidFill>
                <a:prstClr val="black"/>
              </a:solidFill>
              <a:latin typeface="Corbel"/>
              <a:cs typeface="Calibri"/>
            </a:endParaRPr>
          </a:p>
          <a:p>
            <a:pPr marL="800100" lvl="1" indent="-342900">
              <a:spcAft>
                <a:spcPts val="1200"/>
              </a:spcAft>
              <a:buFont typeface="Arial" panose="020B0604020202020204" pitchFamily="34" charset="0"/>
              <a:buChar char="•"/>
              <a:defRPr/>
            </a:pPr>
            <a:r>
              <a:rPr lang="en-US" sz="2400" b="1">
                <a:solidFill>
                  <a:prstClr val="black"/>
                </a:solidFill>
                <a:latin typeface="Corbel"/>
                <a:cs typeface="Calibri"/>
              </a:rPr>
              <a:t>Port of Tampa Bay: </a:t>
            </a:r>
            <a:r>
              <a:rPr lang="en-US" sz="2400"/>
              <a:t>Minor Work Permit – Application to perform work in waters of the Hillsborough county port district</a:t>
            </a:r>
            <a:endParaRPr lang="en-US" sz="2400">
              <a:solidFill>
                <a:prstClr val="black"/>
              </a:solidFill>
              <a:latin typeface="Corbel" panose="020B0503020204020204" pitchFamily="34" charset="0"/>
              <a:cs typeface="Calibri"/>
            </a:endParaRPr>
          </a:p>
          <a:p>
            <a:pPr marL="1257300" lvl="2" indent="-342900">
              <a:spcAft>
                <a:spcPts val="1200"/>
              </a:spcAft>
              <a:buFont typeface="Wingdings" panose="020B0604020202020204" pitchFamily="34" charset="0"/>
              <a:buChar char="§"/>
              <a:defRPr/>
            </a:pPr>
            <a:r>
              <a:rPr lang="en-US" sz="2400">
                <a:latin typeface="Corbel"/>
                <a:cs typeface="Calibri"/>
              </a:rPr>
              <a:t>Submitted on 1/16/25; addressing comments</a:t>
            </a:r>
            <a:endParaRPr lang="en-US" sz="2400">
              <a:solidFill>
                <a:prstClr val="black"/>
              </a:solidFill>
              <a:latin typeface="Corbel"/>
              <a:cs typeface="Calibri"/>
            </a:endParaRPr>
          </a:p>
          <a:p>
            <a:pPr marL="800100" lvl="1" indent="-342900">
              <a:spcAft>
                <a:spcPts val="1200"/>
              </a:spcAft>
              <a:buFont typeface="Arial" panose="020B0604020202020204" pitchFamily="34" charset="0"/>
              <a:buChar char="•"/>
              <a:defRPr/>
            </a:pPr>
            <a:r>
              <a:rPr kumimoji="0" lang="en-US" sz="2400" b="1" i="0" u="none" strike="noStrike" kern="1200" cap="none" spc="0" normalizeH="0" baseline="0" noProof="0">
                <a:ln>
                  <a:noFill/>
                </a:ln>
                <a:solidFill>
                  <a:prstClr val="black"/>
                </a:solidFill>
                <a:effectLst/>
                <a:uLnTx/>
                <a:uFillTx/>
                <a:latin typeface="Corbel"/>
                <a:cs typeface="Calibri"/>
              </a:rPr>
              <a:t>US Coast Guard: </a:t>
            </a:r>
            <a:r>
              <a:rPr kumimoji="0" lang="en-US" sz="2400" i="0" u="none" strike="noStrike" kern="1200" cap="none" spc="0" normalizeH="0" baseline="0" noProof="0">
                <a:ln>
                  <a:noFill/>
                </a:ln>
                <a:solidFill>
                  <a:prstClr val="black"/>
                </a:solidFill>
                <a:effectLst/>
                <a:uLnTx/>
                <a:uFillTx/>
                <a:latin typeface="Corbel"/>
                <a:cs typeface="Calibri"/>
              </a:rPr>
              <a:t>Bridge Permit</a:t>
            </a:r>
            <a:endParaRPr lang="en-US" sz="2400" i="0" u="none" strike="noStrike" kern="1200" cap="none" spc="0" normalizeH="0" baseline="0" noProof="0">
              <a:ln>
                <a:noFill/>
              </a:ln>
              <a:solidFill>
                <a:prstClr val="black"/>
              </a:solidFill>
              <a:effectLst/>
              <a:uLnTx/>
              <a:uFillTx/>
              <a:latin typeface="Corbel"/>
              <a:cs typeface="Calibri"/>
            </a:endParaRPr>
          </a:p>
          <a:p>
            <a:pPr marL="1257300" lvl="2" indent="-342900">
              <a:spcAft>
                <a:spcPts val="1200"/>
              </a:spcAft>
              <a:buFont typeface="Wingdings" panose="020B0604020202020204" pitchFamily="34" charset="0"/>
              <a:buChar char="§"/>
              <a:defRPr/>
            </a:pPr>
            <a:r>
              <a:rPr lang="en-US" sz="2400">
                <a:solidFill>
                  <a:prstClr val="black"/>
                </a:solidFill>
                <a:latin typeface="Corbel"/>
                <a:cs typeface="Calibri"/>
              </a:rPr>
              <a:t>Submitted on 2/12/25</a:t>
            </a:r>
            <a:endParaRPr lang="en-US" sz="2400" b="0" i="0" u="none" strike="noStrike" kern="1200" cap="none" spc="0" normalizeH="0" baseline="0" noProof="0">
              <a:ln>
                <a:noFill/>
              </a:ln>
              <a:solidFill>
                <a:prstClr val="black"/>
              </a:solidFill>
              <a:effectLst/>
              <a:uLnTx/>
              <a:uFillTx/>
              <a:latin typeface="Corbel" panose="020B0503020204020204" pitchFamily="34" charset="0"/>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endParaRPr>
          </a:p>
          <a:p>
            <a:pPr>
              <a:defRPr/>
            </a:pPr>
            <a:endParaRPr lang="en-US" sz="2800">
              <a:solidFill>
                <a:prstClr val="black"/>
              </a:solidFill>
              <a:latin typeface="Calibri"/>
              <a:ea typeface="Calibri"/>
              <a:cs typeface="Calibri"/>
            </a:endParaRPr>
          </a:p>
        </p:txBody>
      </p:sp>
      <p:sp>
        <p:nvSpPr>
          <p:cNvPr id="4" name="Title 3">
            <a:extLst>
              <a:ext uri="{FF2B5EF4-FFF2-40B4-BE49-F238E27FC236}">
                <a16:creationId xmlns:a16="http://schemas.microsoft.com/office/drawing/2014/main" id="{4C48E674-259C-B012-54D8-7F9B6B2A08D6}"/>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6CEEC164-5973-6A37-3B8B-DC6FE5D96D85}"/>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Permitting</a:t>
            </a:r>
            <a:endParaRPr lang="en-US" sz="3700" b="1">
              <a:latin typeface="Calibri"/>
              <a:ea typeface="Calibri"/>
              <a:cs typeface="Calibri"/>
            </a:endParaRPr>
          </a:p>
        </p:txBody>
      </p:sp>
    </p:spTree>
    <p:extLst>
      <p:ext uri="{BB962C8B-B14F-4D97-AF65-F5344CB8AC3E}">
        <p14:creationId xmlns:p14="http://schemas.microsoft.com/office/powerpoint/2010/main" val="3506407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4A94-7086-4E66-AB6E-914D00760D6E}"/>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02973AD0-A346-47BE-A91D-AA44C9D19F35}"/>
              </a:ext>
            </a:extLst>
          </p:cNvPr>
          <p:cNvSpPr txBox="1"/>
          <p:nvPr/>
        </p:nvSpPr>
        <p:spPr>
          <a:xfrm>
            <a:off x="2209800" y="990007"/>
            <a:ext cx="9761376" cy="2708434"/>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defRPr/>
            </a:pPr>
            <a:r>
              <a:rPr lang="en-US" sz="2800"/>
              <a:t>Replace 2 cantilever and 3 span structures</a:t>
            </a:r>
          </a:p>
          <a:p>
            <a:pPr marL="342900" indent="-342900">
              <a:spcAft>
                <a:spcPts val="1200"/>
              </a:spcAft>
              <a:buFont typeface="Arial" panose="020B0604020202020204" pitchFamily="34" charset="0"/>
              <a:buChar char="•"/>
              <a:defRPr/>
            </a:pPr>
            <a:r>
              <a:rPr lang="en-US" sz="2800"/>
              <a:t>New sign panels on 5 existing sign structures</a:t>
            </a:r>
          </a:p>
          <a:p>
            <a:pPr marL="342900" indent="-342900">
              <a:spcAft>
                <a:spcPts val="1200"/>
              </a:spcAft>
              <a:buFont typeface="Arial" panose="020B0604020202020204" pitchFamily="34" charset="0"/>
              <a:buChar char="•"/>
              <a:defRPr/>
            </a:pPr>
            <a:r>
              <a:rPr lang="en-US" sz="2800"/>
              <a:t>2 sign panels to be overlaid </a:t>
            </a:r>
          </a:p>
          <a:p>
            <a:pPr marL="342900" marR="0" lvl="0" indent="-342900" fontAlgn="auto">
              <a:lnSpc>
                <a:spcPct val="100000"/>
              </a:lnSpc>
              <a:spcAft>
                <a:spcPts val="1200"/>
              </a:spcAft>
              <a:buClrTx/>
              <a:buSzTx/>
              <a:buFont typeface="Arial" panose="020B0604020202020204" pitchFamily="34" charset="0"/>
              <a:buChar char="•"/>
              <a:tabLst/>
              <a:defRPr/>
            </a:pPr>
            <a:r>
              <a:rPr lang="en-US" sz="2800"/>
              <a:t>Design for sign support structures and foundations shall account for size of future sign panels (EB at East End)</a:t>
            </a:r>
          </a:p>
        </p:txBody>
      </p:sp>
      <p:sp>
        <p:nvSpPr>
          <p:cNvPr id="5" name="Title 1">
            <a:extLst>
              <a:ext uri="{FF2B5EF4-FFF2-40B4-BE49-F238E27FC236}">
                <a16:creationId xmlns:a16="http://schemas.microsoft.com/office/drawing/2014/main" id="{6188680D-91C3-55B6-B7DA-5B1929E7D3B4}"/>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Signing</a:t>
            </a:r>
            <a:endParaRPr lang="en-US" sz="3700" b="1">
              <a:latin typeface="Calibri"/>
              <a:ea typeface="Calibri"/>
              <a:cs typeface="Calibri"/>
            </a:endParaRPr>
          </a:p>
        </p:txBody>
      </p:sp>
    </p:spTree>
    <p:extLst>
      <p:ext uri="{BB962C8B-B14F-4D97-AF65-F5344CB8AC3E}">
        <p14:creationId xmlns:p14="http://schemas.microsoft.com/office/powerpoint/2010/main" val="881632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4A94-7086-4E66-AB6E-914D00760D6E}"/>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02973AD0-A346-47BE-A91D-AA44C9D19F35}"/>
              </a:ext>
            </a:extLst>
          </p:cNvPr>
          <p:cNvSpPr txBox="1"/>
          <p:nvPr/>
        </p:nvSpPr>
        <p:spPr>
          <a:xfrm>
            <a:off x="2209800" y="1016396"/>
            <a:ext cx="9761376" cy="2277547"/>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defRPr/>
            </a:pPr>
            <a:r>
              <a:rPr lang="en-US" sz="2800">
                <a:solidFill>
                  <a:prstClr val="black"/>
                </a:solidFill>
                <a:ea typeface="Calibri"/>
                <a:cs typeface="Calibri"/>
              </a:rPr>
              <a:t>Two new</a:t>
            </a:r>
            <a:r>
              <a:rPr kumimoji="0" lang="en-US" sz="2800" b="0" i="0" u="none" strike="noStrike" kern="1200" cap="none" spc="0" normalizeH="0" baseline="0" noProof="0">
                <a:ln>
                  <a:noFill/>
                </a:ln>
                <a:solidFill>
                  <a:prstClr val="black"/>
                </a:solidFill>
                <a:effectLst/>
                <a:uLnTx/>
                <a:uFillTx/>
                <a:ea typeface="Calibri"/>
                <a:cs typeface="Calibri"/>
              </a:rPr>
              <a:t> 72-pair fiber trunk </a:t>
            </a:r>
            <a:r>
              <a:rPr lang="en-US" sz="2800">
                <a:solidFill>
                  <a:prstClr val="black"/>
                </a:solidFill>
                <a:ea typeface="Calibri"/>
                <a:cs typeface="Calibri"/>
              </a:rPr>
              <a:t>lines</a:t>
            </a:r>
            <a:r>
              <a:rPr kumimoji="0" lang="en-US" sz="2800" b="0" i="0" u="none" strike="noStrike" kern="1200" cap="none" spc="0" normalizeH="0" baseline="0" noProof="0">
                <a:ln>
                  <a:noFill/>
                </a:ln>
                <a:solidFill>
                  <a:prstClr val="black"/>
                </a:solidFill>
                <a:effectLst/>
                <a:uLnTx/>
                <a:uFillTx/>
                <a:ea typeface="Calibri"/>
                <a:cs typeface="Calibri"/>
              </a:rPr>
              <a:t> on </a:t>
            </a:r>
            <a:r>
              <a:rPr lang="en-US" sz="2800">
                <a:solidFill>
                  <a:prstClr val="black"/>
                </a:solidFill>
                <a:ea typeface="Calibri"/>
                <a:cs typeface="Calibri"/>
              </a:rPr>
              <a:t>each</a:t>
            </a:r>
            <a:r>
              <a:rPr kumimoji="0" lang="en-US" sz="2800" b="0" i="0" u="none" strike="noStrike" kern="1200" cap="none" spc="0" normalizeH="0" baseline="0" noProof="0">
                <a:ln>
                  <a:noFill/>
                </a:ln>
                <a:solidFill>
                  <a:prstClr val="black"/>
                </a:solidFill>
                <a:effectLst/>
                <a:uLnTx/>
                <a:uFillTx/>
                <a:ea typeface="Calibri"/>
                <a:cs typeface="Calibri"/>
              </a:rPr>
              <a:t> side of the mainline</a:t>
            </a:r>
          </a:p>
          <a:p>
            <a:pPr marL="342900"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ea typeface="Calibri"/>
                <a:cs typeface="Calibri"/>
              </a:rPr>
              <a:t>Provide communication with TMC</a:t>
            </a:r>
            <a:endParaRPr lang="en-US" sz="2800" b="0" i="0" u="none" strike="noStrike" kern="1200" cap="none" spc="0" normalizeH="0" baseline="0" noProof="0">
              <a:ln>
                <a:noFill/>
              </a:ln>
              <a:solidFill>
                <a:prstClr val="black"/>
              </a:solidFill>
              <a:effectLst/>
              <a:uLnTx/>
              <a:uFillTx/>
              <a:ea typeface="Calibri"/>
              <a:cs typeface="Calibri"/>
            </a:endParaRPr>
          </a:p>
          <a:p>
            <a:pPr marL="342900" marR="0" lvl="0" indent="-342900" algn="l" defTabSz="914400" rtl="0" eaLnBrk="1" fontAlgn="auto" latinLnBrk="0" hangingPunct="1">
              <a:lnSpc>
                <a:spcPct val="100000"/>
              </a:lnSpc>
              <a:spcAft>
                <a:spcPts val="12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ea typeface="Calibri"/>
                <a:cs typeface="Calibri"/>
              </a:rPr>
              <a:t>Wrong Way detection at all off-ramps</a:t>
            </a:r>
            <a:endParaRPr lang="en-US" sz="2800" b="0" i="0" u="none" strike="noStrike" kern="1200" cap="none" spc="0" normalizeH="0" baseline="0" noProof="0">
              <a:ln>
                <a:noFill/>
              </a:ln>
              <a:solidFill>
                <a:prstClr val="black"/>
              </a:solidFill>
              <a:effectLst/>
              <a:uLnTx/>
              <a:uFillTx/>
              <a:ea typeface="Calibri"/>
              <a:cs typeface="Calibri"/>
            </a:endParaRPr>
          </a:p>
          <a:p>
            <a:pPr marR="0" lvl="1" algn="l" defTabSz="914400" rtl="0" eaLnBrk="1" fontAlgn="auto" latinLnBrk="0" hangingPunct="1">
              <a:lnSpc>
                <a:spcPct val="100000"/>
              </a:lnSpc>
              <a:spcAft>
                <a:spcPts val="1200"/>
              </a:spcAft>
              <a:buClrTx/>
              <a:buSzTx/>
              <a:tabLst/>
              <a:defRPr/>
            </a:pPr>
            <a:r>
              <a:rPr kumimoji="0" lang="en-US" sz="2800" b="0" i="0" u="none" strike="noStrike" kern="1200" cap="none" spc="0" normalizeH="0" baseline="0" noProof="0">
                <a:ln>
                  <a:noFill/>
                </a:ln>
                <a:solidFill>
                  <a:prstClr val="black"/>
                </a:solidFill>
                <a:effectLst/>
                <a:uLnTx/>
                <a:uFillTx/>
                <a:ea typeface="Calibri"/>
                <a:cs typeface="Calibri"/>
              </a:rPr>
              <a:t>- </a:t>
            </a:r>
            <a:r>
              <a:rPr lang="en-US" sz="2800">
                <a:solidFill>
                  <a:prstClr val="black"/>
                </a:solidFill>
                <a:ea typeface="Calibri"/>
                <a:cs typeface="Calibri"/>
              </a:rPr>
              <a:t>Includes a</a:t>
            </a:r>
            <a:r>
              <a:rPr kumimoji="0" lang="en-US" sz="2800" b="0" i="0" u="none" strike="noStrike" kern="1200" cap="none" spc="0" normalizeH="0" baseline="0" noProof="0">
                <a:ln>
                  <a:noFill/>
                </a:ln>
                <a:solidFill>
                  <a:prstClr val="black"/>
                </a:solidFill>
                <a:effectLst/>
                <a:uLnTx/>
                <a:uFillTx/>
                <a:ea typeface="Calibri"/>
                <a:cs typeface="Calibri"/>
              </a:rPr>
              <a:t>dvance warning signage &amp; in-pavement lighting</a:t>
            </a:r>
            <a:endParaRPr lang="en-US" sz="2800" b="0" i="0" u="none" strike="noStrike" kern="1200" cap="none" spc="0" normalizeH="0" baseline="0" noProof="0">
              <a:ln>
                <a:noFill/>
              </a:ln>
              <a:solidFill>
                <a:prstClr val="black"/>
              </a:solidFill>
              <a:effectLst/>
              <a:uLnTx/>
              <a:uFillTx/>
              <a:ea typeface="Calibri"/>
              <a:cs typeface="Calibri"/>
            </a:endParaRPr>
          </a:p>
        </p:txBody>
      </p:sp>
      <p:sp>
        <p:nvSpPr>
          <p:cNvPr id="6" name="Title 1">
            <a:extLst>
              <a:ext uri="{FF2B5EF4-FFF2-40B4-BE49-F238E27FC236}">
                <a16:creationId xmlns:a16="http://schemas.microsoft.com/office/drawing/2014/main" id="{FC639046-B343-4126-793B-98E13AED353A}"/>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ITS</a:t>
            </a:r>
            <a:endParaRPr lang="en-US" sz="3700" b="1">
              <a:latin typeface="Calibri"/>
              <a:ea typeface="Calibri"/>
              <a:cs typeface="Calibri"/>
            </a:endParaRPr>
          </a:p>
        </p:txBody>
      </p:sp>
      <p:graphicFrame>
        <p:nvGraphicFramePr>
          <p:cNvPr id="10" name="Table 9">
            <a:extLst>
              <a:ext uri="{FF2B5EF4-FFF2-40B4-BE49-F238E27FC236}">
                <a16:creationId xmlns:a16="http://schemas.microsoft.com/office/drawing/2014/main" id="{39E780BC-44CD-9D7B-E4A8-3FEF1523B54F}"/>
              </a:ext>
            </a:extLst>
          </p:cNvPr>
          <p:cNvGraphicFramePr>
            <a:graphicFrameLocks noGrp="1"/>
          </p:cNvGraphicFramePr>
          <p:nvPr>
            <p:extLst>
              <p:ext uri="{D42A27DB-BD31-4B8C-83A1-F6EECF244321}">
                <p14:modId xmlns:p14="http://schemas.microsoft.com/office/powerpoint/2010/main" val="2135337255"/>
              </p:ext>
            </p:extLst>
          </p:nvPr>
        </p:nvGraphicFramePr>
        <p:xfrm>
          <a:off x="3014133" y="3359853"/>
          <a:ext cx="6346773" cy="3347280"/>
        </p:xfrm>
        <a:graphic>
          <a:graphicData uri="http://schemas.openxmlformats.org/drawingml/2006/table">
            <a:tbl>
              <a:tblPr firstRow="1" bandRow="1">
                <a:tableStyleId>{5940675A-B579-460E-94D1-54222C63F5DA}</a:tableStyleId>
              </a:tblPr>
              <a:tblGrid>
                <a:gridCol w="4874197">
                  <a:extLst>
                    <a:ext uri="{9D8B030D-6E8A-4147-A177-3AD203B41FA5}">
                      <a16:colId xmlns:a16="http://schemas.microsoft.com/office/drawing/2014/main" val="2177765806"/>
                    </a:ext>
                  </a:extLst>
                </a:gridCol>
                <a:gridCol w="1472576">
                  <a:extLst>
                    <a:ext uri="{9D8B030D-6E8A-4147-A177-3AD203B41FA5}">
                      <a16:colId xmlns:a16="http://schemas.microsoft.com/office/drawing/2014/main" val="272805777"/>
                    </a:ext>
                  </a:extLst>
                </a:gridCol>
              </a:tblGrid>
              <a:tr h="323510">
                <a:tc>
                  <a:txBody>
                    <a:bodyPr/>
                    <a:lstStyle/>
                    <a:p>
                      <a:pPr marL="0" marR="0">
                        <a:lnSpc>
                          <a:spcPct val="107000"/>
                        </a:lnSpc>
                        <a:spcBef>
                          <a:spcPts val="0"/>
                        </a:spcBef>
                        <a:spcAft>
                          <a:spcPts val="800"/>
                        </a:spcAft>
                      </a:pPr>
                      <a:r>
                        <a:rPr lang="en-US" sz="1800" b="1" kern="100">
                          <a:effectLst/>
                        </a:rPr>
                        <a:t>Preliminary ITS Devices</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F0BE1A"/>
                    </a:solidFill>
                  </a:tcPr>
                </a:tc>
                <a:tc>
                  <a:txBody>
                    <a:bodyPr/>
                    <a:lstStyle/>
                    <a:p>
                      <a:pPr marL="0" marR="0" algn="ctr">
                        <a:lnSpc>
                          <a:spcPct val="107000"/>
                        </a:lnSpc>
                        <a:spcBef>
                          <a:spcPts val="0"/>
                        </a:spcBef>
                        <a:spcAft>
                          <a:spcPts val="800"/>
                        </a:spcAft>
                      </a:pPr>
                      <a:r>
                        <a:rPr lang="en-US" sz="1800" b="1" kern="100">
                          <a:effectLst/>
                        </a:rPr>
                        <a:t>Quantity</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F0BE1A"/>
                    </a:solidFill>
                  </a:tcPr>
                </a:tc>
                <a:extLst>
                  <a:ext uri="{0D108BD9-81ED-4DB2-BD59-A6C34878D82A}">
                    <a16:rowId xmlns:a16="http://schemas.microsoft.com/office/drawing/2014/main" val="1884614183"/>
                  </a:ext>
                </a:extLst>
              </a:tr>
              <a:tr h="323510">
                <a:tc>
                  <a:txBody>
                    <a:bodyPr/>
                    <a:lstStyle/>
                    <a:p>
                      <a:pPr marL="0" marR="0">
                        <a:lnSpc>
                          <a:spcPct val="107000"/>
                        </a:lnSpc>
                        <a:spcBef>
                          <a:spcPts val="0"/>
                        </a:spcBef>
                        <a:spcAft>
                          <a:spcPts val="800"/>
                        </a:spcAft>
                      </a:pPr>
                      <a:r>
                        <a:rPr lang="en-US" sz="1800" kern="100">
                          <a:effectLst/>
                        </a:rPr>
                        <a:t>CCTV Camera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78729423"/>
                  </a:ext>
                </a:extLst>
              </a:tr>
              <a:tr h="361164">
                <a:tc>
                  <a:txBody>
                    <a:bodyPr/>
                    <a:lstStyle/>
                    <a:p>
                      <a:pPr marL="0" marR="0">
                        <a:lnSpc>
                          <a:spcPct val="107000"/>
                        </a:lnSpc>
                        <a:spcBef>
                          <a:spcPts val="0"/>
                        </a:spcBef>
                        <a:spcAft>
                          <a:spcPts val="800"/>
                        </a:spcAft>
                      </a:pPr>
                      <a:r>
                        <a:rPr lang="en-US" sz="1800" kern="100">
                          <a:effectLst/>
                        </a:rPr>
                        <a:t>Microwave Vehicle Detection System (MVDS)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17</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55260667"/>
                  </a:ext>
                </a:extLst>
              </a:tr>
              <a:tr h="323510">
                <a:tc>
                  <a:txBody>
                    <a:bodyPr/>
                    <a:lstStyle/>
                    <a:p>
                      <a:pPr marL="0" marR="0">
                        <a:lnSpc>
                          <a:spcPct val="107000"/>
                        </a:lnSpc>
                        <a:spcBef>
                          <a:spcPts val="0"/>
                        </a:spcBef>
                        <a:spcAft>
                          <a:spcPts val="800"/>
                        </a:spcAft>
                      </a:pPr>
                      <a:r>
                        <a:rPr lang="en-US" sz="1800" kern="100">
                          <a:effectLst/>
                        </a:rPr>
                        <a:t>Verification Camera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3</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494648367"/>
                  </a:ext>
                </a:extLst>
              </a:tr>
              <a:tr h="323510">
                <a:tc>
                  <a:txBody>
                    <a:bodyPr/>
                    <a:lstStyle/>
                    <a:p>
                      <a:pPr marL="0" marR="0">
                        <a:lnSpc>
                          <a:spcPct val="107000"/>
                        </a:lnSpc>
                        <a:spcBef>
                          <a:spcPts val="0"/>
                        </a:spcBef>
                        <a:spcAft>
                          <a:spcPts val="800"/>
                        </a:spcAft>
                      </a:pPr>
                      <a:r>
                        <a:rPr lang="en-US" sz="1800" kern="100">
                          <a:effectLst/>
                        </a:rPr>
                        <a:t>Dynamic Message Signs (DMS)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4</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120340084"/>
                  </a:ext>
                </a:extLst>
              </a:tr>
              <a:tr h="323510">
                <a:tc>
                  <a:txBody>
                    <a:bodyPr/>
                    <a:lstStyle/>
                    <a:p>
                      <a:pPr marL="0" marR="0">
                        <a:lnSpc>
                          <a:spcPct val="107000"/>
                        </a:lnSpc>
                        <a:spcBef>
                          <a:spcPts val="0"/>
                        </a:spcBef>
                        <a:spcAft>
                          <a:spcPts val="800"/>
                        </a:spcAft>
                      </a:pPr>
                      <a:r>
                        <a:rPr lang="en-US" sz="1800" kern="100">
                          <a:effectLst/>
                        </a:rPr>
                        <a:t>Roadside Unit (RSU)</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13</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917887743"/>
                  </a:ext>
                </a:extLst>
              </a:tr>
              <a:tr h="323510">
                <a:tc>
                  <a:txBody>
                    <a:bodyPr/>
                    <a:lstStyle/>
                    <a:p>
                      <a:pPr marL="0" marR="0">
                        <a:lnSpc>
                          <a:spcPct val="107000"/>
                        </a:lnSpc>
                        <a:spcBef>
                          <a:spcPts val="0"/>
                        </a:spcBef>
                        <a:spcAft>
                          <a:spcPts val="800"/>
                        </a:spcAft>
                      </a:pPr>
                      <a:r>
                        <a:rPr lang="en-US" sz="1800" kern="100">
                          <a:effectLst/>
                        </a:rPr>
                        <a:t>Video Analytics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23824637"/>
                  </a:ext>
                </a:extLst>
              </a:tr>
              <a:tr h="335468">
                <a:tc>
                  <a:txBody>
                    <a:bodyPr/>
                    <a:lstStyle/>
                    <a:p>
                      <a:pPr marL="0" marR="0">
                        <a:lnSpc>
                          <a:spcPct val="107000"/>
                        </a:lnSpc>
                        <a:spcBef>
                          <a:spcPts val="0"/>
                        </a:spcBef>
                        <a:spcAft>
                          <a:spcPts val="800"/>
                        </a:spcAft>
                      </a:pPr>
                      <a:r>
                        <a:rPr lang="en-US" sz="1800" kern="100">
                          <a:effectLst/>
                        </a:rPr>
                        <a:t>Wrong Way Vehicle Detections System (WWVDS)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66192990"/>
                  </a:ext>
                </a:extLst>
              </a:tr>
              <a:tr h="323510">
                <a:tc>
                  <a:txBody>
                    <a:bodyPr/>
                    <a:lstStyle/>
                    <a:p>
                      <a:pPr marL="0" marR="0">
                        <a:lnSpc>
                          <a:spcPct val="107000"/>
                        </a:lnSpc>
                        <a:spcBef>
                          <a:spcPts val="0"/>
                        </a:spcBef>
                        <a:spcAft>
                          <a:spcPts val="800"/>
                        </a:spcAft>
                      </a:pPr>
                      <a:r>
                        <a:rPr lang="en-US" sz="1800" kern="100">
                          <a:effectLst/>
                        </a:rPr>
                        <a:t>Portable Work-zone Camera System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800"/>
                        </a:spcAft>
                      </a:pPr>
                      <a:r>
                        <a:rPr lang="en-US" sz="1800" kern="100">
                          <a:effectLst/>
                        </a:rPr>
                        <a:t>TBD</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88536060"/>
                  </a:ext>
                </a:extLst>
              </a:tr>
            </a:tbl>
          </a:graphicData>
        </a:graphic>
      </p:graphicFrame>
    </p:spTree>
    <p:extLst>
      <p:ext uri="{BB962C8B-B14F-4D97-AF65-F5344CB8AC3E}">
        <p14:creationId xmlns:p14="http://schemas.microsoft.com/office/powerpoint/2010/main" val="897159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4A94-7086-4E66-AB6E-914D00760D6E}"/>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02973AD0-A346-47BE-A91D-AA44C9D19F35}"/>
              </a:ext>
            </a:extLst>
          </p:cNvPr>
          <p:cNvSpPr txBox="1"/>
          <p:nvPr/>
        </p:nvSpPr>
        <p:spPr>
          <a:xfrm>
            <a:off x="2209800" y="1277818"/>
            <a:ext cx="9761376" cy="6186309"/>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US" sz="2800"/>
              <a:t>Replace and provide new LED lighting on mainline west and east of the South </a:t>
            </a:r>
            <a:r>
              <a:rPr lang="en-US" sz="2800" err="1"/>
              <a:t>Selmon</a:t>
            </a:r>
            <a:r>
              <a:rPr lang="en-US" sz="2800"/>
              <a:t> Median Safety Improvement Project limits (West of S. Himes Avenue and East of S. Plant Avenue)</a:t>
            </a:r>
          </a:p>
          <a:p>
            <a:pPr marL="342900" indent="-342900">
              <a:spcAft>
                <a:spcPts val="1200"/>
              </a:spcAft>
              <a:buFont typeface="Arial" panose="020B0604020202020204" pitchFamily="34" charset="0"/>
              <a:buChar char="•"/>
            </a:pPr>
            <a:r>
              <a:rPr lang="en-US" sz="2800"/>
              <a:t>Retrofit median LED lighting implemented on South </a:t>
            </a:r>
            <a:r>
              <a:rPr lang="en-US" sz="2800" err="1"/>
              <a:t>Selmon</a:t>
            </a:r>
            <a:r>
              <a:rPr lang="en-US" sz="2800"/>
              <a:t> Median Safety Improvement Project (replace luminaires)</a:t>
            </a:r>
          </a:p>
          <a:p>
            <a:pPr marL="342900" indent="-342900">
              <a:spcAft>
                <a:spcPts val="1200"/>
              </a:spcAft>
              <a:buFont typeface="Arial" panose="020B0604020202020204" pitchFamily="34" charset="0"/>
              <a:buChar char="•"/>
            </a:pPr>
            <a:r>
              <a:rPr lang="en-US" sz="2800"/>
              <a:t>Replace and provide new LED lighting on all ramps and all underdeck areas</a:t>
            </a:r>
          </a:p>
          <a:p>
            <a:pPr marL="342900" indent="-342900">
              <a:spcAft>
                <a:spcPts val="1200"/>
              </a:spcAft>
              <a:buFont typeface="Arial" panose="020B0604020202020204" pitchFamily="34" charset="0"/>
              <a:buChar char="•"/>
            </a:pPr>
            <a:r>
              <a:rPr lang="en-US" sz="2800"/>
              <a:t>Provide new lighting at the 4 proposed signalized intersections</a:t>
            </a:r>
          </a:p>
          <a:p>
            <a:pPr marL="342900" indent="-342900">
              <a:spcAft>
                <a:spcPts val="1200"/>
              </a:spcAft>
              <a:buFont typeface="Arial" panose="020B0604020202020204" pitchFamily="34" charset="0"/>
              <a:buChar char="•"/>
            </a:pPr>
            <a:r>
              <a:rPr lang="en-US" sz="2800"/>
              <a:t>Provide daytime lighting, if necessary, for any bridges creating a “tunnel affect” at the underpasses</a:t>
            </a:r>
          </a:p>
          <a:p>
            <a:pPr marL="342900" indent="-342900">
              <a:spcAft>
                <a:spcPts val="1200"/>
              </a:spcAft>
              <a:buFont typeface="Arial" panose="020B0604020202020204" pitchFamily="34" charset="0"/>
              <a:buChar char="•"/>
            </a:pPr>
            <a:endParaRPr lang="en-US" sz="2800"/>
          </a:p>
          <a:p>
            <a:pPr marL="342900" indent="-342900">
              <a:buFont typeface="Arial" panose="020B0604020202020204" pitchFamily="34" charset="0"/>
              <a:buChar char="•"/>
            </a:pPr>
            <a:endParaRPr lang="en-US" sz="2800">
              <a:latin typeface="Calibri"/>
              <a:ea typeface="Calibri"/>
              <a:cs typeface="Calibri"/>
            </a:endParaRPr>
          </a:p>
        </p:txBody>
      </p:sp>
      <p:sp>
        <p:nvSpPr>
          <p:cNvPr id="5" name="Title 1">
            <a:extLst>
              <a:ext uri="{FF2B5EF4-FFF2-40B4-BE49-F238E27FC236}">
                <a16:creationId xmlns:a16="http://schemas.microsoft.com/office/drawing/2014/main" id="{8C9D45F8-4174-79A8-5A35-55C10508E1F9}"/>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Roadway Lighting</a:t>
            </a:r>
            <a:endParaRPr lang="en-US" sz="3700" b="1">
              <a:latin typeface="Calibri"/>
              <a:ea typeface="Calibri"/>
              <a:cs typeface="Calibri"/>
            </a:endParaRPr>
          </a:p>
        </p:txBody>
      </p:sp>
    </p:spTree>
    <p:extLst>
      <p:ext uri="{BB962C8B-B14F-4D97-AF65-F5344CB8AC3E}">
        <p14:creationId xmlns:p14="http://schemas.microsoft.com/office/powerpoint/2010/main" val="1150265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2343150" y="1095147"/>
            <a:ext cx="9448516" cy="489364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800"/>
              <a:t>New mainline gantry with aesthetic concrete columns</a:t>
            </a:r>
          </a:p>
          <a:p>
            <a:pPr marL="342900" indent="-342900">
              <a:spcAft>
                <a:spcPts val="1200"/>
              </a:spcAft>
              <a:buFont typeface="Arial" panose="020B0604020202020204" pitchFamily="34" charset="0"/>
              <a:buChar char="•"/>
            </a:pPr>
            <a:r>
              <a:rPr lang="en-US" sz="2800"/>
              <a:t>New gantry at WB Plant Avenue off-ramp</a:t>
            </a:r>
          </a:p>
          <a:p>
            <a:pPr marL="342900" indent="-342900">
              <a:spcAft>
                <a:spcPts val="1200"/>
              </a:spcAft>
              <a:buFont typeface="Arial" panose="020B0604020202020204" pitchFamily="34" charset="0"/>
              <a:buChar char="•"/>
            </a:pPr>
            <a:r>
              <a:rPr lang="en-US" sz="2800"/>
              <a:t>New test gantry at EB Willow Avenue off-ramp</a:t>
            </a:r>
          </a:p>
          <a:p>
            <a:pPr marL="342900" indent="-342900">
              <a:spcAft>
                <a:spcPts val="1200"/>
              </a:spcAft>
              <a:buFont typeface="Arial" panose="020B0604020202020204" pitchFamily="34" charset="0"/>
              <a:buChar char="•"/>
            </a:pPr>
            <a:r>
              <a:rPr lang="en-US" sz="2800"/>
              <a:t>Coordination with THEA’s Toll Equipment Contractor, who will install and test tolling equipment</a:t>
            </a:r>
          </a:p>
          <a:p>
            <a:pPr marL="342900" indent="-342900">
              <a:spcAft>
                <a:spcPts val="1200"/>
              </a:spcAft>
              <a:buFont typeface="Arial" panose="020B0604020202020204" pitchFamily="34" charset="0"/>
              <a:buChar char="•"/>
            </a:pPr>
            <a:r>
              <a:rPr lang="en-US" sz="2800"/>
              <a:t>All tolling operations to be maintained during construction</a:t>
            </a:r>
          </a:p>
          <a:p>
            <a:pPr marL="342900" indent="-342900">
              <a:spcAft>
                <a:spcPts val="1200"/>
              </a:spcAft>
              <a:buFont typeface="Arial" panose="020B0604020202020204" pitchFamily="34" charset="0"/>
              <a:buChar char="•"/>
            </a:pPr>
            <a:r>
              <a:rPr lang="en-US" sz="2800"/>
              <a:t>As needed, Design-Build Firm may schedule use of THEA’s temporary portable toll gantry</a:t>
            </a:r>
          </a:p>
          <a:p>
            <a:pPr marL="342900" indent="-342900">
              <a:buFont typeface="Arial" panose="020B0604020202020204" pitchFamily="34" charset="0"/>
              <a:buChar char="•"/>
            </a:pPr>
            <a:endParaRPr lang="en-US" sz="2800"/>
          </a:p>
        </p:txBody>
      </p:sp>
      <p:sp>
        <p:nvSpPr>
          <p:cNvPr id="4" name="Title 3">
            <a:extLst>
              <a:ext uri="{FF2B5EF4-FFF2-40B4-BE49-F238E27FC236}">
                <a16:creationId xmlns:a16="http://schemas.microsoft.com/office/drawing/2014/main" id="{C8158339-D18B-DBD2-C0CE-7F82E4BBECC4}"/>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A63F9501-F9D2-16A4-AAF7-1614E5F9C1E4}"/>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Tolling</a:t>
            </a:r>
            <a:endParaRPr lang="en-US" sz="3700" b="1">
              <a:latin typeface="Calibri"/>
              <a:ea typeface="Calibri"/>
              <a:cs typeface="Calibri"/>
            </a:endParaRPr>
          </a:p>
        </p:txBody>
      </p:sp>
    </p:spTree>
    <p:extLst>
      <p:ext uri="{BB962C8B-B14F-4D97-AF65-F5344CB8AC3E}">
        <p14:creationId xmlns:p14="http://schemas.microsoft.com/office/powerpoint/2010/main" val="3018080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4A94-7086-4E66-AB6E-914D00760D6E}"/>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02973AD0-A346-47BE-A91D-AA44C9D19F35}"/>
              </a:ext>
            </a:extLst>
          </p:cNvPr>
          <p:cNvSpPr txBox="1"/>
          <p:nvPr/>
        </p:nvSpPr>
        <p:spPr>
          <a:xfrm>
            <a:off x="2209800" y="1080976"/>
            <a:ext cx="9761376" cy="5047536"/>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Aft>
                <a:spcPts val="1200"/>
              </a:spcAft>
              <a:buClrTx/>
              <a:buSzTx/>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Install new mast arm traffic signals at</a:t>
            </a:r>
          </a:p>
          <a:p>
            <a:pPr marL="800100" lvl="1"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WB off-ramp at W Euclid Avenue</a:t>
            </a:r>
          </a:p>
          <a:p>
            <a:pPr marL="800100" lvl="1"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EB on-ramp at W Euclid Avenue</a:t>
            </a:r>
          </a:p>
          <a:p>
            <a:pPr marL="800100" lvl="1"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EB on-ramp at W Bay to Bay Boulevard</a:t>
            </a:r>
          </a:p>
          <a:p>
            <a:pPr marL="800100" lvl="1"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WB off-ramp to Willow Avenue, intersection at W Cleveland Street</a:t>
            </a:r>
          </a:p>
          <a:p>
            <a:pPr marR="0" lvl="0" algn="l" defTabSz="914400" rtl="0" eaLnBrk="1" fontAlgn="auto" latinLnBrk="0" hangingPunct="1">
              <a:lnSpc>
                <a:spcPct val="100000"/>
              </a:lnSpc>
              <a:spcAft>
                <a:spcPts val="1200"/>
              </a:spcAft>
              <a:buClrTx/>
              <a:buSzTx/>
              <a:tabLst/>
              <a:defRPr/>
            </a:pPr>
            <a:r>
              <a:rPr lang="en-US" sz="2800">
                <a:solidFill>
                  <a:prstClr val="black"/>
                </a:solidFill>
                <a:latin typeface="Corbel" panose="020B0503020204020204" pitchFamily="34" charset="0"/>
                <a:ea typeface="Calibri"/>
                <a:cs typeface="Calibri"/>
              </a:rPr>
              <a:t>Replace existing traffic signal with new mast arms at</a:t>
            </a:r>
          </a:p>
          <a:p>
            <a:pPr marL="800100" lvl="1" indent="-342900">
              <a:spcAft>
                <a:spcPts val="1200"/>
              </a:spcAft>
              <a:buFont typeface="Arial" panose="020B0604020202020204" pitchFamily="34" charset="0"/>
              <a:buChar char="•"/>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rPr>
              <a:t>S Willow Avenue at W Cleveland Street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rbel" panose="020B0503020204020204" pitchFamily="34" charset="0"/>
              <a:ea typeface="Calibri"/>
              <a:cs typeface="Calibri"/>
            </a:endParaRPr>
          </a:p>
        </p:txBody>
      </p:sp>
      <p:sp>
        <p:nvSpPr>
          <p:cNvPr id="5" name="Title 1">
            <a:extLst>
              <a:ext uri="{FF2B5EF4-FFF2-40B4-BE49-F238E27FC236}">
                <a16:creationId xmlns:a16="http://schemas.microsoft.com/office/drawing/2014/main" id="{FC265696-185D-8E3D-0ED5-27DC4A3CA5B0}"/>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Signals</a:t>
            </a:r>
            <a:endParaRPr lang="en-US" sz="3700" b="1">
              <a:latin typeface="Calibri"/>
              <a:ea typeface="Calibri"/>
              <a:cs typeface="Calibri"/>
            </a:endParaRPr>
          </a:p>
        </p:txBody>
      </p:sp>
    </p:spTree>
    <p:extLst>
      <p:ext uri="{BB962C8B-B14F-4D97-AF65-F5344CB8AC3E}">
        <p14:creationId xmlns:p14="http://schemas.microsoft.com/office/powerpoint/2010/main" val="39944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E7EDB-ED6A-4DB8-A3CA-E32B4BCEC876}"/>
              </a:ext>
            </a:extLst>
          </p:cNvPr>
          <p:cNvSpPr txBox="1"/>
          <p:nvPr/>
        </p:nvSpPr>
        <p:spPr>
          <a:xfrm>
            <a:off x="2362200" y="1063334"/>
            <a:ext cx="9545782"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THEA has collected SUE Data (Level A &amp; B) and obtained RGBs from the UAOs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Utility Works Schedules have been obtained and are being reviewed by THEA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Utility relocations for </a:t>
            </a:r>
            <a:r>
              <a:rPr lang="en-US" sz="2800">
                <a:solidFill>
                  <a:prstClr val="black"/>
                </a:solidFill>
                <a:latin typeface="Corbel" panose="020B0503020204020204"/>
              </a:rPr>
              <a:t>bridge pier</a:t>
            </a: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 conflicts are compensable and will advance </a:t>
            </a:r>
            <a:endParaRPr lang="en-US" sz="2800">
              <a:solidFill>
                <a:prstClr val="black"/>
              </a:solidFill>
              <a:latin typeface="Corbel" panose="020B050302020402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Frontier advancing utilities hanger system under WB HRB</a:t>
            </a:r>
          </a:p>
          <a:p>
            <a:pPr marL="342900" indent="-342900">
              <a:buFont typeface="Arial" panose="020B0604020202020204" pitchFamily="34" charset="0"/>
              <a:buChar char="•"/>
              <a:defRPr/>
            </a:pPr>
            <a:r>
              <a:rPr lang="en-US" sz="2800">
                <a:solidFill>
                  <a:prstClr val="black"/>
                </a:solidFill>
                <a:latin typeface="Corbel" panose="020B0503020204020204"/>
              </a:rPr>
              <a:t>City of Tampa water relocation work to be completed by Design-Build Firm</a:t>
            </a:r>
            <a:endParaRPr kumimoji="0" lang="en-US" sz="2800" b="0" i="0" u="none" strike="noStrike" kern="1200" cap="none" spc="0" normalizeH="0" baseline="0" noProof="0">
              <a:ln>
                <a:noFill/>
              </a:ln>
              <a:solidFill>
                <a:prstClr val="black"/>
              </a:solidFill>
              <a:effectLst/>
              <a:uLnTx/>
              <a:uFillTx/>
              <a:latin typeface="Corbel" panose="020B0503020204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orbel" panose="020B0503020204020204"/>
                <a:ea typeface="+mn-ea"/>
                <a:cs typeface="+mn-cs"/>
              </a:rPr>
              <a:t>Design-Build Firm will finalize coordination efforts based on their design approach</a:t>
            </a:r>
          </a:p>
        </p:txBody>
      </p:sp>
      <p:sp>
        <p:nvSpPr>
          <p:cNvPr id="4" name="Title 3">
            <a:extLst>
              <a:ext uri="{FF2B5EF4-FFF2-40B4-BE49-F238E27FC236}">
                <a16:creationId xmlns:a16="http://schemas.microsoft.com/office/drawing/2014/main" id="{28716A76-EA49-DFA2-CB83-6BC00CCC496B}"/>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38EF1140-5F56-8FE2-30EC-44355DEA8AD6}"/>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en-US" sz="3700" b="1" i="0" u="none" strike="noStrike" kern="1200" cap="none" spc="0" normalizeH="0" baseline="0" noProof="0">
                <a:ln w="3175" cmpd="sng">
                  <a:noFill/>
                </a:ln>
                <a:solidFill>
                  <a:prstClr val="black"/>
                </a:solidFill>
                <a:effectLst/>
                <a:uLnTx/>
                <a:uFillTx/>
                <a:latin typeface="Calibri"/>
                <a:ea typeface="Calibri"/>
                <a:cs typeface="Calibri"/>
              </a:rPr>
              <a:t>Utilities</a:t>
            </a:r>
            <a:endParaRPr kumimoji="0" lang="en-US" sz="3700" b="1" i="0" u="none" strike="noStrike" kern="1200" cap="none" spc="0" normalizeH="0" baseline="0" noProof="0">
              <a:ln w="3175" cmpd="sng">
                <a:noFill/>
              </a:ln>
              <a:solidFill>
                <a:prstClr val="black"/>
              </a:solidFill>
              <a:effectLst/>
              <a:uLnTx/>
              <a:uFillTx/>
              <a:latin typeface="Calibri"/>
              <a:ea typeface="Calibri"/>
              <a:cs typeface="Calibri"/>
            </a:endParaRPr>
          </a:p>
        </p:txBody>
      </p:sp>
    </p:spTree>
    <p:extLst>
      <p:ext uri="{BB962C8B-B14F-4D97-AF65-F5344CB8AC3E}">
        <p14:creationId xmlns:p14="http://schemas.microsoft.com/office/powerpoint/2010/main" val="349596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8E0D2F-22D8-46A5-97F2-67DFB2C2CC04}"/>
              </a:ext>
            </a:extLst>
          </p:cNvPr>
          <p:cNvSpPr>
            <a:spLocks noGrp="1"/>
          </p:cNvSpPr>
          <p:nvPr>
            <p:ph type="title" idx="4294967295"/>
          </p:nvPr>
        </p:nvSpPr>
        <p:spPr>
          <a:xfrm>
            <a:off x="2152650" y="76201"/>
            <a:ext cx="7886700" cy="1173163"/>
          </a:xfrm>
        </p:spPr>
        <p:txBody>
          <a:bodyPr lIns="91440" tIns="45720" rIns="91440" bIns="45720" anchor="t">
            <a:normAutofit/>
          </a:bodyPr>
          <a:lstStyle/>
          <a:p>
            <a:pPr algn="l">
              <a:lnSpc>
                <a:spcPct val="90000"/>
              </a:lnSpc>
            </a:pPr>
            <a:r>
              <a:rPr lang="en-US" altLang="en-US" sz="3700" b="1">
                <a:latin typeface="Calibri"/>
                <a:ea typeface="Calibri"/>
                <a:cs typeface="Calibri"/>
              </a:rPr>
              <a:t>Project Commitments</a:t>
            </a:r>
            <a:endParaRPr lang="en-US" sz="3700" b="1">
              <a:latin typeface="Calibri"/>
              <a:ea typeface="Calibri"/>
              <a:cs typeface="Calibri"/>
            </a:endParaRPr>
          </a:p>
        </p:txBody>
      </p:sp>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169596" y="861328"/>
            <a:ext cx="9483142" cy="5486400"/>
          </a:xfrm>
          <a:prstGeom prst="rect">
            <a:avLst/>
          </a:prstGeom>
        </p:spPr>
        <p:txBody>
          <a:bodyPr vert="horz" lIns="91440" tIns="45720" rIns="91440" bIns="45720" rtlCol="0" anchor="ct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a:t>Cultural Resources – a focus on archeology near the Fort Brooke Site</a:t>
            </a:r>
          </a:p>
          <a:p>
            <a:pPr>
              <a:spcBef>
                <a:spcPts val="0"/>
              </a:spcBef>
              <a:spcAft>
                <a:spcPts val="1200"/>
              </a:spcAft>
            </a:pPr>
            <a:r>
              <a:rPr lang="en-US" sz="2800"/>
              <a:t>Natural Resources –  focus on marine wildlife protection at the Hillsborough River</a:t>
            </a:r>
          </a:p>
          <a:p>
            <a:pPr>
              <a:spcBef>
                <a:spcPts val="0"/>
              </a:spcBef>
              <a:spcAft>
                <a:spcPts val="1200"/>
              </a:spcAft>
            </a:pPr>
            <a:r>
              <a:rPr lang="en-US" sz="2800"/>
              <a:t>Provide noise walls along the roadway for traffic noise abatement</a:t>
            </a:r>
          </a:p>
          <a:p>
            <a:pPr>
              <a:spcBef>
                <a:spcPts val="0"/>
              </a:spcBef>
              <a:spcAft>
                <a:spcPts val="1200"/>
              </a:spcAft>
            </a:pPr>
            <a:r>
              <a:rPr lang="en-US" sz="2800"/>
              <a:t>For identified medium &amp; high contamination sites, consider field screening</a:t>
            </a:r>
          </a:p>
          <a:p>
            <a:pPr>
              <a:spcBef>
                <a:spcPts val="0"/>
              </a:spcBef>
              <a:spcAft>
                <a:spcPts val="1200"/>
              </a:spcAft>
            </a:pPr>
            <a:r>
              <a:rPr lang="en-US" sz="2800"/>
              <a:t>Install temporary 8’ fence with fabric cover along limits of construction of EB roadway prior to construction start</a:t>
            </a:r>
          </a:p>
          <a:p>
            <a:endParaRPr lang="en-US" sz="2000"/>
          </a:p>
        </p:txBody>
      </p:sp>
    </p:spTree>
    <p:extLst>
      <p:ext uri="{BB962C8B-B14F-4D97-AF65-F5344CB8AC3E}">
        <p14:creationId xmlns:p14="http://schemas.microsoft.com/office/powerpoint/2010/main" val="171793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51D407-ED31-9F7C-0591-BF9E02902CE2}"/>
              </a:ext>
            </a:extLst>
          </p:cNvPr>
          <p:cNvSpPr>
            <a:spLocks noGrp="1"/>
          </p:cNvSpPr>
          <p:nvPr>
            <p:ph type="title" idx="4294967295"/>
          </p:nvPr>
        </p:nvSpPr>
        <p:spPr/>
        <p:txBody>
          <a:bodyPr/>
          <a:lstStyle/>
          <a:p>
            <a:endParaRPr lang="en-US"/>
          </a:p>
        </p:txBody>
      </p:sp>
      <p:sp>
        <p:nvSpPr>
          <p:cNvPr id="6" name="Title 1">
            <a:extLst>
              <a:ext uri="{FF2B5EF4-FFF2-40B4-BE49-F238E27FC236}">
                <a16:creationId xmlns:a16="http://schemas.microsoft.com/office/drawing/2014/main" id="{F30415CD-A6BA-726B-AB6C-4FBAF2ADB399}"/>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Aesthetics</a:t>
            </a:r>
            <a:endParaRPr lang="en-US" sz="3700" b="1">
              <a:latin typeface="Calibri"/>
              <a:ea typeface="Calibri"/>
              <a:cs typeface="Calibri"/>
            </a:endParaRPr>
          </a:p>
        </p:txBody>
      </p:sp>
      <p:pic>
        <p:nvPicPr>
          <p:cNvPr id="5" name="Picture 4" descr="A model of a bridge&#10;&#10;Description automatically generated">
            <a:extLst>
              <a:ext uri="{FF2B5EF4-FFF2-40B4-BE49-F238E27FC236}">
                <a16:creationId xmlns:a16="http://schemas.microsoft.com/office/drawing/2014/main" id="{413EB795-AAF8-A94B-C92F-7263C914A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715566"/>
            <a:ext cx="9290050" cy="5225653"/>
          </a:xfrm>
          <a:prstGeom prst="rect">
            <a:avLst/>
          </a:prstGeom>
        </p:spPr>
      </p:pic>
    </p:spTree>
    <p:extLst>
      <p:ext uri="{BB962C8B-B14F-4D97-AF65-F5344CB8AC3E}">
        <p14:creationId xmlns:p14="http://schemas.microsoft.com/office/powerpoint/2010/main" val="1417471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5DCBB4-9103-E1DB-4339-826914442D47}"/>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Aesthetics</a:t>
            </a:r>
            <a:endParaRPr lang="en-US" sz="3700" b="1">
              <a:latin typeface="Calibri"/>
              <a:ea typeface="Calibri"/>
              <a:cs typeface="Calibri"/>
            </a:endParaRPr>
          </a:p>
        </p:txBody>
      </p:sp>
      <p:pic>
        <p:nvPicPr>
          <p:cNvPr id="5" name="Picture 4" descr="A bridge with signs on it&#10;&#10;Description automatically generated">
            <a:extLst>
              <a:ext uri="{FF2B5EF4-FFF2-40B4-BE49-F238E27FC236}">
                <a16:creationId xmlns:a16="http://schemas.microsoft.com/office/drawing/2014/main" id="{1381D1F0-4633-C9FC-E81D-B63154831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82" y="1308099"/>
            <a:ext cx="10541518" cy="4035425"/>
          </a:xfrm>
          <a:prstGeom prst="rect">
            <a:avLst/>
          </a:prstGeom>
        </p:spPr>
      </p:pic>
    </p:spTree>
    <p:extLst>
      <p:ext uri="{BB962C8B-B14F-4D97-AF65-F5344CB8AC3E}">
        <p14:creationId xmlns:p14="http://schemas.microsoft.com/office/powerpoint/2010/main" val="665342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B5BB2-14DA-65B8-1CBD-37241BC0D894}"/>
              </a:ext>
            </a:extLst>
          </p:cNvPr>
          <p:cNvPicPr>
            <a:picLocks noChangeAspect="1"/>
          </p:cNvPicPr>
          <p:nvPr/>
        </p:nvPicPr>
        <p:blipFill>
          <a:blip r:embed="rId3"/>
          <a:stretch>
            <a:fillRect/>
          </a:stretch>
        </p:blipFill>
        <p:spPr>
          <a:xfrm>
            <a:off x="2039120" y="1272208"/>
            <a:ext cx="9104359" cy="4572058"/>
          </a:xfrm>
          <a:prstGeom prst="rect">
            <a:avLst/>
          </a:prstGeom>
          <a:ln w="38100" cap="sq">
            <a:solidFill>
              <a:srgbClr val="000000"/>
            </a:solidFill>
            <a:prstDash val="solid"/>
            <a:miter lim="800000"/>
          </a:ln>
          <a:effectLst/>
        </p:spPr>
      </p:pic>
      <p:sp>
        <p:nvSpPr>
          <p:cNvPr id="2" name="Title 1">
            <a:extLst>
              <a:ext uri="{FF2B5EF4-FFF2-40B4-BE49-F238E27FC236}">
                <a16:creationId xmlns:a16="http://schemas.microsoft.com/office/drawing/2014/main" id="{861B58B8-0710-1E4D-E7A8-935222D9339A}"/>
              </a:ext>
            </a:extLst>
          </p:cNvPr>
          <p:cNvSpPr txBox="1">
            <a:spLocks/>
          </p:cNvSpPr>
          <p:nvPr/>
        </p:nvSpPr>
        <p:spPr>
          <a:xfrm>
            <a:off x="2152650" y="76202"/>
            <a:ext cx="9104358" cy="987132"/>
          </a:xfrm>
        </p:spPr>
        <p:txBody>
          <a:bodyPr lIns="91440" tIns="45720" rIns="91440" bIns="45720" anchor="t">
            <a:normAutofit fontScale="85000" lnSpcReduction="10000"/>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4400" b="1">
                <a:latin typeface="Calibri"/>
                <a:ea typeface="Calibri"/>
                <a:cs typeface="Calibri"/>
              </a:rPr>
              <a:t>Aesthetics – Noise Walls Community Facing</a:t>
            </a:r>
            <a:endParaRPr lang="en-US" sz="4400" b="1">
              <a:latin typeface="Calibri"/>
              <a:ea typeface="Calibri"/>
              <a:cs typeface="Calibri"/>
            </a:endParaRPr>
          </a:p>
        </p:txBody>
      </p:sp>
      <p:sp>
        <p:nvSpPr>
          <p:cNvPr id="6" name="Title 5">
            <a:extLst>
              <a:ext uri="{FF2B5EF4-FFF2-40B4-BE49-F238E27FC236}">
                <a16:creationId xmlns:a16="http://schemas.microsoft.com/office/drawing/2014/main" id="{121D4599-A806-7751-E083-D04CE87A71B8}"/>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2645288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4D341B-0EDF-88F4-1899-9601BBA84DDE}"/>
              </a:ext>
            </a:extLst>
          </p:cNvPr>
          <p:cNvPicPr>
            <a:picLocks noChangeAspect="1"/>
          </p:cNvPicPr>
          <p:nvPr/>
        </p:nvPicPr>
        <p:blipFill>
          <a:blip r:embed="rId3"/>
          <a:stretch>
            <a:fillRect/>
          </a:stretch>
        </p:blipFill>
        <p:spPr>
          <a:xfrm>
            <a:off x="1805100" y="908537"/>
            <a:ext cx="9212017" cy="5040925"/>
          </a:xfrm>
          <a:prstGeom prst="rect">
            <a:avLst/>
          </a:prstGeom>
          <a:ln w="38100" cap="sq">
            <a:solidFill>
              <a:srgbClr val="000000"/>
            </a:solidFill>
            <a:prstDash val="solid"/>
            <a:miter lim="800000"/>
          </a:ln>
          <a:effectLst/>
        </p:spPr>
      </p:pic>
      <p:sp>
        <p:nvSpPr>
          <p:cNvPr id="2" name="Title 1">
            <a:extLst>
              <a:ext uri="{FF2B5EF4-FFF2-40B4-BE49-F238E27FC236}">
                <a16:creationId xmlns:a16="http://schemas.microsoft.com/office/drawing/2014/main" id="{6E54AD44-5165-D7F2-6E16-84F8E3FCEC31}"/>
              </a:ext>
            </a:extLst>
          </p:cNvPr>
          <p:cNvSpPr txBox="1">
            <a:spLocks/>
          </p:cNvSpPr>
          <p:nvPr/>
        </p:nvSpPr>
        <p:spPr>
          <a:xfrm>
            <a:off x="2152649" y="76202"/>
            <a:ext cx="8864467"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Aesthetics – Noise Walls Roadway Facing</a:t>
            </a:r>
            <a:endParaRPr lang="en-US" sz="3700" b="1">
              <a:latin typeface="Calibri"/>
              <a:ea typeface="Calibri"/>
              <a:cs typeface="Calibri"/>
            </a:endParaRPr>
          </a:p>
        </p:txBody>
      </p:sp>
      <p:sp>
        <p:nvSpPr>
          <p:cNvPr id="6" name="Title 5">
            <a:extLst>
              <a:ext uri="{FF2B5EF4-FFF2-40B4-BE49-F238E27FC236}">
                <a16:creationId xmlns:a16="http://schemas.microsoft.com/office/drawing/2014/main" id="{EE5100C3-0E5F-D0AC-5B16-DC6AE44C44D3}"/>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2986245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15A35B04-6A2B-B335-AB1D-364BA18E6FA6}"/>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sz="3700" b="1">
                <a:latin typeface="Calibri"/>
                <a:ea typeface="Calibri"/>
                <a:cs typeface="Calibri"/>
              </a:rPr>
              <a:t>Aesthetics – Underpasses</a:t>
            </a:r>
          </a:p>
        </p:txBody>
      </p:sp>
      <p:pic>
        <p:nvPicPr>
          <p:cNvPr id="5" name="Picture 4">
            <a:extLst>
              <a:ext uri="{FF2B5EF4-FFF2-40B4-BE49-F238E27FC236}">
                <a16:creationId xmlns:a16="http://schemas.microsoft.com/office/drawing/2014/main" id="{5B4ED687-B6CB-7B92-8BB1-E3A8289AE9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1317" y="1016672"/>
            <a:ext cx="9638194" cy="4824655"/>
          </a:xfrm>
          <a:prstGeom prst="rect">
            <a:avLst/>
          </a:prstGeom>
        </p:spPr>
      </p:pic>
    </p:spTree>
    <p:extLst>
      <p:ext uri="{BB962C8B-B14F-4D97-AF65-F5344CB8AC3E}">
        <p14:creationId xmlns:p14="http://schemas.microsoft.com/office/powerpoint/2010/main" val="2512564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4A94-7086-4E66-AB6E-914D00760D6E}"/>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02973AD0-A346-47BE-A91D-AA44C9D19F35}"/>
              </a:ext>
            </a:extLst>
          </p:cNvPr>
          <p:cNvSpPr txBox="1"/>
          <p:nvPr/>
        </p:nvSpPr>
        <p:spPr>
          <a:xfrm>
            <a:off x="1792110" y="1063334"/>
            <a:ext cx="10061223" cy="1354217"/>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100000"/>
              </a:lnSpc>
              <a:spcBef>
                <a:spcPts val="0"/>
              </a:spcBef>
              <a:spcAft>
                <a:spcPts val="1200"/>
              </a:spcAft>
              <a:buClrTx/>
              <a:buSzTx/>
              <a:tabLst/>
              <a:defRPr/>
            </a:pPr>
            <a:r>
              <a:rPr lang="en-US" sz="2400">
                <a:solidFill>
                  <a:prstClr val="black"/>
                </a:solidFill>
                <a:latin typeface="Corbel" panose="020B0503020204020204" pitchFamily="34" charset="0"/>
                <a:ea typeface="Calibri"/>
                <a:cs typeface="Calibri"/>
              </a:rPr>
              <a:t>Underdeck down-lighting of underpass abutments (wall wash)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rbel" panose="020B0503020204020204" pitchFamily="34" charset="0"/>
              <a:ea typeface="Calibri"/>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Calibri"/>
              <a:cs typeface="Calibri"/>
            </a:endParaRPr>
          </a:p>
        </p:txBody>
      </p:sp>
      <p:sp>
        <p:nvSpPr>
          <p:cNvPr id="5" name="Title 1">
            <a:extLst>
              <a:ext uri="{FF2B5EF4-FFF2-40B4-BE49-F238E27FC236}">
                <a16:creationId xmlns:a16="http://schemas.microsoft.com/office/drawing/2014/main" id="{48C2DA26-CDCB-8A77-F3BB-6CE4D36DFECE}"/>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Aesthetics – Lighting</a:t>
            </a:r>
            <a:endParaRPr lang="en-US" sz="3700" b="1">
              <a:latin typeface="Calibri"/>
              <a:ea typeface="Calibri"/>
              <a:cs typeface="Calibri"/>
            </a:endParaRPr>
          </a:p>
        </p:txBody>
      </p:sp>
      <p:pic>
        <p:nvPicPr>
          <p:cNvPr id="4" name="Picture 3">
            <a:extLst>
              <a:ext uri="{FF2B5EF4-FFF2-40B4-BE49-F238E27FC236}">
                <a16:creationId xmlns:a16="http://schemas.microsoft.com/office/drawing/2014/main" id="{ECA4AE58-C154-FA37-BB28-7CD0DB2B5902}"/>
              </a:ext>
            </a:extLst>
          </p:cNvPr>
          <p:cNvPicPr>
            <a:picLocks noChangeAspect="1"/>
          </p:cNvPicPr>
          <p:nvPr/>
        </p:nvPicPr>
        <p:blipFill>
          <a:blip r:embed="rId3"/>
          <a:stretch>
            <a:fillRect/>
          </a:stretch>
        </p:blipFill>
        <p:spPr>
          <a:xfrm>
            <a:off x="2411448" y="1828799"/>
            <a:ext cx="7376020" cy="4148511"/>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1777303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86E460-A6AA-BA6F-646B-982BDFEBED46}"/>
              </a:ext>
            </a:extLst>
          </p:cNvPr>
          <p:cNvSpPr txBox="1"/>
          <p:nvPr/>
        </p:nvSpPr>
        <p:spPr>
          <a:xfrm>
            <a:off x="3110089" y="2460978"/>
            <a:ext cx="5971822" cy="840230"/>
          </a:xfrm>
          <a:prstGeom prst="rect">
            <a:avLst/>
          </a:prstGeom>
          <a:noFill/>
        </p:spPr>
        <p:txBody>
          <a:bodyPr wrap="square" rtlCol="0">
            <a:spAutoFit/>
          </a:bodyPr>
          <a:lstStyle/>
          <a:p>
            <a:pPr algn="ctr" defTabSz="457200">
              <a:lnSpc>
                <a:spcPct val="90000"/>
              </a:lnSpc>
              <a:spcBef>
                <a:spcPct val="0"/>
              </a:spcBef>
            </a:pPr>
            <a:r>
              <a:rPr lang="en-US" sz="5400" b="1">
                <a:ln w="3175" cmpd="sng">
                  <a:noFill/>
                </a:ln>
                <a:latin typeface="Calibri"/>
                <a:cs typeface="Calibri"/>
              </a:rPr>
              <a:t>Procurement</a:t>
            </a:r>
          </a:p>
        </p:txBody>
      </p:sp>
    </p:spTree>
    <p:extLst>
      <p:ext uri="{BB962C8B-B14F-4D97-AF65-F5344CB8AC3E}">
        <p14:creationId xmlns:p14="http://schemas.microsoft.com/office/powerpoint/2010/main" val="1113269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24288F6-29B3-A7E3-B1F2-8460E7B6AD6C}"/>
              </a:ext>
            </a:extLst>
          </p:cNvPr>
          <p:cNvSpPr txBox="1"/>
          <p:nvPr/>
        </p:nvSpPr>
        <p:spPr>
          <a:xfrm>
            <a:off x="2095795" y="1072512"/>
            <a:ext cx="9960738" cy="5010602"/>
          </a:xfrm>
          <a:prstGeom prst="rect">
            <a:avLst/>
          </a:prstGeom>
          <a:noFill/>
        </p:spPr>
        <p:txBody>
          <a:bodyPr wrap="square">
            <a:spAutoFit/>
          </a:bodyPr>
          <a:lstStyle/>
          <a:p>
            <a:pPr marR="0" lvl="0" defTabSz="2044700" eaLnBrk="1" fontAlgn="auto" latinLnBrk="0" hangingPunct="1">
              <a:lnSpc>
                <a:spcPct val="90000"/>
              </a:lnSpc>
              <a:spcBef>
                <a:spcPct val="0"/>
              </a:spcBef>
              <a:spcAft>
                <a:spcPct val="35000"/>
              </a:spcAft>
              <a:buClrTx/>
              <a:buSzTx/>
              <a:tabLst/>
              <a:defRPr/>
            </a:pPr>
            <a:r>
              <a:rPr kumimoji="0" lang="en-US" sz="2800" b="1" i="0" u="none" strike="noStrike" kern="0" cap="none" spc="0" normalizeH="0" baseline="0" noProof="0">
                <a:ln>
                  <a:noFill/>
                </a:ln>
                <a:effectLst/>
                <a:uLnTx/>
                <a:uFillTx/>
                <a:latin typeface="+mj-lt"/>
                <a:ea typeface="+mn-ea"/>
                <a:cs typeface="+mn-cs"/>
              </a:rPr>
              <a:t>Adjusted-Score Design-Build</a:t>
            </a:r>
            <a:endParaRPr lang="en-US" sz="2800" b="1" kern="0">
              <a:latin typeface="+mj-lt"/>
            </a:endParaRPr>
          </a:p>
          <a:p>
            <a:pPr marL="285750" marR="0" lvl="0" indent="-285750" defTabSz="2044700" fontAlgn="auto">
              <a:lnSpc>
                <a:spcPct val="90000"/>
              </a:lnSpc>
              <a:spcBef>
                <a:spcPct val="0"/>
              </a:spcBef>
              <a:spcAft>
                <a:spcPct val="35000"/>
              </a:spcAft>
              <a:buSzPct val="125000"/>
              <a:buFont typeface="Arial" panose="020B0604020202020204" pitchFamily="34" charset="0"/>
              <a:buChar char="•"/>
              <a:tabLst/>
              <a:defRPr/>
            </a:pPr>
            <a:r>
              <a:rPr lang="en-US" sz="2400" kern="0">
                <a:latin typeface="+mj-lt"/>
              </a:rPr>
              <a:t>Lump sum, f</a:t>
            </a:r>
            <a:r>
              <a:rPr lang="en-US" sz="2400" kern="0" err="1">
                <a:latin typeface="+mj-lt"/>
              </a:rPr>
              <a:t>ixed</a:t>
            </a:r>
            <a:r>
              <a:rPr lang="en-US" sz="2400" kern="0">
                <a:latin typeface="+mj-lt"/>
              </a:rPr>
              <a:t>-price, date-certain delivery</a:t>
            </a:r>
          </a:p>
          <a:p>
            <a:pPr marL="285750" marR="0" lvl="0" indent="-285750" defTabSz="2044700" fontAlgn="auto">
              <a:lnSpc>
                <a:spcPct val="90000"/>
              </a:lnSpc>
              <a:spcBef>
                <a:spcPct val="0"/>
              </a:spcBef>
              <a:spcAft>
                <a:spcPct val="35000"/>
              </a:spcAft>
              <a:buSzPct val="125000"/>
              <a:buFont typeface="Arial" panose="020B0604020202020204" pitchFamily="34" charset="0"/>
              <a:buChar char="•"/>
              <a:tabLst/>
              <a:defRPr/>
            </a:pPr>
            <a:r>
              <a:rPr lang="en-US" sz="2400" kern="0">
                <a:latin typeface="+mj-lt"/>
              </a:rPr>
              <a:t>Established Contract Time of 1640 calendar days</a:t>
            </a:r>
          </a:p>
          <a:p>
            <a:pPr marL="285750" marR="0" lvl="0" indent="-285750" defTabSz="2044700" fontAlgn="auto">
              <a:lnSpc>
                <a:spcPct val="90000"/>
              </a:lnSpc>
              <a:spcBef>
                <a:spcPct val="0"/>
              </a:spcBef>
              <a:spcAft>
                <a:spcPct val="35000"/>
              </a:spcAft>
              <a:buSzPct val="125000"/>
              <a:buFont typeface="Arial" panose="020B0604020202020204" pitchFamily="34" charset="0"/>
              <a:buChar char="•"/>
              <a:tabLst/>
              <a:defRPr/>
            </a:pPr>
            <a:r>
              <a:rPr lang="en-US" sz="2400" kern="0">
                <a:latin typeface="+mj-lt"/>
              </a:rPr>
              <a:t>Design-Build Firm responsible for development, design, and construction</a:t>
            </a:r>
          </a:p>
          <a:p>
            <a:pPr defTabSz="2044700">
              <a:lnSpc>
                <a:spcPct val="90000"/>
              </a:lnSpc>
              <a:spcBef>
                <a:spcPts val="1200"/>
              </a:spcBef>
              <a:spcAft>
                <a:spcPct val="35000"/>
              </a:spcAft>
              <a:defRPr/>
            </a:pPr>
            <a:r>
              <a:rPr kumimoji="0" lang="en-US" sz="2800" b="1" i="0" u="none" strike="noStrike" kern="0" cap="none" spc="0" normalizeH="0" baseline="0" noProof="0">
                <a:ln>
                  <a:noFill/>
                </a:ln>
                <a:effectLst/>
                <a:uLnTx/>
                <a:uFillTx/>
                <a:latin typeface="+mj-lt"/>
                <a:ea typeface="+mn-ea"/>
                <a:cs typeface="+mn-cs"/>
              </a:rPr>
              <a:t>Accelerated Scope Augmentation Phase (ASAP)</a:t>
            </a:r>
          </a:p>
          <a:p>
            <a:pPr marL="285750" indent="-285750" defTabSz="2044700">
              <a:lnSpc>
                <a:spcPct val="90000"/>
              </a:lnSpc>
              <a:spcBef>
                <a:spcPct val="0"/>
              </a:spcBef>
              <a:spcAft>
                <a:spcPct val="35000"/>
              </a:spcAft>
              <a:buSzPct val="125000"/>
              <a:buFont typeface="Arial" panose="020B0604020202020204" pitchFamily="34" charset="0"/>
              <a:buChar char="•"/>
              <a:defRPr/>
            </a:pPr>
            <a:r>
              <a:rPr lang="en-US" sz="2400" kern="0">
                <a:latin typeface="+mj-lt"/>
              </a:rPr>
              <a:t>90-day period post-award (unless mutually agreed to extend) </a:t>
            </a:r>
          </a:p>
          <a:p>
            <a:pPr marL="285750" indent="-285750" defTabSz="2044700">
              <a:lnSpc>
                <a:spcPct val="90000"/>
              </a:lnSpc>
              <a:spcBef>
                <a:spcPct val="0"/>
              </a:spcBef>
              <a:spcAft>
                <a:spcPct val="35000"/>
              </a:spcAft>
              <a:buSzPct val="125000"/>
              <a:buFont typeface="Arial" panose="020B0604020202020204" pitchFamily="34" charset="0"/>
              <a:buChar char="•"/>
              <a:defRPr/>
            </a:pPr>
            <a:r>
              <a:rPr lang="en-US" sz="2400" kern="0">
                <a:latin typeface="+mj-lt"/>
              </a:rPr>
              <a:t>Collaborative investigation and development of potential Project Augmentations</a:t>
            </a:r>
          </a:p>
          <a:p>
            <a:pPr marL="800100" lvl="1" indent="-342900" defTabSz="2044700">
              <a:lnSpc>
                <a:spcPct val="90000"/>
              </a:lnSpc>
              <a:spcBef>
                <a:spcPct val="0"/>
              </a:spcBef>
              <a:spcAft>
                <a:spcPct val="35000"/>
              </a:spcAft>
              <a:buFont typeface="Corbel" panose="020B0503020204020204" pitchFamily="34" charset="0"/>
              <a:buChar char="–"/>
              <a:defRPr/>
            </a:pPr>
            <a:r>
              <a:rPr lang="en-US" sz="2000" kern="0">
                <a:latin typeface="+mj-lt"/>
              </a:rPr>
              <a:t>Enhance safety (e.g. shoulder widths, accelerations lanes, etc.)</a:t>
            </a:r>
          </a:p>
          <a:p>
            <a:pPr marL="800100" lvl="1" indent="-342900" defTabSz="2044700">
              <a:lnSpc>
                <a:spcPct val="90000"/>
              </a:lnSpc>
              <a:spcBef>
                <a:spcPct val="0"/>
              </a:spcBef>
              <a:spcAft>
                <a:spcPct val="35000"/>
              </a:spcAft>
              <a:buFont typeface="Corbel" panose="020B0503020204020204" pitchFamily="34" charset="0"/>
              <a:buChar char="–"/>
              <a:defRPr/>
            </a:pPr>
            <a:r>
              <a:rPr lang="en-US" sz="2000" kern="0">
                <a:latin typeface="+mj-lt"/>
              </a:rPr>
              <a:t>Address drainage (e.g. South Howard outfall/Pump station in lieu of outfall)</a:t>
            </a:r>
          </a:p>
          <a:p>
            <a:pPr marL="800100" lvl="1" indent="-342900" defTabSz="2044700">
              <a:lnSpc>
                <a:spcPct val="90000"/>
              </a:lnSpc>
              <a:spcBef>
                <a:spcPct val="0"/>
              </a:spcBef>
              <a:spcAft>
                <a:spcPct val="35000"/>
              </a:spcAft>
              <a:buFont typeface="Corbel" panose="020B0503020204020204" pitchFamily="34" charset="0"/>
              <a:buChar char="–"/>
              <a:defRPr/>
            </a:pPr>
            <a:r>
              <a:rPr lang="en-US" sz="2000" kern="0">
                <a:latin typeface="+mj-lt"/>
              </a:rPr>
              <a:t>Improve aesthetics (e.g. Hillsborough River Bridge)</a:t>
            </a:r>
          </a:p>
        </p:txBody>
      </p:sp>
      <p:sp>
        <p:nvSpPr>
          <p:cNvPr id="2" name="Title 1">
            <a:extLst>
              <a:ext uri="{FF2B5EF4-FFF2-40B4-BE49-F238E27FC236}">
                <a16:creationId xmlns:a16="http://schemas.microsoft.com/office/drawing/2014/main" id="{E996FACA-AAC7-B33D-2926-8280341E1090}"/>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Delivery Approach</a:t>
            </a:r>
            <a:endParaRPr lang="en-US" sz="3700" b="1">
              <a:latin typeface="Calibri"/>
              <a:ea typeface="Calibri"/>
              <a:cs typeface="Calibri"/>
            </a:endParaRPr>
          </a:p>
        </p:txBody>
      </p:sp>
    </p:spTree>
    <p:extLst>
      <p:ext uri="{BB962C8B-B14F-4D97-AF65-F5344CB8AC3E}">
        <p14:creationId xmlns:p14="http://schemas.microsoft.com/office/powerpoint/2010/main" val="2580874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24288F6-29B3-A7E3-B1F2-8460E7B6AD6C}"/>
              </a:ext>
            </a:extLst>
          </p:cNvPr>
          <p:cNvSpPr txBox="1"/>
          <p:nvPr/>
        </p:nvSpPr>
        <p:spPr>
          <a:xfrm>
            <a:off x="2095795" y="1072512"/>
            <a:ext cx="9960738" cy="2859244"/>
          </a:xfrm>
          <a:prstGeom prst="rect">
            <a:avLst/>
          </a:prstGeom>
          <a:noFill/>
        </p:spPr>
        <p:txBody>
          <a:bodyPr wrap="square">
            <a:spAutoFit/>
          </a:bodyPr>
          <a:lstStyle/>
          <a:p>
            <a:pPr defTabSz="2044700">
              <a:lnSpc>
                <a:spcPct val="90000"/>
              </a:lnSpc>
              <a:spcBef>
                <a:spcPts val="1200"/>
              </a:spcBef>
              <a:spcAft>
                <a:spcPct val="35000"/>
              </a:spcAft>
              <a:defRPr/>
            </a:pPr>
            <a:r>
              <a:rPr kumimoji="0" lang="en-US" sz="2800" b="1" i="0" u="none" strike="noStrike" kern="0" cap="none" spc="0" normalizeH="0" baseline="0" noProof="0">
                <a:ln>
                  <a:noFill/>
                </a:ln>
                <a:effectLst/>
                <a:uLnTx/>
                <a:uFillTx/>
                <a:latin typeface="+mj-lt"/>
                <a:ea typeface="+mn-ea"/>
                <a:cs typeface="+mn-cs"/>
              </a:rPr>
              <a:t>Accelerated Scope Augmentation Phase (ASAP), continued</a:t>
            </a:r>
          </a:p>
          <a:p>
            <a:pPr marL="285750" marR="0" lvl="0" indent="-285750" defTabSz="2044700" eaLnBrk="1" fontAlgn="auto" latinLnBrk="0" hangingPunct="1">
              <a:lnSpc>
                <a:spcPct val="90000"/>
              </a:lnSpc>
              <a:spcBef>
                <a:spcPct val="0"/>
              </a:spcBef>
              <a:spcAft>
                <a:spcPct val="35000"/>
              </a:spcAft>
              <a:buSzPct val="125000"/>
              <a:buFont typeface="Arial" panose="020B0604020202020204" pitchFamily="34" charset="0"/>
              <a:buChar char="•"/>
              <a:tabLst/>
              <a:defRPr/>
            </a:pPr>
            <a:r>
              <a:rPr lang="en-US" sz="2400" kern="0">
                <a:latin typeface="+mj-lt"/>
              </a:rPr>
              <a:t>Potential inclusion in the Project based on feasibility, affordability, and public benefit</a:t>
            </a:r>
          </a:p>
          <a:p>
            <a:pPr marL="800100" lvl="1" indent="-342900" defTabSz="2044700">
              <a:lnSpc>
                <a:spcPct val="90000"/>
              </a:lnSpc>
              <a:spcBef>
                <a:spcPct val="0"/>
              </a:spcBef>
              <a:spcAft>
                <a:spcPct val="35000"/>
              </a:spcAft>
              <a:buFont typeface="Corbel" panose="020B0503020204020204" pitchFamily="34" charset="0"/>
              <a:buChar char="–"/>
              <a:defRPr/>
            </a:pPr>
            <a:r>
              <a:rPr lang="en-US" sz="2000" kern="0">
                <a:latin typeface="+mj-lt"/>
              </a:rPr>
              <a:t>Implemented via Design-Build Amendment, to address scope, schedule, price</a:t>
            </a:r>
          </a:p>
          <a:p>
            <a:pPr marL="800100" lvl="1" indent="-342900" defTabSz="2044700">
              <a:lnSpc>
                <a:spcPct val="90000"/>
              </a:lnSpc>
              <a:spcBef>
                <a:spcPct val="0"/>
              </a:spcBef>
              <a:spcAft>
                <a:spcPct val="35000"/>
              </a:spcAft>
              <a:buFont typeface="Corbel" panose="020B0503020204020204" pitchFamily="34" charset="0"/>
              <a:buChar char="–"/>
              <a:defRPr/>
            </a:pPr>
            <a:r>
              <a:rPr lang="en-US" sz="2000" kern="0">
                <a:latin typeface="+mj-lt"/>
              </a:rPr>
              <a:t>THEA retains right to proceed without implementation of Project Augmentations</a:t>
            </a:r>
          </a:p>
          <a:p>
            <a:pPr marL="285750" marR="0" lvl="0" indent="-285750" defTabSz="2044700" eaLnBrk="1" fontAlgn="auto" latinLnBrk="0" hangingPunct="1">
              <a:lnSpc>
                <a:spcPct val="90000"/>
              </a:lnSpc>
              <a:spcBef>
                <a:spcPct val="0"/>
              </a:spcBef>
              <a:spcAft>
                <a:spcPct val="35000"/>
              </a:spcAft>
              <a:buSzPct val="125000"/>
              <a:buFont typeface="Arial" panose="020B0604020202020204" pitchFamily="34" charset="0"/>
              <a:buChar char="•"/>
              <a:tabLst/>
              <a:defRPr/>
            </a:pPr>
            <a:r>
              <a:rPr lang="en-US" sz="2400" kern="0">
                <a:latin typeface="+mj-lt"/>
              </a:rPr>
              <a:t>Preconstruction work to be compensated based on actual costs at a fixed multiplier </a:t>
            </a:r>
          </a:p>
        </p:txBody>
      </p:sp>
      <p:sp>
        <p:nvSpPr>
          <p:cNvPr id="4" name="Title 1">
            <a:extLst>
              <a:ext uri="{FF2B5EF4-FFF2-40B4-BE49-F238E27FC236}">
                <a16:creationId xmlns:a16="http://schemas.microsoft.com/office/drawing/2014/main" id="{2B14E299-C649-5C1B-CCEE-0639CD650073}"/>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Delivery Approach</a:t>
            </a:r>
            <a:endParaRPr lang="en-US" sz="3700" b="1">
              <a:latin typeface="Calibri"/>
              <a:ea typeface="Calibri"/>
              <a:cs typeface="Calibri"/>
            </a:endParaRPr>
          </a:p>
        </p:txBody>
      </p:sp>
    </p:spTree>
    <p:extLst>
      <p:ext uri="{BB962C8B-B14F-4D97-AF65-F5344CB8AC3E}">
        <p14:creationId xmlns:p14="http://schemas.microsoft.com/office/powerpoint/2010/main" val="139954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F2388B8-D71E-1C01-5773-5429275AD43A}"/>
              </a:ext>
            </a:extLst>
          </p:cNvPr>
          <p:cNvSpPr txBox="1">
            <a:spLocks/>
          </p:cNvSpPr>
          <p:nvPr/>
        </p:nvSpPr>
        <p:spPr>
          <a:xfrm>
            <a:off x="2028705" y="893696"/>
            <a:ext cx="9832956" cy="607219"/>
          </a:xfrm>
          <a:prstGeom prst="rect">
            <a:avLst/>
          </a:prstGeom>
        </p:spPr>
        <p:txBody>
          <a:bodyPr anchor="ctr"/>
          <a:lstStyle>
            <a:lvl1pPr marL="0" indent="0" algn="l" defTabSz="914217" rtl="0" eaLnBrk="1" latinLnBrk="0" hangingPunct="1">
              <a:lnSpc>
                <a:spcPct val="90000"/>
              </a:lnSpc>
              <a:spcBef>
                <a:spcPts val="1000"/>
              </a:spcBef>
              <a:buFontTx/>
              <a:buNone/>
              <a:defRPr kumimoji="0" lang="en-US" sz="3599" b="1" i="0" u="none" strike="noStrike" kern="1200" cap="none" spc="0" normalizeH="0" baseline="0" dirty="0">
                <a:ln>
                  <a:noFill/>
                </a:ln>
                <a:solidFill>
                  <a:schemeClr val="accent1"/>
                </a:solidFill>
                <a:effectLst/>
                <a:uLnTx/>
                <a:uFillTx/>
                <a:latin typeface="+mj-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17"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ea typeface="+mn-ea"/>
                <a:cs typeface="Arial" panose="020B0604020202020204" pitchFamily="34" charset="0"/>
              </a:rPr>
              <a:t>Procurement Overview</a:t>
            </a:r>
          </a:p>
        </p:txBody>
      </p:sp>
      <p:sp>
        <p:nvSpPr>
          <p:cNvPr id="3" name="Text Placeholder 2">
            <a:extLst>
              <a:ext uri="{FF2B5EF4-FFF2-40B4-BE49-F238E27FC236}">
                <a16:creationId xmlns:a16="http://schemas.microsoft.com/office/drawing/2014/main" id="{C97F7547-8CDF-7D4A-41E7-6F8FA11542BC}"/>
              </a:ext>
            </a:extLst>
          </p:cNvPr>
          <p:cNvSpPr txBox="1">
            <a:spLocks/>
          </p:cNvSpPr>
          <p:nvPr/>
        </p:nvSpPr>
        <p:spPr>
          <a:xfrm>
            <a:off x="1584960" y="1500915"/>
            <a:ext cx="10607040" cy="4363250"/>
          </a:xfrm>
          <a:prstGeom prst="rect">
            <a:avLst/>
          </a:prstGeom>
        </p:spPr>
        <p:txBody>
          <a:bodyPr numCol="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800"/>
              </a:spcBef>
              <a:spcAft>
                <a:spcPts val="0"/>
              </a:spcAft>
              <a:buClrTx/>
              <a:buSzTx/>
              <a:tabLst/>
              <a:defRPr/>
            </a:pPr>
            <a:r>
              <a:rPr kumimoji="0" lang="en-US" sz="2400" i="0" u="none" strike="noStrike" kern="1200" cap="none" spc="0" normalizeH="0" baseline="0" noProof="0">
                <a:ln>
                  <a:noFill/>
                </a:ln>
                <a:solidFill>
                  <a:prstClr val="black"/>
                </a:solidFill>
                <a:effectLst/>
                <a:uLnTx/>
                <a:uFillTx/>
                <a:ea typeface="+mn-ea"/>
                <a:cs typeface="Arial" panose="020B0604020202020204" pitchFamily="34" charset="0"/>
              </a:rPr>
              <a:t>The Project will be procured through a two-phase solicitation, taking into account such factors as qualifications, approach and innovations, and price </a:t>
            </a:r>
          </a:p>
          <a:p>
            <a:pPr marL="457200" marR="0" lvl="0" indent="-457200" algn="l" defTabSz="914400" rtl="0" eaLnBrk="1" fontAlgn="auto" latinLnBrk="0" hangingPunct="1">
              <a:lnSpc>
                <a:spcPct val="100000"/>
              </a:lnSpc>
              <a:spcBef>
                <a:spcPts val="800"/>
              </a:spcBef>
              <a:spcAft>
                <a:spcPts val="0"/>
              </a:spcAft>
              <a:buSzPct val="125000"/>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ea typeface="+mn-ea"/>
                <a:cs typeface="Arial" panose="020B0604020202020204" pitchFamily="34" charset="0"/>
              </a:rPr>
              <a:t>Phase 1 - Qualifications and Shortlisting</a:t>
            </a:r>
          </a:p>
          <a:p>
            <a:pPr marL="914400" marR="0" lvl="1" indent="-457200" algn="l" defTabSz="914400" rtl="0" eaLnBrk="1" fontAlgn="auto" latinLnBrk="0" hangingPunct="1">
              <a:lnSpc>
                <a:spcPct val="100000"/>
              </a:lnSpc>
              <a:spcBef>
                <a:spcPts val="600"/>
              </a:spcBef>
              <a:spcAft>
                <a:spcPts val="0"/>
              </a:spcAft>
              <a:buClrTx/>
              <a:buSzTx/>
              <a:buFont typeface="Arial Narrow" panose="020B060602020203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Arial" panose="020B0604020202020204" pitchFamily="34" charset="0"/>
              </a:rPr>
              <a:t>Expanded LOI detailing team structure, key personnel, technical qualifications</a:t>
            </a:r>
          </a:p>
          <a:p>
            <a:pPr marL="457200" marR="0" lvl="0" indent="-457200" algn="l" defTabSz="914400" rtl="0" eaLnBrk="1" fontAlgn="auto" latinLnBrk="0" hangingPunct="1">
              <a:lnSpc>
                <a:spcPct val="100000"/>
              </a:lnSpc>
              <a:spcBef>
                <a:spcPts val="800"/>
              </a:spcBef>
              <a:spcAft>
                <a:spcPts val="0"/>
              </a:spcAft>
              <a:buSzPct val="125000"/>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ea typeface="+mn-ea"/>
                <a:cs typeface="Arial" panose="020B0604020202020204" pitchFamily="34" charset="0"/>
              </a:rPr>
              <a:t>Phase 2 - Technical and Price Proposal</a:t>
            </a:r>
          </a:p>
          <a:p>
            <a:pPr marL="914400" marR="0" lvl="1" indent="-457200" algn="l" defTabSz="914400" rtl="0" eaLnBrk="1" fontAlgn="auto" latinLnBrk="0" hangingPunct="1">
              <a:lnSpc>
                <a:spcPct val="100000"/>
              </a:lnSpc>
              <a:spcBef>
                <a:spcPts val="600"/>
              </a:spcBef>
              <a:spcAft>
                <a:spcPts val="0"/>
              </a:spcAft>
              <a:buClrTx/>
              <a:buSzTx/>
              <a:buFont typeface="Arial Narrow" panose="020B060602020203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Arial" panose="020B0604020202020204" pitchFamily="34" charset="0"/>
              </a:rPr>
              <a:t>Technical proposals detailing project approach narrative both for DB delivery of Base Scope of Work and Augmentation Phase</a:t>
            </a:r>
          </a:p>
          <a:p>
            <a:pPr marL="914400" lvl="1" indent="-457200">
              <a:spcBef>
                <a:spcPts val="600"/>
              </a:spcBef>
              <a:buFont typeface="Arial Narrow" panose="020B0606020202030204" pitchFamily="34" charset="0"/>
              <a:buChar char="–"/>
              <a:defRPr/>
            </a:pPr>
            <a:r>
              <a:rPr lang="en-US" sz="2000">
                <a:solidFill>
                  <a:prstClr val="black"/>
                </a:solidFill>
                <a:cs typeface="Arial" panose="020B0604020202020204" pitchFamily="34" charset="0"/>
              </a:rPr>
              <a:t>Project design concept – Plans and drawings that meet technical requirements and design criteria for Base Scope of Work and approved ATCs</a:t>
            </a:r>
          </a:p>
          <a:p>
            <a:pPr marL="914400" marR="0" lvl="1" indent="-457200" algn="l" defTabSz="914400" rtl="0" eaLnBrk="1" fontAlgn="auto" latinLnBrk="0" hangingPunct="1">
              <a:lnSpc>
                <a:spcPct val="100000"/>
              </a:lnSpc>
              <a:spcBef>
                <a:spcPts val="600"/>
              </a:spcBef>
              <a:spcAft>
                <a:spcPts val="0"/>
              </a:spcAft>
              <a:buClrTx/>
              <a:buSzTx/>
              <a:buFont typeface="Arial Narrow" panose="020B0606020202030204" pitchFamily="34" charset="0"/>
              <a:buChar char="–"/>
              <a:tabLst/>
              <a:defRPr/>
            </a:pPr>
            <a:r>
              <a:rPr kumimoji="0" lang="en-US" sz="2000" b="0" i="0" u="none" strike="noStrike" kern="1200" cap="none" spc="0" normalizeH="0" baseline="0" noProof="0">
                <a:ln>
                  <a:noFill/>
                </a:ln>
                <a:solidFill>
                  <a:prstClr val="black"/>
                </a:solidFill>
                <a:effectLst/>
                <a:uLnTx/>
                <a:uFillTx/>
                <a:ea typeface="+mn-ea"/>
                <a:cs typeface="Arial" panose="020B0604020202020204" pitchFamily="34" charset="0"/>
              </a:rPr>
              <a:t>ATC process for technical innovations </a:t>
            </a:r>
          </a:p>
          <a:p>
            <a:pPr marL="914400" lvl="1" indent="-457200">
              <a:spcBef>
                <a:spcPts val="600"/>
              </a:spcBef>
              <a:buFont typeface="Arial Narrow" panose="020B0606020202030204" pitchFamily="34" charset="0"/>
              <a:buChar char="–"/>
              <a:defRPr/>
            </a:pPr>
            <a:r>
              <a:rPr kumimoji="0" lang="en-US" sz="2000" b="0" i="0" u="none" strike="noStrike" kern="1200" cap="none" spc="0" normalizeH="0" baseline="0" noProof="0">
                <a:ln>
                  <a:noFill/>
                </a:ln>
                <a:solidFill>
                  <a:prstClr val="black"/>
                </a:solidFill>
                <a:effectLst/>
                <a:uLnTx/>
                <a:uFillTx/>
                <a:ea typeface="+mn-ea"/>
                <a:cs typeface="Arial" panose="020B0604020202020204" pitchFamily="34" charset="0"/>
              </a:rPr>
              <a:t>Price proposals: Fixed-price, lump sum to schedule</a:t>
            </a:r>
          </a:p>
        </p:txBody>
      </p:sp>
      <p:sp>
        <p:nvSpPr>
          <p:cNvPr id="4" name="Title 1">
            <a:extLst>
              <a:ext uri="{FF2B5EF4-FFF2-40B4-BE49-F238E27FC236}">
                <a16:creationId xmlns:a16="http://schemas.microsoft.com/office/drawing/2014/main" id="{69DBBF07-743A-889C-B9FF-8D53B07086BF}"/>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Procurement Approach</a:t>
            </a:r>
            <a:endParaRPr lang="en-US" sz="3700" b="1">
              <a:latin typeface="Calibri"/>
              <a:ea typeface="Calibri"/>
              <a:cs typeface="Calibri"/>
            </a:endParaRPr>
          </a:p>
        </p:txBody>
      </p:sp>
    </p:spTree>
    <p:extLst>
      <p:ext uri="{BB962C8B-B14F-4D97-AF65-F5344CB8AC3E}">
        <p14:creationId xmlns:p14="http://schemas.microsoft.com/office/powerpoint/2010/main" val="196030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8E0D2F-22D8-46A5-97F2-67DFB2C2CC04}"/>
              </a:ext>
            </a:extLst>
          </p:cNvPr>
          <p:cNvSpPr>
            <a:spLocks noGrp="1"/>
          </p:cNvSpPr>
          <p:nvPr>
            <p:ph type="title" idx="4294967295"/>
          </p:nvPr>
        </p:nvSpPr>
        <p:spPr>
          <a:xfrm>
            <a:off x="2152650" y="76201"/>
            <a:ext cx="7886700" cy="1173163"/>
          </a:xfrm>
        </p:spPr>
        <p:txBody>
          <a:bodyPr lIns="91440" tIns="45720" rIns="91440" bIns="45720" anchor="t">
            <a:normAutofit/>
          </a:bodyPr>
          <a:lstStyle/>
          <a:p>
            <a:pPr algn="l">
              <a:lnSpc>
                <a:spcPct val="90000"/>
              </a:lnSpc>
            </a:pPr>
            <a:r>
              <a:rPr lang="en-US" altLang="en-US" sz="3700" b="1">
                <a:latin typeface="Calibri"/>
                <a:ea typeface="Calibri"/>
                <a:cs typeface="Calibri"/>
              </a:rPr>
              <a:t>THEA’s Risk Mitigation Measures</a:t>
            </a:r>
            <a:endParaRPr lang="en-US" sz="3700" b="1">
              <a:latin typeface="Calibri"/>
              <a:ea typeface="Calibri"/>
              <a:cs typeface="Calibri"/>
            </a:endParaRPr>
          </a:p>
        </p:txBody>
      </p:sp>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169596" y="861328"/>
            <a:ext cx="9705820" cy="5486400"/>
          </a:xfrm>
          <a:prstGeom prst="rect">
            <a:avLst/>
          </a:prstGeom>
        </p:spPr>
        <p:txBody>
          <a:bodyPr vert="horz" lIns="91440" tIns="45720" rIns="91440" bIns="45720" rtlCol="0" anchor="ct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a:p>
          <a:p>
            <a:pPr>
              <a:spcBef>
                <a:spcPts val="0"/>
              </a:spcBef>
              <a:spcAft>
                <a:spcPts val="1200"/>
              </a:spcAft>
            </a:pPr>
            <a:r>
              <a:rPr lang="en-US" sz="2800"/>
              <a:t>Significant preliminary engineering studies and concept plan development</a:t>
            </a:r>
          </a:p>
          <a:p>
            <a:pPr>
              <a:spcBef>
                <a:spcPts val="0"/>
              </a:spcBef>
              <a:spcAft>
                <a:spcPts val="1200"/>
              </a:spcAft>
            </a:pPr>
            <a:r>
              <a:rPr lang="en-US" sz="2800"/>
              <a:t>Structural analysis of existing retaining walls to support barrier-mounted 8' noise walls</a:t>
            </a:r>
          </a:p>
          <a:p>
            <a:pPr>
              <a:spcBef>
                <a:spcPts val="0"/>
              </a:spcBef>
              <a:spcAft>
                <a:spcPts val="1200"/>
              </a:spcAft>
            </a:pPr>
            <a:r>
              <a:rPr lang="en-US" sz="2800"/>
              <a:t>Extensive geotechnical exploration and data collection</a:t>
            </a:r>
          </a:p>
          <a:p>
            <a:pPr>
              <a:spcBef>
                <a:spcPts val="0"/>
              </a:spcBef>
              <a:spcAft>
                <a:spcPts val="1200"/>
              </a:spcAft>
            </a:pPr>
            <a:r>
              <a:rPr lang="en-US" sz="2800"/>
              <a:t>Comprehensive survey and 3D terrain model</a:t>
            </a:r>
          </a:p>
          <a:p>
            <a:pPr>
              <a:spcBef>
                <a:spcPts val="0"/>
              </a:spcBef>
              <a:spcAft>
                <a:spcPts val="1200"/>
              </a:spcAft>
            </a:pPr>
            <a:r>
              <a:rPr lang="en-US" sz="2800"/>
              <a:t>Utility SUE data collection (Level A and B) and initiation of compensable advanced relocations</a:t>
            </a:r>
          </a:p>
          <a:p>
            <a:pPr>
              <a:spcBef>
                <a:spcPts val="0"/>
              </a:spcBef>
              <a:spcAft>
                <a:spcPts val="1200"/>
              </a:spcAft>
            </a:pPr>
            <a:r>
              <a:rPr lang="en-US" sz="2800"/>
              <a:t>Advancing agency permitting</a:t>
            </a:r>
          </a:p>
          <a:p>
            <a:pPr>
              <a:spcBef>
                <a:spcPts val="0"/>
              </a:spcBef>
              <a:spcAft>
                <a:spcPts val="1200"/>
              </a:spcAft>
            </a:pPr>
            <a:endParaRPr lang="en-US" sz="2800"/>
          </a:p>
          <a:p>
            <a:endParaRPr lang="en-US" sz="2000"/>
          </a:p>
        </p:txBody>
      </p:sp>
    </p:spTree>
    <p:extLst>
      <p:ext uri="{BB962C8B-B14F-4D97-AF65-F5344CB8AC3E}">
        <p14:creationId xmlns:p14="http://schemas.microsoft.com/office/powerpoint/2010/main" val="3124168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EC0C8-8137-45F4-AEA3-4F67064063F6}"/>
              </a:ext>
            </a:extLst>
          </p:cNvPr>
          <p:cNvSpPr txBox="1"/>
          <p:nvPr/>
        </p:nvSpPr>
        <p:spPr>
          <a:xfrm>
            <a:off x="1944914" y="992629"/>
            <a:ext cx="9959219" cy="4552015"/>
          </a:xfrm>
          <a:prstGeom prst="rect">
            <a:avLst/>
          </a:prstGeom>
          <a:noFill/>
        </p:spPr>
        <p:txBody>
          <a:bodyPr wrap="square" rtlCol="0">
            <a:spAutoFit/>
          </a:bodyPr>
          <a:lstStyle/>
          <a:p>
            <a:pPr>
              <a:lnSpc>
                <a:spcPct val="90000"/>
              </a:lnSpc>
            </a:pPr>
            <a:r>
              <a:rPr kumimoji="0" lang="en-US" sz="3200" b="1" i="0" u="none" strike="noStrike" kern="0" cap="none" spc="0" normalizeH="0" baseline="0" noProof="0">
                <a:ln>
                  <a:noFill/>
                </a:ln>
                <a:effectLst/>
                <a:uLnTx/>
                <a:uFillTx/>
                <a:latin typeface="+mj-lt"/>
                <a:ea typeface="+mn-ea"/>
                <a:cs typeface="+mn-cs"/>
              </a:rPr>
              <a:t>Expanded Letters of Interest Format and Contents</a:t>
            </a:r>
            <a:endParaRPr lang="en-US" sz="3200" b="1" kern="0">
              <a:latin typeface="+mj-lt"/>
            </a:endParaRPr>
          </a:p>
          <a:p>
            <a:pPr marL="514350" lvl="1" indent="-28575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Expanded Letters of Interest (ELOI) Content</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Past Performance History and Similar Project Experience </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Proposed Design-Build Firm Staffing and Organization Plan </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Design-Build Project Requirements, Design and Construction Criteria, and Critical Issues, including Aesthetics and Community Involvement </a:t>
            </a:r>
          </a:p>
          <a:p>
            <a:pPr marL="514350" lvl="1" indent="-28575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Additional items</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Pass/Fail Criteria</a:t>
            </a:r>
          </a:p>
          <a:p>
            <a:pPr marL="1028700" lvl="1"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Organizational Chart and Resumes</a:t>
            </a:r>
          </a:p>
          <a:p>
            <a:pPr marL="1028700" lvl="1"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Performance History</a:t>
            </a:r>
          </a:p>
          <a:p>
            <a:pPr marL="514350" indent="-28575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Required prequalification in all work types required for the Project</a:t>
            </a:r>
          </a:p>
        </p:txBody>
      </p:sp>
      <p:sp>
        <p:nvSpPr>
          <p:cNvPr id="4" name="Title 1">
            <a:extLst>
              <a:ext uri="{FF2B5EF4-FFF2-40B4-BE49-F238E27FC236}">
                <a16:creationId xmlns:a16="http://schemas.microsoft.com/office/drawing/2014/main" id="{A1C1F507-016B-0F01-DBDB-8B6A3A35D6DA}"/>
              </a:ext>
            </a:extLst>
          </p:cNvPr>
          <p:cNvSpPr txBox="1">
            <a:spLocks/>
          </p:cNvSpPr>
          <p:nvPr/>
        </p:nvSpPr>
        <p:spPr>
          <a:xfrm>
            <a:off x="2152650" y="76202"/>
            <a:ext cx="953135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Phase 1 – Expanded Letters of Interest</a:t>
            </a:r>
            <a:endParaRPr lang="en-US" sz="3700" b="1">
              <a:latin typeface="Calibri"/>
              <a:ea typeface="Calibri"/>
              <a:cs typeface="Calibri"/>
            </a:endParaRPr>
          </a:p>
        </p:txBody>
      </p:sp>
    </p:spTree>
    <p:extLst>
      <p:ext uri="{BB962C8B-B14F-4D97-AF65-F5344CB8AC3E}">
        <p14:creationId xmlns:p14="http://schemas.microsoft.com/office/powerpoint/2010/main" val="4256490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42D-1417-431D-AE6C-EC1A6C1F3CE3}"/>
              </a:ext>
            </a:extLst>
          </p:cNvPr>
          <p:cNvSpPr>
            <a:spLocks noGrp="1"/>
          </p:cNvSpPr>
          <p:nvPr>
            <p:ph type="title"/>
          </p:nvPr>
        </p:nvSpPr>
        <p:spPr>
          <a:xfrm>
            <a:off x="1944913" y="181429"/>
            <a:ext cx="9229905" cy="1143000"/>
          </a:xfrm>
        </p:spPr>
        <p:txBody>
          <a:bodyPr/>
          <a:lstStyle/>
          <a:p>
            <a:pPr algn="l"/>
            <a:r>
              <a:rPr lang="en-US" sz="3700" b="1"/>
              <a:t>Phase 1 - Expanded Letters of Interest</a:t>
            </a:r>
          </a:p>
        </p:txBody>
      </p:sp>
      <p:sp>
        <p:nvSpPr>
          <p:cNvPr id="3" name="TextBox 2">
            <a:extLst>
              <a:ext uri="{FF2B5EF4-FFF2-40B4-BE49-F238E27FC236}">
                <a16:creationId xmlns:a16="http://schemas.microsoft.com/office/drawing/2014/main" id="{036EC0C8-8137-45F4-AEA3-4F67064063F6}"/>
              </a:ext>
            </a:extLst>
          </p:cNvPr>
          <p:cNvSpPr txBox="1"/>
          <p:nvPr/>
        </p:nvSpPr>
        <p:spPr>
          <a:xfrm>
            <a:off x="1944914" y="992629"/>
            <a:ext cx="9840686" cy="4142673"/>
          </a:xfrm>
          <a:prstGeom prst="rect">
            <a:avLst/>
          </a:prstGeom>
          <a:noFill/>
        </p:spPr>
        <p:txBody>
          <a:bodyPr wrap="square" rtlCol="0">
            <a:spAutoFit/>
          </a:bodyPr>
          <a:lstStyle/>
          <a:p>
            <a:pPr>
              <a:lnSpc>
                <a:spcPct val="90000"/>
              </a:lnSpc>
            </a:pPr>
            <a:r>
              <a:rPr kumimoji="0" lang="en-US" sz="3200" b="1" i="0" u="none" strike="noStrike" kern="0" cap="none" spc="0" normalizeH="0" baseline="0" noProof="0">
                <a:ln>
                  <a:noFill/>
                </a:ln>
                <a:effectLst/>
                <a:uLnTx/>
                <a:uFillTx/>
                <a:latin typeface="+mj-lt"/>
                <a:ea typeface="+mn-ea"/>
                <a:cs typeface="+mn-cs"/>
              </a:rPr>
              <a:t>Evaluation and Shortlisting</a:t>
            </a:r>
            <a:endParaRPr lang="en-US" sz="3200">
              <a:latin typeface="+mj-lt"/>
              <a:cs typeface="Calibri" panose="020F0502020204030204" pitchFamily="34" charset="0"/>
            </a:endParaRPr>
          </a:p>
          <a:p>
            <a:pPr marL="514350" indent="-28575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ELOI Evaluation Criteria (Maximum of 50 points)</a:t>
            </a:r>
          </a:p>
          <a:p>
            <a:pPr marL="1028700" lvl="1"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Past Performance History &amp; Similar Design Build Project Experience (15 points)</a:t>
            </a:r>
          </a:p>
          <a:p>
            <a:pPr marL="1028700" lvl="1"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Proposed Design-Build Staffing &amp; Organization Plan (15 points)</a:t>
            </a:r>
          </a:p>
          <a:p>
            <a:pPr marL="1028700" lvl="1"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Design-Build Project Requirements, Design &amp; Construction Criteria, and Critical Issues including Aesthetics &amp; Community Involvement (20 points)</a:t>
            </a:r>
          </a:p>
          <a:p>
            <a:pPr marL="514350" indent="-285750">
              <a:lnSpc>
                <a:spcPct val="90000"/>
              </a:lnSpc>
              <a:spcBef>
                <a:spcPts val="12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Recommended selection of between three and five Proposers (if reasonably possible)</a:t>
            </a:r>
          </a:p>
          <a:p>
            <a:pPr marL="517525" lvl="2" indent="-285750">
              <a:lnSpc>
                <a:spcPct val="90000"/>
              </a:lnSpc>
              <a:spcBef>
                <a:spcPts val="1200"/>
              </a:spcBef>
              <a:buSzPct val="125000"/>
              <a:buFont typeface="Arial" panose="020B0604020202020204" pitchFamily="34" charset="0"/>
              <a:buChar char="•"/>
            </a:pPr>
            <a:r>
              <a:rPr lang="en-US" sz="2400" u="sng">
                <a:latin typeface="Corbel" panose="020B0503020204020204" pitchFamily="34" charset="0"/>
                <a:cs typeface="Calibri" panose="020F0502020204030204" pitchFamily="34" charset="0"/>
              </a:rPr>
              <a:t>LOI Scoring does not carry forward to final selection calculation</a:t>
            </a:r>
          </a:p>
          <a:p>
            <a:pPr marL="1428750" lvl="2" indent="-285750">
              <a:lnSpc>
                <a:spcPct val="90000"/>
              </a:lnSpc>
              <a:buFont typeface="Arial" panose="020B0604020202020204" pitchFamily="34" charset="0"/>
              <a:buChar char="•"/>
            </a:pPr>
            <a:endParaRPr lang="en-US" sz="2000">
              <a:latin typeface="Corbel" panose="020B0503020204020204" pitchFamily="34" charset="0"/>
              <a:cs typeface="Calibri" panose="020F0502020204030204" pitchFamily="34" charset="0"/>
            </a:endParaRPr>
          </a:p>
          <a:p>
            <a:pPr marL="914400" lvl="1" indent="-228600">
              <a:lnSpc>
                <a:spcPct val="90000"/>
              </a:lnSpc>
              <a:buFont typeface="Arial" panose="020B0604020202020204" pitchFamily="34" charset="0"/>
              <a:buChar char="•"/>
            </a:pPr>
            <a:endParaRPr lang="en-US" sz="2000">
              <a:latin typeface="Corbel" panose="020B0503020204020204" pitchFamily="34" charset="0"/>
              <a:cs typeface="Calibri" panose="020F0502020204030204" pitchFamily="34" charset="0"/>
            </a:endParaRPr>
          </a:p>
        </p:txBody>
      </p:sp>
    </p:spTree>
    <p:extLst>
      <p:ext uri="{BB962C8B-B14F-4D97-AF65-F5344CB8AC3E}">
        <p14:creationId xmlns:p14="http://schemas.microsoft.com/office/powerpoint/2010/main" val="269763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45CD93-B37C-46A5-8129-BB34CD5332F3}"/>
              </a:ext>
            </a:extLst>
          </p:cNvPr>
          <p:cNvSpPr txBox="1"/>
          <p:nvPr/>
        </p:nvSpPr>
        <p:spPr>
          <a:xfrm>
            <a:off x="2895600" y="903763"/>
            <a:ext cx="6629400" cy="5047536"/>
          </a:xfrm>
          <a:prstGeom prst="rect">
            <a:avLst/>
          </a:prstGeom>
          <a:noFill/>
        </p:spPr>
        <p:txBody>
          <a:bodyPr wrap="square" rtlCol="0">
            <a:spAutoFit/>
          </a:bodyPr>
          <a:lstStyle/>
          <a:p>
            <a:r>
              <a:rPr lang="en-US" sz="2400">
                <a:latin typeface="Corbel" panose="020B0503020204020204" pitchFamily="34" charset="0"/>
                <a:cs typeface="Calibri" panose="020F0502020204030204" pitchFamily="34" charset="0"/>
              </a:rPr>
              <a:t>Major work types:</a:t>
            </a:r>
          </a:p>
          <a:p>
            <a:r>
              <a:rPr lang="en-US" sz="2400">
                <a:latin typeface="Corbel" panose="020B0503020204020204" pitchFamily="34" charset="0"/>
                <a:cs typeface="Calibri" panose="020F0502020204030204" pitchFamily="34" charset="0"/>
              </a:rPr>
              <a:t>	7 – Drainage</a:t>
            </a:r>
          </a:p>
          <a:p>
            <a:r>
              <a:rPr lang="en-US" sz="2400">
                <a:latin typeface="Corbel" panose="020B0503020204020204" pitchFamily="34" charset="0"/>
                <a:cs typeface="Calibri" panose="020F0502020204030204" pitchFamily="34" charset="0"/>
              </a:rPr>
              <a:t>	11 – Grading</a:t>
            </a:r>
          </a:p>
          <a:p>
            <a:r>
              <a:rPr lang="en-US" sz="2400">
                <a:latin typeface="Corbel" panose="020B0503020204020204" pitchFamily="34" charset="0"/>
                <a:cs typeface="Calibri" panose="020F0502020204030204" pitchFamily="34" charset="0"/>
              </a:rPr>
              <a:t>	17 – Intermediate Bridges</a:t>
            </a:r>
          </a:p>
          <a:p>
            <a:pPr>
              <a:spcBef>
                <a:spcPts val="1200"/>
              </a:spcBef>
            </a:pPr>
            <a:r>
              <a:rPr lang="en-US" sz="2400">
                <a:latin typeface="Corbel" panose="020B0503020204020204" pitchFamily="34" charset="0"/>
                <a:cs typeface="Calibri" panose="020F0502020204030204" pitchFamily="34" charset="0"/>
              </a:rPr>
              <a:t>Other minor work types can be accommodated by subcontractors</a:t>
            </a:r>
          </a:p>
          <a:p>
            <a:pPr marR="0">
              <a:spcBef>
                <a:spcPts val="0"/>
              </a:spcBef>
              <a:spcAft>
                <a:spcPts val="0"/>
              </a:spcAft>
            </a:pPr>
            <a:r>
              <a:rPr lang="en-US" sz="2400">
                <a:latin typeface="Corbel" panose="020B0503020204020204" pitchFamily="34" charset="0"/>
                <a:cs typeface="Calibri" panose="020F0502020204030204" pitchFamily="34" charset="0"/>
              </a:rPr>
              <a:t>	8 – Electrical Work</a:t>
            </a:r>
          </a:p>
          <a:p>
            <a:pPr marR="0">
              <a:spcBef>
                <a:spcPts val="0"/>
              </a:spcBef>
              <a:spcAft>
                <a:spcPts val="0"/>
              </a:spcAft>
            </a:pPr>
            <a:r>
              <a:rPr lang="en-US" sz="2400">
                <a:latin typeface="Corbel" panose="020B0503020204020204" pitchFamily="34" charset="0"/>
                <a:cs typeface="Calibri" panose="020F0502020204030204" pitchFamily="34" charset="0"/>
              </a:rPr>
              <a:t>	10 – Flexible Paving</a:t>
            </a:r>
          </a:p>
          <a:p>
            <a:pPr marR="0">
              <a:spcBef>
                <a:spcPts val="0"/>
              </a:spcBef>
              <a:spcAft>
                <a:spcPts val="0"/>
              </a:spcAft>
            </a:pPr>
            <a:r>
              <a:rPr lang="en-US" sz="2400">
                <a:latin typeface="Corbel" panose="020B0503020204020204" pitchFamily="34" charset="0"/>
                <a:cs typeface="Calibri" panose="020F0502020204030204" pitchFamily="34" charset="0"/>
              </a:rPr>
              <a:t>	12 – Grassing, Seeding and Sodding</a:t>
            </a:r>
          </a:p>
          <a:p>
            <a:pPr marR="0">
              <a:spcBef>
                <a:spcPts val="0"/>
              </a:spcBef>
              <a:spcAft>
                <a:spcPts val="0"/>
              </a:spcAft>
            </a:pPr>
            <a:r>
              <a:rPr lang="en-US" sz="2400">
                <a:latin typeface="Corbel" panose="020B0503020204020204" pitchFamily="34" charset="0"/>
                <a:cs typeface="Calibri" panose="020F0502020204030204" pitchFamily="34" charset="0"/>
              </a:rPr>
              <a:t>	13 – Guardrail</a:t>
            </a:r>
          </a:p>
          <a:p>
            <a:pPr marR="0">
              <a:spcBef>
                <a:spcPts val="0"/>
              </a:spcBef>
              <a:spcAft>
                <a:spcPts val="0"/>
              </a:spcAft>
            </a:pPr>
            <a:r>
              <a:rPr lang="en-US" sz="2400">
                <a:latin typeface="Corbel" panose="020B0503020204020204" pitchFamily="34" charset="0"/>
                <a:cs typeface="Calibri" panose="020F0502020204030204" pitchFamily="34" charset="0"/>
              </a:rPr>
              <a:t>	38 – Roadway Signing</a:t>
            </a:r>
          </a:p>
          <a:p>
            <a:pPr marR="0">
              <a:spcBef>
                <a:spcPts val="0"/>
              </a:spcBef>
              <a:spcAft>
                <a:spcPts val="0"/>
              </a:spcAft>
            </a:pPr>
            <a:r>
              <a:rPr lang="en-US" sz="2400">
                <a:latin typeface="Corbel" panose="020B0503020204020204" pitchFamily="34" charset="0"/>
                <a:cs typeface="Calibri" panose="020F0502020204030204" pitchFamily="34" charset="0"/>
              </a:rPr>
              <a:t>	39 – Traffic Signal</a:t>
            </a:r>
          </a:p>
          <a:p>
            <a:endParaRPr lang="en-US" sz="2400">
              <a:latin typeface="Corbel" panose="020B0503020204020204" pitchFamily="34" charset="0"/>
              <a:cs typeface="Calibri" panose="020F0502020204030204" pitchFamily="34" charset="0"/>
            </a:endParaRPr>
          </a:p>
        </p:txBody>
      </p:sp>
      <p:sp>
        <p:nvSpPr>
          <p:cNvPr id="4" name="Title 1">
            <a:extLst>
              <a:ext uri="{FF2B5EF4-FFF2-40B4-BE49-F238E27FC236}">
                <a16:creationId xmlns:a16="http://schemas.microsoft.com/office/drawing/2014/main" id="{D55CCEFC-D0D3-D0BC-03D4-D9D4A825E67D}"/>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Contractor Pre-Qualifications</a:t>
            </a:r>
            <a:endParaRPr lang="en-US" sz="3700" b="1">
              <a:latin typeface="Calibri"/>
              <a:ea typeface="Calibri"/>
              <a:cs typeface="Calibri"/>
            </a:endParaRPr>
          </a:p>
        </p:txBody>
      </p:sp>
    </p:spTree>
    <p:extLst>
      <p:ext uri="{BB962C8B-B14F-4D97-AF65-F5344CB8AC3E}">
        <p14:creationId xmlns:p14="http://schemas.microsoft.com/office/powerpoint/2010/main" val="9230744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E07F7-E9A4-451D-920F-A24E8DB56966}"/>
              </a:ext>
            </a:extLst>
          </p:cNvPr>
          <p:cNvSpPr>
            <a:spLocks noGrp="1"/>
          </p:cNvSpPr>
          <p:nvPr>
            <p:ph type="title"/>
          </p:nvPr>
        </p:nvSpPr>
        <p:spPr/>
        <p:txBody>
          <a:bodyPr/>
          <a:lstStyle/>
          <a:p>
            <a:r>
              <a:rPr lang="en-US" sz="3600" b="1">
                <a:effectLst>
                  <a:outerShdw blurRad="38100" dist="38100" dir="2700000" algn="tl">
                    <a:srgbClr val="000000">
                      <a:alpha val="43137"/>
                    </a:srgbClr>
                  </a:outerShdw>
                </a:effectLst>
              </a:rPr>
              <a:t> </a:t>
            </a:r>
          </a:p>
        </p:txBody>
      </p:sp>
      <p:sp>
        <p:nvSpPr>
          <p:cNvPr id="3" name="TextBox 2">
            <a:extLst>
              <a:ext uri="{FF2B5EF4-FFF2-40B4-BE49-F238E27FC236}">
                <a16:creationId xmlns:a16="http://schemas.microsoft.com/office/drawing/2014/main" id="{26E5FBCF-38C2-46A8-8C4D-3886CD881E83}"/>
              </a:ext>
            </a:extLst>
          </p:cNvPr>
          <p:cNvSpPr txBox="1"/>
          <p:nvPr/>
        </p:nvSpPr>
        <p:spPr>
          <a:xfrm>
            <a:off x="1980855" y="1404475"/>
            <a:ext cx="9584611" cy="6463308"/>
          </a:xfrm>
          <a:prstGeom prst="rect">
            <a:avLst/>
          </a:prstGeom>
          <a:noFill/>
        </p:spPr>
        <p:txBody>
          <a:bodyPr wrap="square" numCol="2" rtlCol="0">
            <a:spAutoFit/>
          </a:bodyPr>
          <a:lstStyle/>
          <a:p>
            <a:pPr marL="744538" indent="-744538"/>
            <a:r>
              <a:rPr lang="en-US" sz="2000">
                <a:cs typeface="Calibri" panose="020F0502020204030204" pitchFamily="34" charset="0"/>
              </a:rPr>
              <a:t>3.1	Minor Highway Design</a:t>
            </a:r>
          </a:p>
          <a:p>
            <a:pPr marL="744538" indent="-744538"/>
            <a:r>
              <a:rPr lang="en-US" sz="2000">
                <a:cs typeface="Calibri" panose="020F0502020204030204" pitchFamily="34" charset="0"/>
              </a:rPr>
              <a:t>3.2	Major Highway Design</a:t>
            </a:r>
          </a:p>
          <a:p>
            <a:pPr marL="744538" indent="-744538"/>
            <a:r>
              <a:rPr lang="en-US" sz="2000">
                <a:cs typeface="Calibri" panose="020F0502020204030204" pitchFamily="34" charset="0"/>
              </a:rPr>
              <a:t>3.3	Controlled Access Highway Design</a:t>
            </a:r>
          </a:p>
          <a:p>
            <a:pPr marL="744538" indent="-744538"/>
            <a:r>
              <a:rPr lang="en-US" sz="2000">
                <a:cs typeface="Calibri" panose="020F0502020204030204" pitchFamily="34" charset="0"/>
              </a:rPr>
              <a:t>4.1.1	Miscellaneous Structures</a:t>
            </a:r>
          </a:p>
          <a:p>
            <a:pPr marL="744538" indent="-744538"/>
            <a:r>
              <a:rPr lang="en-US" sz="2000">
                <a:cs typeface="Calibri" panose="020F0502020204030204" pitchFamily="34" charset="0"/>
              </a:rPr>
              <a:t>4.1.2	Minor Bridge Design</a:t>
            </a:r>
          </a:p>
          <a:p>
            <a:pPr marL="744538" indent="-744538"/>
            <a:r>
              <a:rPr lang="en-US" sz="2000">
                <a:cs typeface="Calibri" panose="020F0502020204030204" pitchFamily="34" charset="0"/>
              </a:rPr>
              <a:t>4.2.1	Major Bridge Design- Concrete</a:t>
            </a:r>
          </a:p>
          <a:p>
            <a:pPr marL="744538" indent="-744538"/>
            <a:r>
              <a:rPr lang="en-US" sz="2000">
                <a:cs typeface="Calibri" panose="020F0502020204030204" pitchFamily="34" charset="0"/>
              </a:rPr>
              <a:t>4.2.2	Major Bridge Design- Steel</a:t>
            </a:r>
          </a:p>
          <a:p>
            <a:pPr marL="744538" indent="-744538"/>
            <a:r>
              <a:rPr lang="en-US" sz="2000">
                <a:cs typeface="Calibri" panose="020F0502020204030204" pitchFamily="34" charset="0"/>
              </a:rPr>
              <a:t>5.4	Bridge Load Rating</a:t>
            </a:r>
          </a:p>
          <a:p>
            <a:pPr marL="744538" indent="-744538"/>
            <a:r>
              <a:rPr lang="en-US" sz="2000">
                <a:cs typeface="Calibri" panose="020F0502020204030204" pitchFamily="34" charset="0"/>
              </a:rPr>
              <a:t>6.1	Signal Timing</a:t>
            </a:r>
          </a:p>
          <a:p>
            <a:pPr marL="744538" indent="-744538"/>
            <a:r>
              <a:rPr lang="en-US" sz="2000">
                <a:cs typeface="Calibri" panose="020F0502020204030204" pitchFamily="34" charset="0"/>
              </a:rPr>
              <a:t>6.3	Intelligent Transportation Systems </a:t>
            </a:r>
            <a:br>
              <a:rPr lang="en-US" sz="2000">
                <a:cs typeface="Calibri" panose="020F0502020204030204" pitchFamily="34" charset="0"/>
              </a:rPr>
            </a:br>
            <a:r>
              <a:rPr lang="en-US" sz="2000">
                <a:cs typeface="Calibri" panose="020F0502020204030204" pitchFamily="34" charset="0"/>
              </a:rPr>
              <a:t>Analysis, Design, and Implementation</a:t>
            </a:r>
          </a:p>
          <a:p>
            <a:pPr marL="744538" indent="-744538"/>
            <a:r>
              <a:rPr lang="en-US" sz="2000">
                <a:cs typeface="Calibri" panose="020F0502020204030204" pitchFamily="34" charset="0"/>
              </a:rPr>
              <a:t>6.3.1	Intelligent Transportation Systems </a:t>
            </a:r>
            <a:br>
              <a:rPr lang="en-US" sz="2000">
                <a:cs typeface="Calibri" panose="020F0502020204030204" pitchFamily="34" charset="0"/>
              </a:rPr>
            </a:br>
            <a:r>
              <a:rPr lang="en-US" sz="2000">
                <a:cs typeface="Calibri" panose="020F0502020204030204" pitchFamily="34" charset="0"/>
              </a:rPr>
              <a:t>Analysis and Design</a:t>
            </a:r>
          </a:p>
          <a:p>
            <a:pPr marL="744538" indent="-744538"/>
            <a:r>
              <a:rPr lang="en-US" sz="2000">
                <a:cs typeface="Calibri" panose="020F0502020204030204" pitchFamily="34" charset="0"/>
              </a:rPr>
              <a:t>6.3.2	Intelligent Transportation Systems Implementation</a:t>
            </a:r>
          </a:p>
          <a:p>
            <a:endParaRPr lang="en-US" sz="2000">
              <a:cs typeface="Calibri" panose="020F0502020204030204" pitchFamily="34" charset="0"/>
            </a:endParaRPr>
          </a:p>
          <a:p>
            <a:endParaRPr lang="en-US" sz="2000">
              <a:cs typeface="Calibri" panose="020F0502020204030204" pitchFamily="34" charset="0"/>
            </a:endParaRPr>
          </a:p>
          <a:p>
            <a:endParaRPr lang="en-US" sz="2000">
              <a:cs typeface="Calibri" panose="020F0502020204030204" pitchFamily="34" charset="0"/>
            </a:endParaRPr>
          </a:p>
          <a:p>
            <a:endParaRPr lang="en-US" sz="2000">
              <a:cs typeface="Calibri" panose="020F0502020204030204" pitchFamily="34" charset="0"/>
            </a:endParaRPr>
          </a:p>
          <a:p>
            <a:pPr marL="627063" indent="-627063"/>
            <a:r>
              <a:rPr lang="en-US" sz="2000">
                <a:cs typeface="Calibri" panose="020F0502020204030204" pitchFamily="34" charset="0"/>
              </a:rPr>
              <a:t>6.3.3	Intelligent Transportation Traffic Engineering Communications</a:t>
            </a:r>
          </a:p>
          <a:p>
            <a:pPr marL="627063" indent="-627063"/>
            <a:r>
              <a:rPr lang="en-US" sz="2000">
                <a:cs typeface="Calibri" panose="020F0502020204030204" pitchFamily="34" charset="0"/>
              </a:rPr>
              <a:t>7.1	Signing, Pavement Marking &amp; Channelization</a:t>
            </a:r>
          </a:p>
          <a:p>
            <a:pPr marL="627063" indent="-627063"/>
            <a:r>
              <a:rPr lang="en-US" sz="2000">
                <a:cs typeface="Calibri" panose="020F0502020204030204" pitchFamily="34" charset="0"/>
              </a:rPr>
              <a:t>7.2	Lighting</a:t>
            </a:r>
          </a:p>
          <a:p>
            <a:pPr marL="627063" indent="-627063"/>
            <a:r>
              <a:rPr lang="en-US" sz="2000">
                <a:cs typeface="Calibri" panose="020F0502020204030204" pitchFamily="34" charset="0"/>
              </a:rPr>
              <a:t>7.3	Signalization</a:t>
            </a:r>
          </a:p>
          <a:p>
            <a:pPr marL="627063" indent="-627063"/>
            <a:r>
              <a:rPr lang="en-US" sz="2000">
                <a:cs typeface="Calibri" panose="020F0502020204030204" pitchFamily="34" charset="0"/>
              </a:rPr>
              <a:t>8.1	Control Surveying</a:t>
            </a:r>
          </a:p>
          <a:p>
            <a:pPr marL="627063" indent="-627063"/>
            <a:r>
              <a:rPr lang="en-US" sz="2000">
                <a:cs typeface="Calibri" panose="020F0502020204030204" pitchFamily="34" charset="0"/>
              </a:rPr>
              <a:t>8.2	Design, Right of Way, &amp; Construction Surveying</a:t>
            </a:r>
          </a:p>
          <a:p>
            <a:pPr marL="627063" indent="-627063"/>
            <a:r>
              <a:rPr lang="en-US" sz="2000">
                <a:cs typeface="Calibri" panose="020F0502020204030204" pitchFamily="34" charset="0"/>
              </a:rPr>
              <a:t>9.1	Soil Exploration</a:t>
            </a:r>
          </a:p>
          <a:p>
            <a:pPr marL="627063" indent="-627063"/>
            <a:r>
              <a:rPr lang="en-US" sz="2000">
                <a:cs typeface="Calibri" panose="020F0502020204030204" pitchFamily="34" charset="0"/>
              </a:rPr>
              <a:t>9.2	Geotechnical Classification Lab Testing</a:t>
            </a:r>
          </a:p>
          <a:p>
            <a:pPr marL="627063" indent="-627063"/>
            <a:r>
              <a:rPr lang="en-US" sz="2000">
                <a:cs typeface="Calibri" panose="020F0502020204030204" pitchFamily="34" charset="0"/>
              </a:rPr>
              <a:t>9.4.1	Standard Foundation Studies</a:t>
            </a:r>
          </a:p>
          <a:p>
            <a:pPr marL="627063" indent="-627063"/>
            <a:r>
              <a:rPr lang="en-US" sz="2000">
                <a:cs typeface="Calibri" panose="020F0502020204030204" pitchFamily="34" charset="0"/>
              </a:rPr>
              <a:t>9.4.2	Non-Redundant Drilled Shaft Bridge Foundation Studies</a:t>
            </a:r>
          </a:p>
          <a:p>
            <a:pPr marL="627063" indent="-627063"/>
            <a:r>
              <a:rPr lang="en-US" sz="2000">
                <a:cs typeface="Calibri" panose="020F0502020204030204" pitchFamily="34" charset="0"/>
              </a:rPr>
              <a:t>15	Landscape Architect</a:t>
            </a:r>
            <a:endParaRPr lang="en-US" sz="1600">
              <a:cs typeface="Calibri" panose="020F0502020204030204" pitchFamily="34" charset="0"/>
            </a:endParaRPr>
          </a:p>
        </p:txBody>
      </p:sp>
      <p:sp>
        <p:nvSpPr>
          <p:cNvPr id="5" name="Title 1">
            <a:extLst>
              <a:ext uri="{FF2B5EF4-FFF2-40B4-BE49-F238E27FC236}">
                <a16:creationId xmlns:a16="http://schemas.microsoft.com/office/drawing/2014/main" id="{970BB66D-D3C5-1356-DA04-8E989F059A81}"/>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Consultant Pre-Qualifications</a:t>
            </a:r>
            <a:endParaRPr lang="en-US" sz="3700" b="1">
              <a:latin typeface="Calibri"/>
              <a:ea typeface="Calibri"/>
              <a:cs typeface="Calibri"/>
            </a:endParaRPr>
          </a:p>
        </p:txBody>
      </p:sp>
    </p:spTree>
    <p:extLst>
      <p:ext uri="{BB962C8B-B14F-4D97-AF65-F5344CB8AC3E}">
        <p14:creationId xmlns:p14="http://schemas.microsoft.com/office/powerpoint/2010/main" val="1896033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EC0C8-8137-45F4-AEA3-4F67064063F6}"/>
              </a:ext>
            </a:extLst>
          </p:cNvPr>
          <p:cNvSpPr txBox="1"/>
          <p:nvPr/>
        </p:nvSpPr>
        <p:spPr>
          <a:xfrm>
            <a:off x="1944913" y="1077294"/>
            <a:ext cx="9417353" cy="4973669"/>
          </a:xfrm>
          <a:prstGeom prst="rect">
            <a:avLst/>
          </a:prstGeom>
          <a:noFill/>
        </p:spPr>
        <p:txBody>
          <a:bodyPr wrap="square" rtlCol="0">
            <a:spAutoFit/>
          </a:bodyPr>
          <a:lstStyle/>
          <a:p>
            <a:pPr>
              <a:lnSpc>
                <a:spcPct val="90000"/>
              </a:lnSpc>
            </a:pPr>
            <a:r>
              <a:rPr kumimoji="0" lang="en-US" sz="3200" b="1" i="0" u="none" strike="noStrike" kern="0" cap="none" spc="0" normalizeH="0" baseline="0" noProof="0">
                <a:ln>
                  <a:noFill/>
                </a:ln>
                <a:effectLst/>
                <a:uLnTx/>
                <a:uFillTx/>
                <a:latin typeface="Arial Nova" panose="020B0504020202020204" pitchFamily="34" charset="0"/>
                <a:ea typeface="+mn-ea"/>
                <a:cs typeface="+mn-cs"/>
              </a:rPr>
              <a:t>Technical Proposal Format and Contents</a:t>
            </a:r>
            <a:endParaRPr lang="en-US" sz="3200" b="1" kern="0">
              <a:latin typeface="Arial Nova" panose="020B0504020202020204" pitchFamily="34" charset="0"/>
            </a:endParaRPr>
          </a:p>
          <a:p>
            <a:pPr marL="514350" lvl="1" indent="-285750">
              <a:lnSpc>
                <a:spcPct val="90000"/>
              </a:lnSpc>
              <a:spcBef>
                <a:spcPts val="600"/>
              </a:spcBef>
              <a:buSzPct val="125000"/>
              <a:buFont typeface="Arial" panose="020B0604020202020204" pitchFamily="34" charset="0"/>
              <a:buChar char="•"/>
            </a:pPr>
            <a:r>
              <a:rPr lang="en-US" sz="2800">
                <a:latin typeface="Corbel" panose="020B0503020204020204" pitchFamily="34" charset="0"/>
                <a:cs typeface="Calibri" panose="020F0502020204030204" pitchFamily="34" charset="0"/>
              </a:rPr>
              <a:t>Project Approach</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Design and Aesthetics  </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Project Augmentation</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Construction </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Temporary Traffic Control Plan </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Coordination </a:t>
            </a:r>
          </a:p>
          <a:p>
            <a:pPr marL="514350" lvl="1" indent="-285750">
              <a:lnSpc>
                <a:spcPct val="90000"/>
              </a:lnSpc>
              <a:spcBef>
                <a:spcPts val="600"/>
              </a:spcBef>
              <a:buSzPct val="125000"/>
              <a:buFont typeface="Arial" panose="020B0604020202020204" pitchFamily="34" charset="0"/>
              <a:buChar char="•"/>
            </a:pPr>
            <a:r>
              <a:rPr lang="en-US" sz="2800">
                <a:latin typeface="Corbel" panose="020B0503020204020204" pitchFamily="34" charset="0"/>
                <a:cs typeface="Calibri" panose="020F0502020204030204" pitchFamily="34" charset="0"/>
              </a:rPr>
              <a:t>Plans and Drawings</a:t>
            </a:r>
          </a:p>
          <a:p>
            <a:pPr marL="514350" lvl="1" indent="-285750">
              <a:lnSpc>
                <a:spcPct val="90000"/>
              </a:lnSpc>
              <a:spcBef>
                <a:spcPts val="600"/>
              </a:spcBef>
              <a:buSzPct val="125000"/>
              <a:buFont typeface="Arial" panose="020B0604020202020204" pitchFamily="34" charset="0"/>
              <a:buChar char="•"/>
            </a:pPr>
            <a:r>
              <a:rPr lang="en-US" sz="2800">
                <a:latin typeface="Corbel" panose="020B0503020204020204" pitchFamily="34" charset="0"/>
                <a:cs typeface="Calibri" panose="020F0502020204030204" pitchFamily="34" charset="0"/>
              </a:rPr>
              <a:t>Renderings, including two alternative signature bridge concepts and noise wall form liner aesthetics</a:t>
            </a:r>
          </a:p>
          <a:p>
            <a:pPr marL="228600">
              <a:lnSpc>
                <a:spcPct val="90000"/>
              </a:lnSpc>
            </a:pPr>
            <a:endParaRPr lang="en-US" sz="2000">
              <a:latin typeface="Corbel" panose="020B0503020204020204" pitchFamily="34" charset="0"/>
              <a:cs typeface="Calibri" panose="020F0502020204030204" pitchFamily="34" charset="0"/>
            </a:endParaRPr>
          </a:p>
          <a:p>
            <a:pPr>
              <a:lnSpc>
                <a:spcPct val="90000"/>
              </a:lnSpc>
            </a:pPr>
            <a:endParaRPr lang="en-US" sz="2400">
              <a:latin typeface="Corbel" panose="020B0503020204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27F54D4-6997-9E5B-D5A0-27A47623F9B6}"/>
              </a:ext>
            </a:extLst>
          </p:cNvPr>
          <p:cNvSpPr txBox="1"/>
          <p:nvPr/>
        </p:nvSpPr>
        <p:spPr>
          <a:xfrm>
            <a:off x="6736080" y="1891363"/>
            <a:ext cx="5212080" cy="1908215"/>
          </a:xfrm>
          <a:prstGeom prst="rect">
            <a:avLst/>
          </a:prstGeom>
          <a:noFill/>
        </p:spPr>
        <p:txBody>
          <a:bodyPr wrap="square">
            <a:spAutoFit/>
          </a:bodyPr>
          <a:lstStyle/>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Utilization of Sustainable, Recycled, and Environmentally Friendly Materials</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Value-Added Features</a:t>
            </a:r>
          </a:p>
          <a:p>
            <a:pPr marL="1028700" lvl="2" indent="-342900">
              <a:lnSpc>
                <a:spcPct val="90000"/>
              </a:lnSpc>
              <a:spcBef>
                <a:spcPts val="600"/>
              </a:spcBef>
              <a:buFont typeface="Corbel" panose="020B0503020204020204" pitchFamily="34" charset="0"/>
              <a:buChar char="–"/>
            </a:pPr>
            <a:r>
              <a:rPr lang="en-US" sz="2400">
                <a:latin typeface="Corbel" panose="020B0503020204020204" pitchFamily="34" charset="0"/>
                <a:cs typeface="Calibri" panose="020F0502020204030204" pitchFamily="34" charset="0"/>
              </a:rPr>
              <a:t>SBE Participation </a:t>
            </a:r>
          </a:p>
        </p:txBody>
      </p:sp>
      <p:sp>
        <p:nvSpPr>
          <p:cNvPr id="8" name="Title 1">
            <a:extLst>
              <a:ext uri="{FF2B5EF4-FFF2-40B4-BE49-F238E27FC236}">
                <a16:creationId xmlns:a16="http://schemas.microsoft.com/office/drawing/2014/main" id="{9ABA7C1A-F7A3-6ABD-3274-43F5E0AD6F82}"/>
              </a:ext>
            </a:extLst>
          </p:cNvPr>
          <p:cNvSpPr txBox="1">
            <a:spLocks/>
          </p:cNvSpPr>
          <p:nvPr/>
        </p:nvSpPr>
        <p:spPr>
          <a:xfrm>
            <a:off x="1944913" y="181429"/>
            <a:ext cx="9229905" cy="1143000"/>
          </a:xfrm>
        </p:spPr>
        <p:txBody>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700" b="1"/>
              <a:t>Phase 2 – Technical Proposals</a:t>
            </a:r>
          </a:p>
        </p:txBody>
      </p:sp>
    </p:spTree>
    <p:extLst>
      <p:ext uri="{BB962C8B-B14F-4D97-AF65-F5344CB8AC3E}">
        <p14:creationId xmlns:p14="http://schemas.microsoft.com/office/powerpoint/2010/main" val="4233331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442D-1417-431D-AE6C-EC1A6C1F3CE3}"/>
              </a:ext>
            </a:extLst>
          </p:cNvPr>
          <p:cNvSpPr>
            <a:spLocks noGrp="1"/>
          </p:cNvSpPr>
          <p:nvPr>
            <p:ph type="title"/>
          </p:nvPr>
        </p:nvSpPr>
        <p:spPr>
          <a:xfrm>
            <a:off x="1944913" y="181429"/>
            <a:ext cx="9229905" cy="1143000"/>
          </a:xfrm>
        </p:spPr>
        <p:txBody>
          <a:bodyPr/>
          <a:lstStyle/>
          <a:p>
            <a:pPr algn="l"/>
            <a:r>
              <a:rPr lang="en-US" sz="3700" b="1"/>
              <a:t>Phase 2 – Technical Proposals</a:t>
            </a:r>
          </a:p>
        </p:txBody>
      </p:sp>
      <p:sp>
        <p:nvSpPr>
          <p:cNvPr id="3" name="TextBox 2">
            <a:extLst>
              <a:ext uri="{FF2B5EF4-FFF2-40B4-BE49-F238E27FC236}">
                <a16:creationId xmlns:a16="http://schemas.microsoft.com/office/drawing/2014/main" id="{036EC0C8-8137-45F4-AEA3-4F67064063F6}"/>
              </a:ext>
            </a:extLst>
          </p:cNvPr>
          <p:cNvSpPr txBox="1"/>
          <p:nvPr/>
        </p:nvSpPr>
        <p:spPr>
          <a:xfrm>
            <a:off x="1944913" y="976021"/>
            <a:ext cx="9417353" cy="4905958"/>
          </a:xfrm>
          <a:prstGeom prst="rect">
            <a:avLst/>
          </a:prstGeom>
          <a:noFill/>
        </p:spPr>
        <p:txBody>
          <a:bodyPr wrap="square" rtlCol="0">
            <a:spAutoFit/>
          </a:bodyPr>
          <a:lstStyle/>
          <a:p>
            <a:pPr marL="228600">
              <a:lnSpc>
                <a:spcPct val="90000"/>
              </a:lnSpc>
            </a:pPr>
            <a:endParaRPr lang="en-US">
              <a:latin typeface="Corbel" panose="020B0503020204020204" pitchFamily="34" charset="0"/>
              <a:cs typeface="Calibri" panose="020F0502020204030204" pitchFamily="34" charset="0"/>
            </a:endParaRPr>
          </a:p>
          <a:p>
            <a:pPr>
              <a:lnSpc>
                <a:spcPct val="90000"/>
              </a:lnSpc>
            </a:pPr>
            <a:r>
              <a:rPr kumimoji="0" lang="en-US" sz="2800" b="1" i="0" u="none" strike="noStrike" kern="0" cap="none" spc="0" normalizeH="0" baseline="0" noProof="0">
                <a:ln>
                  <a:noFill/>
                </a:ln>
                <a:effectLst/>
                <a:uLnTx/>
                <a:uFillTx/>
                <a:latin typeface="Arial Nova" panose="020B0504020202020204" pitchFamily="34" charset="0"/>
                <a:ea typeface="+mn-ea"/>
                <a:cs typeface="+mn-cs"/>
              </a:rPr>
              <a:t>Technical Proposal Evaluation </a:t>
            </a:r>
            <a:endParaRPr lang="en-US" sz="2800">
              <a:latin typeface="Corbel" panose="020B0503020204020204" pitchFamily="34" charset="0"/>
              <a:cs typeface="Calibri" panose="020F0502020204030204" pitchFamily="34" charset="0"/>
            </a:endParaRPr>
          </a:p>
          <a:p>
            <a:pPr marL="514350" indent="-28575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Technical Proposal  Evaluation Criteria </a:t>
            </a:r>
            <a:r>
              <a:rPr lang="en-US" sz="2400" b="1">
                <a:latin typeface="Corbel" panose="020B0503020204020204" pitchFamily="34" charset="0"/>
                <a:cs typeface="Calibri" panose="020F0502020204030204" pitchFamily="34" charset="0"/>
              </a:rPr>
              <a:t>(Maximum of 100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Design and Aesthetics </a:t>
            </a:r>
            <a:r>
              <a:rPr lang="en-US" sz="2200" b="1">
                <a:latin typeface="Corbel" panose="020B0503020204020204" pitchFamily="34" charset="0"/>
                <a:cs typeface="Calibri" panose="020F0502020204030204" pitchFamily="34" charset="0"/>
              </a:rPr>
              <a:t>(25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Project Augmentation </a:t>
            </a:r>
            <a:r>
              <a:rPr lang="en-US" sz="2200" b="1">
                <a:latin typeface="Corbel" panose="020B0503020204020204" pitchFamily="34" charset="0"/>
                <a:cs typeface="Calibri" panose="020F0502020204030204" pitchFamily="34" charset="0"/>
              </a:rPr>
              <a:t>(5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Construction  </a:t>
            </a:r>
            <a:r>
              <a:rPr lang="en-US" sz="2200" b="1">
                <a:latin typeface="Corbel" panose="020B0503020204020204" pitchFamily="34" charset="0"/>
                <a:cs typeface="Calibri" panose="020F0502020204030204" pitchFamily="34" charset="0"/>
              </a:rPr>
              <a:t>(30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Temporary Traffic Control Plan </a:t>
            </a:r>
            <a:r>
              <a:rPr lang="en-US" sz="2200" b="1">
                <a:latin typeface="Corbel" panose="020B0503020204020204" pitchFamily="34" charset="0"/>
                <a:cs typeface="Calibri" panose="020F0502020204030204" pitchFamily="34" charset="0"/>
              </a:rPr>
              <a:t>(15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Coordination </a:t>
            </a:r>
            <a:r>
              <a:rPr lang="en-US" sz="2200" b="1">
                <a:latin typeface="Corbel" panose="020B0503020204020204" pitchFamily="34" charset="0"/>
                <a:cs typeface="Calibri" panose="020F0502020204030204" pitchFamily="34" charset="0"/>
              </a:rPr>
              <a:t>(10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Utilization of Sustainable, Recycled, and Environmentally Friendly Materials </a:t>
            </a:r>
            <a:r>
              <a:rPr lang="en-US" sz="2200" b="1">
                <a:latin typeface="Corbel" panose="020B0503020204020204" pitchFamily="34" charset="0"/>
                <a:cs typeface="Calibri" panose="020F0502020204030204" pitchFamily="34" charset="0"/>
              </a:rPr>
              <a:t>(5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Value-Added Features </a:t>
            </a:r>
            <a:r>
              <a:rPr lang="en-US" sz="2200" b="1">
                <a:latin typeface="Corbel" panose="020B0503020204020204" pitchFamily="34" charset="0"/>
                <a:cs typeface="Calibri" panose="020F0502020204030204" pitchFamily="34" charset="0"/>
              </a:rPr>
              <a:t>(5 points)</a:t>
            </a:r>
          </a:p>
          <a:p>
            <a:pPr marL="1028700" lvl="1" indent="-342900">
              <a:lnSpc>
                <a:spcPct val="90000"/>
              </a:lnSpc>
              <a:spcBef>
                <a:spcPts val="600"/>
              </a:spcBef>
              <a:buFont typeface="Corbel" panose="020B0503020204020204" pitchFamily="34" charset="0"/>
              <a:buChar char="–"/>
            </a:pPr>
            <a:r>
              <a:rPr lang="en-US" sz="2200">
                <a:latin typeface="Corbel" panose="020B0503020204020204" pitchFamily="34" charset="0"/>
                <a:cs typeface="Calibri" panose="020F0502020204030204" pitchFamily="34" charset="0"/>
              </a:rPr>
              <a:t>SBE Participation </a:t>
            </a:r>
            <a:r>
              <a:rPr lang="en-US" sz="2200" b="1">
                <a:latin typeface="Corbel" panose="020B0503020204020204" pitchFamily="34" charset="0"/>
                <a:cs typeface="Calibri" panose="020F0502020204030204" pitchFamily="34" charset="0"/>
              </a:rPr>
              <a:t>(5 points)</a:t>
            </a:r>
          </a:p>
          <a:p>
            <a:pPr marL="457200" indent="-228600">
              <a:lnSpc>
                <a:spcPct val="90000"/>
              </a:lnSpc>
              <a:spcBef>
                <a:spcPts val="600"/>
              </a:spcBef>
              <a:buSzPct val="125000"/>
              <a:buFont typeface="Arial" panose="020B0604020202020204" pitchFamily="34" charset="0"/>
              <a:buChar char="•"/>
            </a:pPr>
            <a:r>
              <a:rPr lang="en-US" sz="2400">
                <a:latin typeface="Corbel" panose="020B0503020204020204" pitchFamily="34" charset="0"/>
                <a:cs typeface="Calibri" panose="020F0502020204030204" pitchFamily="34" charset="0"/>
              </a:rPr>
              <a:t>Proposal Score based on average of Evaluator Scores</a:t>
            </a:r>
          </a:p>
        </p:txBody>
      </p:sp>
    </p:spTree>
    <p:extLst>
      <p:ext uri="{BB962C8B-B14F-4D97-AF65-F5344CB8AC3E}">
        <p14:creationId xmlns:p14="http://schemas.microsoft.com/office/powerpoint/2010/main" val="3132080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2C93F1-7BAF-4FFF-AA47-0D65823301BF}"/>
              </a:ext>
            </a:extLst>
          </p:cNvPr>
          <p:cNvSpPr txBox="1"/>
          <p:nvPr/>
        </p:nvSpPr>
        <p:spPr>
          <a:xfrm>
            <a:off x="2152650" y="1068005"/>
            <a:ext cx="8568381" cy="4601260"/>
          </a:xfrm>
          <a:prstGeom prst="rect">
            <a:avLst/>
          </a:prstGeom>
          <a:noFill/>
          <a:effectLst/>
        </p:spPr>
        <p:txBody>
          <a:bodyPr wrap="square">
            <a:spAutoFit/>
          </a:bodyPr>
          <a:lstStyle/>
          <a:p>
            <a:pPr>
              <a:spcAft>
                <a:spcPts val="600"/>
              </a:spcAft>
              <a:defRPr/>
            </a:pPr>
            <a:r>
              <a:rPr lang="en-US" sz="2400">
                <a:cs typeface="Calibri" panose="020F0502020204030204" pitchFamily="34" charset="0"/>
              </a:rPr>
              <a:t>THEA’s Small Business Enterprise (SBE) Policy requires nondiscrimination on the basis of race, color, national origin, and gender in its employment and contracting practices and encourages the solicitation and utilization of SBE’s.  This means that the Authority’s goal is to spend a portion of the highway dollars with Certified SBE’s as prime Design-Build Firms or as subcontractors.  Race-neutral means that the Authority believes that the overall goal can be achieved through the normal competitive procurement process. THEA has exceeded 15% SBE participation on its program for the last several years.</a:t>
            </a:r>
          </a:p>
          <a:p>
            <a:pPr>
              <a:defRPr/>
            </a:pPr>
            <a:r>
              <a:rPr lang="en-US" sz="2400"/>
              <a:t> </a:t>
            </a:r>
          </a:p>
          <a:p>
            <a:pPr>
              <a:defRPr/>
            </a:pPr>
            <a:r>
              <a:rPr lang="en-US" sz="2400"/>
              <a:t> </a:t>
            </a:r>
          </a:p>
        </p:txBody>
      </p:sp>
      <p:sp>
        <p:nvSpPr>
          <p:cNvPr id="2" name="Title 1">
            <a:extLst>
              <a:ext uri="{FF2B5EF4-FFF2-40B4-BE49-F238E27FC236}">
                <a16:creationId xmlns:a16="http://schemas.microsoft.com/office/drawing/2014/main" id="{D8CC94E3-D6EA-B9BF-E65F-1F4EF8C69171}"/>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SBE</a:t>
            </a:r>
            <a:endParaRPr lang="en-US" sz="3700" b="1">
              <a:latin typeface="Calibri"/>
              <a:ea typeface="Calibri"/>
              <a:cs typeface="Calibri"/>
            </a:endParaRPr>
          </a:p>
        </p:txBody>
      </p:sp>
    </p:spTree>
    <p:extLst>
      <p:ext uri="{BB962C8B-B14F-4D97-AF65-F5344CB8AC3E}">
        <p14:creationId xmlns:p14="http://schemas.microsoft.com/office/powerpoint/2010/main" val="1072324906"/>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EC0C8-8137-45F4-AEA3-4F67064063F6}"/>
              </a:ext>
            </a:extLst>
          </p:cNvPr>
          <p:cNvSpPr txBox="1"/>
          <p:nvPr/>
        </p:nvSpPr>
        <p:spPr>
          <a:xfrm>
            <a:off x="1944913" y="1009560"/>
            <a:ext cx="9806820" cy="4807470"/>
          </a:xfrm>
          <a:prstGeom prst="rect">
            <a:avLst/>
          </a:prstGeom>
          <a:noFill/>
        </p:spPr>
        <p:txBody>
          <a:bodyPr wrap="square" rtlCol="0">
            <a:spAutoFit/>
          </a:bodyPr>
          <a:lstStyle/>
          <a:p>
            <a:pPr>
              <a:lnSpc>
                <a:spcPct val="90000"/>
              </a:lnSpc>
            </a:pPr>
            <a:r>
              <a:rPr kumimoji="0" lang="en-US" sz="2800" b="1" i="0" u="none" strike="noStrike" kern="0" cap="none" spc="0" normalizeH="0" baseline="0" noProof="0">
                <a:ln>
                  <a:noFill/>
                </a:ln>
                <a:effectLst/>
                <a:uLnTx/>
                <a:uFillTx/>
                <a:latin typeface="+mj-lt"/>
                <a:ea typeface="+mn-ea"/>
                <a:cs typeface="+mn-cs"/>
              </a:rPr>
              <a:t>Innovative Aspects Format and Contents</a:t>
            </a:r>
            <a:endParaRPr lang="en-US" sz="2800" b="1" kern="0">
              <a:latin typeface="+mj-lt"/>
            </a:endParaRPr>
          </a:p>
          <a:p>
            <a:pPr marL="514350" lvl="1" indent="-285750">
              <a:lnSpc>
                <a:spcPct val="90000"/>
              </a:lnSpc>
              <a:spcBef>
                <a:spcPts val="600"/>
              </a:spcBef>
              <a:buSzPct val="125000"/>
              <a:buFont typeface="Arial" panose="020B0604020202020204" pitchFamily="34" charset="0"/>
              <a:buChar char="•"/>
            </a:pPr>
            <a:r>
              <a:rPr lang="en-US" sz="2200">
                <a:latin typeface="Corbel" panose="020B0503020204020204" pitchFamily="34" charset="0"/>
                <a:cs typeface="Calibri" panose="020F0502020204030204" pitchFamily="34" charset="0"/>
              </a:rPr>
              <a:t>Innovative Aspects considered via Alternative Technical Concepts (ATC): technical solutions that meet or exceed the Project goals and requirements</a:t>
            </a:r>
          </a:p>
          <a:p>
            <a:pPr marL="514350" lvl="1" indent="-285750">
              <a:lnSpc>
                <a:spcPct val="90000"/>
              </a:lnSpc>
              <a:spcBef>
                <a:spcPts val="600"/>
              </a:spcBef>
              <a:buSzPct val="125000"/>
              <a:buFont typeface="Arial" panose="020B0604020202020204" pitchFamily="34" charset="0"/>
              <a:buChar char="•"/>
            </a:pPr>
            <a:r>
              <a:rPr lang="en-US" sz="2200">
                <a:latin typeface="Corbel" panose="020B0503020204020204" pitchFamily="34" charset="0"/>
                <a:cs typeface="Calibri" panose="020F0502020204030204" pitchFamily="34" charset="0"/>
              </a:rPr>
              <a:t>ATCs are limited to means and methods, roadway alignments, approach to Project, etc.</a:t>
            </a:r>
          </a:p>
          <a:p>
            <a:pPr marL="1028700" lvl="2" indent="-342900">
              <a:lnSpc>
                <a:spcPct val="90000"/>
              </a:lnSpc>
              <a:spcBef>
                <a:spcPts val="600"/>
              </a:spcBef>
              <a:buClr>
                <a:srgbClr val="124345"/>
              </a:buClr>
              <a:buSzPct val="100000"/>
              <a:buFont typeface="Corbel" panose="020B0503020204020204" pitchFamily="34" charset="0"/>
              <a:buChar char="−"/>
            </a:pPr>
            <a:r>
              <a:rPr lang="en-US" sz="2000">
                <a:latin typeface="Corbel" panose="020B0503020204020204" pitchFamily="34" charset="0"/>
                <a:cs typeface="Calibri" panose="020F0502020204030204" pitchFamily="34" charset="0"/>
              </a:rPr>
              <a:t>May propose design exceptions, changes in scope, or modifications to the horizontal and/or vertical geometry </a:t>
            </a:r>
          </a:p>
          <a:p>
            <a:pPr marL="514350" lvl="1" indent="-285750">
              <a:lnSpc>
                <a:spcPct val="90000"/>
              </a:lnSpc>
              <a:spcBef>
                <a:spcPts val="600"/>
              </a:spcBef>
              <a:buSzPct val="125000"/>
              <a:buFont typeface="Arial" panose="020B0604020202020204" pitchFamily="34" charset="0"/>
              <a:buChar char="•"/>
            </a:pPr>
            <a:r>
              <a:rPr lang="en-US" sz="2200">
                <a:latin typeface="Corbel" panose="020B0503020204020204" pitchFamily="34" charset="0"/>
                <a:cs typeface="Calibri" panose="020F0502020204030204" pitchFamily="34" charset="0"/>
              </a:rPr>
              <a:t>ATCs shall not</a:t>
            </a:r>
          </a:p>
          <a:p>
            <a:pPr marL="1028700" lvl="2"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include revisions to specifications, standards or established Authority policies</a:t>
            </a:r>
          </a:p>
          <a:p>
            <a:pPr marL="1028700" lvl="2"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reduce the construction coverage, diminish the design criteria or quality, or increase impacts</a:t>
            </a:r>
          </a:p>
          <a:p>
            <a:pPr marL="1028700" lvl="2"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address Hillsborough River Bridge signature aesthetic features/structures</a:t>
            </a:r>
          </a:p>
          <a:p>
            <a:pPr marL="1028700" lvl="2" indent="-342900">
              <a:lnSpc>
                <a:spcPct val="90000"/>
              </a:lnSpc>
              <a:spcBef>
                <a:spcPts val="600"/>
              </a:spcBef>
              <a:buFont typeface="Corbel" panose="020B0503020204020204" pitchFamily="34" charset="0"/>
              <a:buChar char="−"/>
            </a:pPr>
            <a:r>
              <a:rPr lang="en-US" sz="2000">
                <a:latin typeface="Corbel" panose="020B0503020204020204" pitchFamily="34" charset="0"/>
                <a:cs typeface="Calibri" panose="020F0502020204030204" pitchFamily="34" charset="0"/>
              </a:rPr>
              <a:t>Address Project Augmentations</a:t>
            </a:r>
            <a:endParaRPr lang="en-US">
              <a:latin typeface="Corbel" panose="020B0503020204020204" pitchFamily="34" charset="0"/>
              <a:cs typeface="Calibri" panose="020F0502020204030204" pitchFamily="34" charset="0"/>
            </a:endParaRPr>
          </a:p>
          <a:p>
            <a:pPr marL="514350" lvl="1" indent="-285750">
              <a:lnSpc>
                <a:spcPct val="90000"/>
              </a:lnSpc>
              <a:buFont typeface="Arial" panose="020B0604020202020204" pitchFamily="34" charset="0"/>
              <a:buChar char="•"/>
            </a:pPr>
            <a:endParaRPr lang="en-US">
              <a:latin typeface="Corbel" panose="020B0503020204020204" pitchFamily="34" charset="0"/>
              <a:cs typeface="Calibri" panose="020F0502020204030204" pitchFamily="34" charset="0"/>
            </a:endParaRPr>
          </a:p>
        </p:txBody>
      </p:sp>
      <p:sp>
        <p:nvSpPr>
          <p:cNvPr id="7" name="Title 1">
            <a:extLst>
              <a:ext uri="{FF2B5EF4-FFF2-40B4-BE49-F238E27FC236}">
                <a16:creationId xmlns:a16="http://schemas.microsoft.com/office/drawing/2014/main" id="{2DB4A357-F70B-44E0-1CE9-3BE2D20FC657}"/>
              </a:ext>
            </a:extLst>
          </p:cNvPr>
          <p:cNvSpPr txBox="1">
            <a:spLocks/>
          </p:cNvSpPr>
          <p:nvPr/>
        </p:nvSpPr>
        <p:spPr>
          <a:xfrm>
            <a:off x="1944913" y="181429"/>
            <a:ext cx="9229905" cy="1143000"/>
          </a:xfrm>
        </p:spPr>
        <p:txBody>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700" b="1"/>
              <a:t>Phase 2 – Technical Proposals</a:t>
            </a:r>
          </a:p>
        </p:txBody>
      </p:sp>
    </p:spTree>
    <p:extLst>
      <p:ext uri="{BB962C8B-B14F-4D97-AF65-F5344CB8AC3E}">
        <p14:creationId xmlns:p14="http://schemas.microsoft.com/office/powerpoint/2010/main" val="147623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EC0C8-8137-45F4-AEA3-4F67064063F6}"/>
              </a:ext>
            </a:extLst>
          </p:cNvPr>
          <p:cNvSpPr txBox="1"/>
          <p:nvPr/>
        </p:nvSpPr>
        <p:spPr>
          <a:xfrm>
            <a:off x="1944913" y="1009560"/>
            <a:ext cx="9806820" cy="2941959"/>
          </a:xfrm>
          <a:prstGeom prst="rect">
            <a:avLst/>
          </a:prstGeom>
          <a:noFill/>
        </p:spPr>
        <p:txBody>
          <a:bodyPr wrap="square" rtlCol="0">
            <a:spAutoFit/>
          </a:bodyPr>
          <a:lstStyle/>
          <a:p>
            <a:pPr>
              <a:lnSpc>
                <a:spcPct val="90000"/>
              </a:lnSpc>
            </a:pPr>
            <a:r>
              <a:rPr lang="en-US" sz="2800" b="1" kern="0">
                <a:latin typeface="+mj-lt"/>
              </a:rPr>
              <a:t>ATC’s deferred to ASAP Phase</a:t>
            </a:r>
          </a:p>
          <a:p>
            <a:pPr marL="457200" marR="0">
              <a:lnSpc>
                <a:spcPct val="107000"/>
              </a:lnSpc>
              <a:spcBef>
                <a:spcPts val="0"/>
              </a:spcBef>
              <a:spcAft>
                <a:spcPts val="800"/>
              </a:spcAft>
            </a:pPr>
            <a:endParaRPr lang="en-US" sz="1800">
              <a:solidFill>
                <a:srgbClr val="FF0000"/>
              </a:solidFill>
              <a:effectLst/>
              <a:latin typeface="Calibri" panose="020F0502020204030204" pitchFamily="34" charset="0"/>
              <a:ea typeface="SimSun" panose="02010600030101010101" pitchFamily="2" charset="-122"/>
              <a:cs typeface="Calibri" panose="020F0502020204030204" pitchFamily="34" charset="0"/>
            </a:endParaRPr>
          </a:p>
          <a:p>
            <a:pPr marL="457200" marR="0">
              <a:lnSpc>
                <a:spcPct val="107000"/>
              </a:lnSpc>
              <a:spcBef>
                <a:spcPts val="0"/>
              </a:spcBef>
              <a:spcAft>
                <a:spcPts val="800"/>
              </a:spcAft>
            </a:pPr>
            <a:r>
              <a:rPr lang="en-US" sz="2400">
                <a:latin typeface="Calibri" panose="020F0502020204030204" pitchFamily="34" charset="0"/>
                <a:ea typeface="SimSun" panose="02010600030101010101" pitchFamily="2" charset="-122"/>
                <a:cs typeface="Calibri" panose="020F0502020204030204" pitchFamily="34" charset="0"/>
              </a:rPr>
              <a:t>ATC’s, including those submitted by others, </a:t>
            </a:r>
            <a:r>
              <a:rPr lang="en-US" sz="2400">
                <a:effectLst/>
                <a:latin typeface="Calibri" panose="020F0502020204030204" pitchFamily="34" charset="0"/>
                <a:ea typeface="SimSun" panose="02010600030101010101" pitchFamily="2" charset="-122"/>
                <a:cs typeface="Calibri" panose="020F0502020204030204" pitchFamily="34" charset="0"/>
              </a:rPr>
              <a:t>that are not incorporated into the selected Design-Build Firms Technical Proposal may be considered in the ASAP Phase at the Authority’s discretion.</a:t>
            </a:r>
          </a:p>
          <a:p>
            <a:pPr marL="457200" marR="0">
              <a:lnSpc>
                <a:spcPct val="107000"/>
              </a:lnSpc>
              <a:spcBef>
                <a:spcPts val="0"/>
              </a:spcBef>
              <a:spcAft>
                <a:spcPts val="800"/>
              </a:spcAft>
            </a:pPr>
            <a:endParaRPr lang="en-US" sz="2400">
              <a:effectLst/>
              <a:latin typeface="Calibri" panose="020F0502020204030204" pitchFamily="34" charset="0"/>
              <a:ea typeface="SimSun" panose="02010600030101010101" pitchFamily="2" charset="-122"/>
            </a:endParaRPr>
          </a:p>
          <a:p>
            <a:pPr marL="0" marR="0">
              <a:spcBef>
                <a:spcPts val="0"/>
              </a:spcBef>
              <a:spcAft>
                <a:spcPts val="0"/>
              </a:spcAft>
            </a:pPr>
            <a:r>
              <a:rPr lang="en-US" sz="1800">
                <a:effectLst/>
                <a:latin typeface="Calibri" panose="020F0502020204030204" pitchFamily="34" charset="0"/>
                <a:ea typeface="SimSun" panose="02010600030101010101" pitchFamily="2" charset="-122"/>
              </a:rPr>
              <a:t> </a:t>
            </a:r>
            <a:endParaRPr lang="en-US" sz="2200">
              <a:latin typeface="Corbel" panose="020B0503020204020204" pitchFamily="34" charset="0"/>
              <a:cs typeface="Calibri" panose="020F0502020204030204" pitchFamily="34" charset="0"/>
            </a:endParaRPr>
          </a:p>
        </p:txBody>
      </p:sp>
      <p:sp>
        <p:nvSpPr>
          <p:cNvPr id="7" name="Title 1">
            <a:extLst>
              <a:ext uri="{FF2B5EF4-FFF2-40B4-BE49-F238E27FC236}">
                <a16:creationId xmlns:a16="http://schemas.microsoft.com/office/drawing/2014/main" id="{2DB4A357-F70B-44E0-1CE9-3BE2D20FC657}"/>
              </a:ext>
            </a:extLst>
          </p:cNvPr>
          <p:cNvSpPr txBox="1">
            <a:spLocks/>
          </p:cNvSpPr>
          <p:nvPr/>
        </p:nvSpPr>
        <p:spPr>
          <a:xfrm>
            <a:off x="1944913" y="181429"/>
            <a:ext cx="9229905" cy="1143000"/>
          </a:xfrm>
        </p:spPr>
        <p:txBody>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700" b="1"/>
              <a:t>Phase 2 – Technical Proposals</a:t>
            </a:r>
          </a:p>
        </p:txBody>
      </p:sp>
    </p:spTree>
    <p:extLst>
      <p:ext uri="{BB962C8B-B14F-4D97-AF65-F5344CB8AC3E}">
        <p14:creationId xmlns:p14="http://schemas.microsoft.com/office/powerpoint/2010/main" val="745959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2390E-A442-CB94-D0F8-BDB135A22D62}"/>
              </a:ext>
            </a:extLst>
          </p:cNvPr>
          <p:cNvSpPr txBox="1"/>
          <p:nvPr/>
        </p:nvSpPr>
        <p:spPr>
          <a:xfrm>
            <a:off x="1944913" y="1077294"/>
            <a:ext cx="9874554" cy="3253198"/>
          </a:xfrm>
          <a:prstGeom prst="rect">
            <a:avLst/>
          </a:prstGeom>
          <a:noFill/>
        </p:spPr>
        <p:txBody>
          <a:bodyPr wrap="square" rtlCol="0">
            <a:spAutoFit/>
          </a:bodyPr>
          <a:lstStyle/>
          <a:p>
            <a:pPr>
              <a:lnSpc>
                <a:spcPct val="90000"/>
              </a:lnSpc>
            </a:pPr>
            <a:r>
              <a:rPr kumimoji="0" lang="en-US" sz="2800" b="1" i="0" u="none" strike="noStrike" kern="0" cap="none" spc="0" normalizeH="0" baseline="0" noProof="0">
                <a:ln>
                  <a:noFill/>
                </a:ln>
                <a:effectLst/>
                <a:uLnTx/>
                <a:uFillTx/>
                <a:latin typeface="+mj-lt"/>
                <a:ea typeface="+mn-ea"/>
                <a:cs typeface="+mn-cs"/>
              </a:rPr>
              <a:t>Price Proposal</a:t>
            </a:r>
            <a:endParaRPr lang="en-US" sz="2800" b="1" kern="0">
              <a:latin typeface="+mj-lt"/>
            </a:endParaRPr>
          </a:p>
          <a:p>
            <a:pPr marL="514350" lvl="1" indent="-285750">
              <a:lnSpc>
                <a:spcPct val="90000"/>
              </a:lnSpc>
              <a:spcBef>
                <a:spcPts val="600"/>
              </a:spcBef>
              <a:buSzPct val="125000"/>
              <a:buFont typeface="Arial" panose="020B0604020202020204" pitchFamily="34" charset="0"/>
              <a:buChar char="•"/>
            </a:pPr>
            <a:r>
              <a:rPr lang="en-US" sz="2400">
                <a:latin typeface="+mj-lt"/>
                <a:cs typeface="Calibri" panose="020F0502020204030204" pitchFamily="34" charset="0"/>
              </a:rPr>
              <a:t>Proposed Total Lump Sum Contract Amount</a:t>
            </a:r>
          </a:p>
          <a:p>
            <a:pPr marL="1028700" lvl="2" indent="-342900">
              <a:lnSpc>
                <a:spcPct val="90000"/>
              </a:lnSpc>
              <a:spcBef>
                <a:spcPts val="600"/>
              </a:spcBef>
              <a:buFont typeface="Corbel" panose="020B0503020204020204" pitchFamily="34" charset="0"/>
              <a:buChar char="−"/>
            </a:pPr>
            <a:r>
              <a:rPr lang="en-US" sz="2000">
                <a:latin typeface="+mj-lt"/>
                <a:cs typeface="Calibri" panose="020F0502020204030204" pitchFamily="34" charset="0"/>
              </a:rPr>
              <a:t>Amount representing full, complete, and final compensation for the Work required to complete the Project within the time required </a:t>
            </a:r>
          </a:p>
          <a:p>
            <a:pPr marL="514350" lvl="1" indent="-285750">
              <a:lnSpc>
                <a:spcPct val="90000"/>
              </a:lnSpc>
              <a:spcBef>
                <a:spcPts val="600"/>
              </a:spcBef>
              <a:buSzPct val="125000"/>
              <a:buFont typeface="Arial" panose="020B0604020202020204" pitchFamily="34" charset="0"/>
              <a:buChar char="•"/>
            </a:pPr>
            <a:r>
              <a:rPr lang="en-US" sz="2400">
                <a:latin typeface="+mj-lt"/>
                <a:cs typeface="Calibri" panose="020F0502020204030204" pitchFamily="34" charset="0"/>
              </a:rPr>
              <a:t>Total Lump Sum Contract Amount shall not include costs for Augmentation Process, nor potential Project Augmentations</a:t>
            </a:r>
          </a:p>
          <a:p>
            <a:pPr marL="514350" lvl="1" indent="-285750">
              <a:lnSpc>
                <a:spcPct val="90000"/>
              </a:lnSpc>
              <a:spcBef>
                <a:spcPts val="600"/>
              </a:spcBef>
              <a:buSzPct val="125000"/>
              <a:buFont typeface="Arial" panose="020B0604020202020204" pitchFamily="34" charset="0"/>
              <a:buChar char="•"/>
            </a:pPr>
            <a:r>
              <a:rPr lang="en-US" sz="2400">
                <a:latin typeface="+mj-lt"/>
                <a:cs typeface="Calibri" panose="020F0502020204030204" pitchFamily="34" charset="0"/>
              </a:rPr>
              <a:t>Price Proposal Guaranty of not less than five percent (5%) of the Total Lump Sum Contract Amount</a:t>
            </a:r>
          </a:p>
          <a:p>
            <a:pPr marL="228600" lvl="1">
              <a:lnSpc>
                <a:spcPct val="90000"/>
              </a:lnSpc>
            </a:pPr>
            <a:endParaRPr lang="en-US">
              <a:latin typeface="Corbel" panose="020B0503020204020204" pitchFamily="34" charset="0"/>
              <a:cs typeface="Calibri" panose="020F0502020204030204" pitchFamily="34" charset="0"/>
            </a:endParaRPr>
          </a:p>
        </p:txBody>
      </p:sp>
      <p:sp>
        <p:nvSpPr>
          <p:cNvPr id="7" name="Title 1">
            <a:extLst>
              <a:ext uri="{FF2B5EF4-FFF2-40B4-BE49-F238E27FC236}">
                <a16:creationId xmlns:a16="http://schemas.microsoft.com/office/drawing/2014/main" id="{D676C7C0-C6D5-CE5A-1F0F-92FC3F7A97ED}"/>
              </a:ext>
            </a:extLst>
          </p:cNvPr>
          <p:cNvSpPr txBox="1">
            <a:spLocks/>
          </p:cNvSpPr>
          <p:nvPr/>
        </p:nvSpPr>
        <p:spPr>
          <a:xfrm>
            <a:off x="1944913" y="181429"/>
            <a:ext cx="9229905" cy="1143000"/>
          </a:xfrm>
        </p:spPr>
        <p:txBody>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700" b="1"/>
              <a:t>Phase 2 – Price Proposal</a:t>
            </a:r>
          </a:p>
        </p:txBody>
      </p:sp>
    </p:spTree>
    <p:extLst>
      <p:ext uri="{BB962C8B-B14F-4D97-AF65-F5344CB8AC3E}">
        <p14:creationId xmlns:p14="http://schemas.microsoft.com/office/powerpoint/2010/main" val="421601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86E460-A6AA-BA6F-646B-982BDFEBED46}"/>
              </a:ext>
            </a:extLst>
          </p:cNvPr>
          <p:cNvSpPr txBox="1"/>
          <p:nvPr/>
        </p:nvSpPr>
        <p:spPr>
          <a:xfrm>
            <a:off x="3110089" y="2460978"/>
            <a:ext cx="5971822" cy="840230"/>
          </a:xfrm>
          <a:prstGeom prst="rect">
            <a:avLst/>
          </a:prstGeom>
          <a:noFill/>
        </p:spPr>
        <p:txBody>
          <a:bodyPr wrap="square" rtlCol="0">
            <a:spAutoFit/>
          </a:bodyPr>
          <a:lstStyle/>
          <a:p>
            <a:pPr algn="ctr" defTabSz="457200">
              <a:lnSpc>
                <a:spcPct val="90000"/>
              </a:lnSpc>
              <a:spcBef>
                <a:spcPct val="0"/>
              </a:spcBef>
            </a:pPr>
            <a:r>
              <a:rPr lang="en-US" sz="5400" b="1">
                <a:ln w="3175" cmpd="sng">
                  <a:noFill/>
                </a:ln>
                <a:latin typeface="Calibri"/>
                <a:cs typeface="Calibri"/>
              </a:rPr>
              <a:t>Project Scope</a:t>
            </a:r>
          </a:p>
        </p:txBody>
      </p:sp>
    </p:spTree>
    <p:extLst>
      <p:ext uri="{BB962C8B-B14F-4D97-AF65-F5344CB8AC3E}">
        <p14:creationId xmlns:p14="http://schemas.microsoft.com/office/powerpoint/2010/main" val="688596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1794933" y="1143000"/>
            <a:ext cx="9719734" cy="4343400"/>
          </a:xfrm>
          <a:prstGeom prst="rect">
            <a:avLst/>
          </a:prstGeom>
        </p:spPr>
        <p:txBody>
          <a:bodyPr vert="horz" lIns="91440" tIns="45720" rIns="91440" bIns="45720" rtlCol="0" anchor="t">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0" eaLnBrk="1" hangingPunct="1">
              <a:lnSpc>
                <a:spcPct val="90000"/>
              </a:lnSpc>
              <a:spcBef>
                <a:spcPts val="600"/>
              </a:spcBef>
              <a:spcAft>
                <a:spcPts val="600"/>
              </a:spcAft>
              <a:buNone/>
            </a:pPr>
            <a:r>
              <a:rPr kumimoji="0" lang="en-US" sz="2400" b="1" i="0" u="none" strike="noStrike" kern="0" cap="none" spc="0" normalizeH="0" baseline="0" noProof="0" dirty="0">
                <a:ln>
                  <a:noFill/>
                </a:ln>
                <a:effectLst/>
                <a:uLnTx/>
                <a:uFillTx/>
                <a:latin typeface="+mj-lt"/>
                <a:ea typeface="+mn-ea"/>
                <a:cs typeface="+mn-cs"/>
              </a:rPr>
              <a:t>Q&amp;A Session Format and Contents</a:t>
            </a:r>
            <a:endParaRPr lang="en-US" sz="2400" dirty="0">
              <a:latin typeface="Corbel" panose="020B0503020204020204" pitchFamily="34" charset="0"/>
              <a:cs typeface="Calibri" panose="020F0502020204030204" pitchFamily="34" charset="0"/>
            </a:endParaRPr>
          </a:p>
          <a:p>
            <a:pPr indent="-228600" eaLnBrk="1" hangingPunct="1">
              <a:lnSpc>
                <a:spcPct val="90000"/>
              </a:lnSpc>
              <a:spcBef>
                <a:spcPts val="600"/>
              </a:spcBef>
              <a:spcAft>
                <a:spcPts val="600"/>
              </a:spcAft>
              <a:buSzPct val="125000"/>
            </a:pPr>
            <a:r>
              <a:rPr lang="en-US" sz="2400" dirty="0">
                <a:latin typeface="Corbel" panose="020B0503020204020204" pitchFamily="34" charset="0"/>
                <a:cs typeface="Calibri" panose="020F0502020204030204" pitchFamily="34" charset="0"/>
              </a:rPr>
              <a:t>120 minutes Q&amp;A with Shortlisted Proposers regarding Technical Proposals</a:t>
            </a:r>
          </a:p>
          <a:p>
            <a:pPr indent="-228600" eaLnBrk="1" hangingPunct="1">
              <a:lnSpc>
                <a:spcPct val="90000"/>
              </a:lnSpc>
              <a:spcBef>
                <a:spcPts val="600"/>
              </a:spcBef>
              <a:spcAft>
                <a:spcPts val="600"/>
              </a:spcAft>
              <a:buSzPct val="125000"/>
            </a:pPr>
            <a:r>
              <a:rPr lang="en-US" sz="2400" dirty="0">
                <a:latin typeface="Corbel" panose="020B0503020204020204" pitchFamily="34" charset="0"/>
                <a:cs typeface="Calibri" panose="020F0502020204030204" pitchFamily="34" charset="0"/>
              </a:rPr>
              <a:t>Questions will be provided five (5) calendar days in advance of the Q&amp;</a:t>
            </a:r>
            <a:r>
              <a:rPr lang="en-US" sz="2400">
                <a:latin typeface="Corbel" panose="020B0503020204020204" pitchFamily="34" charset="0"/>
                <a:cs typeface="Calibri" panose="020F0502020204030204" pitchFamily="34" charset="0"/>
              </a:rPr>
              <a:t>A Session</a:t>
            </a:r>
            <a:endParaRPr lang="en-US" sz="2400" dirty="0">
              <a:latin typeface="Corbel" panose="020B0503020204020204" pitchFamily="34" charset="0"/>
              <a:cs typeface="Calibri" panose="020F0502020204030204" pitchFamily="34" charset="0"/>
            </a:endParaRPr>
          </a:p>
          <a:p>
            <a:pPr indent="-228600" eaLnBrk="1" hangingPunct="1">
              <a:lnSpc>
                <a:spcPct val="90000"/>
              </a:lnSpc>
              <a:spcBef>
                <a:spcPts val="600"/>
              </a:spcBef>
              <a:spcAft>
                <a:spcPts val="600"/>
              </a:spcAft>
              <a:buSzPct val="125000"/>
            </a:pPr>
            <a:r>
              <a:rPr lang="en-US" sz="2400" dirty="0">
                <a:latin typeface="Corbel" panose="020B0503020204020204" pitchFamily="34" charset="0"/>
                <a:cs typeface="Calibri" panose="020F0502020204030204" pitchFamily="34" charset="0"/>
              </a:rPr>
              <a:t>No other handouts, electronic presentations, etc. other than copies of the submitted written Technical Proposal </a:t>
            </a:r>
          </a:p>
          <a:p>
            <a:pPr indent="-228600" eaLnBrk="1" hangingPunct="1">
              <a:lnSpc>
                <a:spcPct val="90000"/>
              </a:lnSpc>
              <a:spcBef>
                <a:spcPts val="600"/>
              </a:spcBef>
              <a:spcAft>
                <a:spcPts val="600"/>
              </a:spcAft>
              <a:buSzPct val="125000"/>
            </a:pPr>
            <a:r>
              <a:rPr lang="en-US" sz="2400" dirty="0">
                <a:latin typeface="Corbel" panose="020B0503020204020204" pitchFamily="34" charset="0"/>
                <a:cs typeface="Calibri" panose="020F0502020204030204" pitchFamily="34" charset="0"/>
              </a:rPr>
              <a:t>No questions allowed by the Proposers</a:t>
            </a:r>
          </a:p>
        </p:txBody>
      </p:sp>
      <p:sp>
        <p:nvSpPr>
          <p:cNvPr id="2" name="Title 1">
            <a:extLst>
              <a:ext uri="{FF2B5EF4-FFF2-40B4-BE49-F238E27FC236}">
                <a16:creationId xmlns:a16="http://schemas.microsoft.com/office/drawing/2014/main" id="{9FC5D8D5-8D26-E91C-5329-503979CA7740}"/>
              </a:ext>
            </a:extLst>
          </p:cNvPr>
          <p:cNvSpPr txBox="1">
            <a:spLocks/>
          </p:cNvSpPr>
          <p:nvPr/>
        </p:nvSpPr>
        <p:spPr>
          <a:xfrm>
            <a:off x="2020298"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Q &amp; A Sessions</a:t>
            </a:r>
            <a:endParaRPr lang="en-US" sz="3700" b="1">
              <a:latin typeface="Calibri"/>
              <a:ea typeface="Calibri"/>
              <a:cs typeface="Calibri"/>
            </a:endParaRPr>
          </a:p>
        </p:txBody>
      </p:sp>
    </p:spTree>
    <p:extLst>
      <p:ext uri="{BB962C8B-B14F-4D97-AF65-F5344CB8AC3E}">
        <p14:creationId xmlns:p14="http://schemas.microsoft.com/office/powerpoint/2010/main" val="338524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7AC200-77E3-4962-BFD1-AEA58044392A}"/>
              </a:ext>
            </a:extLst>
          </p:cNvPr>
          <p:cNvSpPr/>
          <p:nvPr/>
        </p:nvSpPr>
        <p:spPr>
          <a:xfrm>
            <a:off x="1998133" y="1068849"/>
            <a:ext cx="9482667" cy="4216539"/>
          </a:xfrm>
          <a:prstGeom prst="rect">
            <a:avLst/>
          </a:prstGeom>
        </p:spPr>
        <p:txBody>
          <a:bodyPr wrap="square">
            <a:spAutoFit/>
          </a:bodyPr>
          <a:lstStyle/>
          <a:p>
            <a:r>
              <a:rPr lang="en-US" sz="2800" b="1" kern="0">
                <a:latin typeface="+mj-lt"/>
              </a:rPr>
              <a:t>Formula for Final Selection</a:t>
            </a:r>
          </a:p>
          <a:p>
            <a:r>
              <a:rPr lang="en-US" sz="2400">
                <a:solidFill>
                  <a:prstClr val="black"/>
                </a:solidFill>
                <a:latin typeface="Corbel" panose="020B0503020204020204" pitchFamily="34" charset="0"/>
                <a:cs typeface="Calibri" panose="020F0502020204030204" pitchFamily="34" charset="0"/>
              </a:rPr>
              <a:t>Calculation of Adjusted Score using the following formula: </a:t>
            </a:r>
          </a:p>
          <a:p>
            <a:r>
              <a:rPr lang="en-US" sz="2400">
                <a:solidFill>
                  <a:prstClr val="black"/>
                </a:solidFill>
                <a:latin typeface="Corbel" panose="020B0503020204020204" pitchFamily="34" charset="0"/>
                <a:cs typeface="Calibri" panose="020F0502020204030204" pitchFamily="34" charset="0"/>
              </a:rPr>
              <a:t> </a:t>
            </a:r>
          </a:p>
          <a:p>
            <a:pPr marL="914400" lvl="1" indent="-457200">
              <a:buFont typeface="Arial" panose="020B0604020202020204" pitchFamily="34" charset="0"/>
              <a:buChar char="•"/>
            </a:pPr>
            <a:r>
              <a:rPr lang="en-US" sz="2400">
                <a:solidFill>
                  <a:prstClr val="black"/>
                </a:solidFill>
                <a:latin typeface="Corbel" panose="020B0503020204020204" pitchFamily="34" charset="0"/>
                <a:cs typeface="Calibri" panose="020F0502020204030204" pitchFamily="34" charset="0"/>
              </a:rPr>
              <a:t>BPP = the Bid Price Proposal </a:t>
            </a:r>
          </a:p>
          <a:p>
            <a:pPr marL="914400" lvl="1" indent="-457200">
              <a:buFont typeface="Arial" panose="020B0604020202020204" pitchFamily="34" charset="0"/>
              <a:buChar char="•"/>
            </a:pPr>
            <a:r>
              <a:rPr lang="en-US" sz="2400">
                <a:solidFill>
                  <a:prstClr val="black"/>
                </a:solidFill>
                <a:latin typeface="Corbel" panose="020B0503020204020204" pitchFamily="34" charset="0"/>
                <a:cs typeface="Calibri" panose="020F0502020204030204" pitchFamily="34" charset="0"/>
              </a:rPr>
              <a:t>TS = the Technical Score </a:t>
            </a:r>
            <a:br>
              <a:rPr lang="en-US" sz="2400">
                <a:solidFill>
                  <a:prstClr val="black"/>
                </a:solidFill>
                <a:latin typeface="Corbel" panose="020B0503020204020204" pitchFamily="34" charset="0"/>
                <a:cs typeface="Calibri" panose="020F0502020204030204" pitchFamily="34" charset="0"/>
              </a:rPr>
            </a:br>
            <a:r>
              <a:rPr lang="en-US" sz="2400">
                <a:solidFill>
                  <a:prstClr val="black"/>
                </a:solidFill>
                <a:latin typeface="Corbel" panose="020B0503020204020204" pitchFamily="34" charset="0"/>
                <a:cs typeface="Calibri" panose="020F0502020204030204" pitchFamily="34" charset="0"/>
              </a:rPr>
              <a:t>(Calculated as the Average Score from Technical Proposal)</a:t>
            </a:r>
          </a:p>
          <a:p>
            <a:pPr marL="914400" lvl="1" indent="-457200">
              <a:buFont typeface="Arial" panose="020B0604020202020204" pitchFamily="34" charset="0"/>
              <a:buChar char="•"/>
            </a:pPr>
            <a:endParaRPr lang="en-US" sz="2400">
              <a:solidFill>
                <a:prstClr val="black"/>
              </a:solidFill>
              <a:latin typeface="Corbel" panose="020B0503020204020204" pitchFamily="34" charset="0"/>
              <a:cs typeface="Calibri" panose="020F0502020204030204" pitchFamily="34" charset="0"/>
            </a:endParaRPr>
          </a:p>
          <a:p>
            <a:pPr lvl="1"/>
            <a:r>
              <a:rPr lang="en-US" sz="2400">
                <a:solidFill>
                  <a:prstClr val="black"/>
                </a:solidFill>
                <a:latin typeface="Corbel" panose="020B0503020204020204" pitchFamily="34" charset="0"/>
                <a:cs typeface="Calibri" panose="020F0502020204030204" pitchFamily="34" charset="0"/>
              </a:rPr>
              <a:t>Adjusted Score =  </a:t>
            </a:r>
          </a:p>
          <a:p>
            <a:endParaRPr lang="en-US" sz="2400">
              <a:solidFill>
                <a:prstClr val="black"/>
              </a:solidFill>
              <a:latin typeface="Corbel" panose="020B0503020204020204" pitchFamily="34" charset="0"/>
              <a:cs typeface="Calibri" panose="020F0502020204030204" pitchFamily="34" charset="0"/>
            </a:endParaRPr>
          </a:p>
          <a:p>
            <a:r>
              <a:rPr lang="en-US" sz="2400">
                <a:solidFill>
                  <a:prstClr val="black"/>
                </a:solidFill>
                <a:latin typeface="Corbel" panose="020B0503020204020204" pitchFamily="34" charset="0"/>
                <a:cs typeface="Calibri" panose="020F0502020204030204" pitchFamily="34" charset="0"/>
              </a:rPr>
              <a:t>The intended selected Proposer will be the responsive and responsible Proposer whose adjusted score is lowest</a:t>
            </a:r>
          </a:p>
        </p:txBody>
      </p:sp>
      <p:sp>
        <p:nvSpPr>
          <p:cNvPr id="4" name="Title 1">
            <a:extLst>
              <a:ext uri="{FF2B5EF4-FFF2-40B4-BE49-F238E27FC236}">
                <a16:creationId xmlns:a16="http://schemas.microsoft.com/office/drawing/2014/main" id="{63D43963-C4F6-D5E5-60E1-DD003C33B860}"/>
              </a:ext>
            </a:extLst>
          </p:cNvPr>
          <p:cNvSpPr txBox="1">
            <a:spLocks/>
          </p:cNvSpPr>
          <p:nvPr/>
        </p:nvSpPr>
        <p:spPr>
          <a:xfrm>
            <a:off x="2008266"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Basis of Award</a:t>
            </a:r>
            <a:endParaRPr lang="en-US" sz="3700" b="1">
              <a:latin typeface="Calibri"/>
              <a:ea typeface="Calibri"/>
              <a:cs typeface="Calibri"/>
            </a:endParaRPr>
          </a:p>
        </p:txBody>
      </p:sp>
      <p:grpSp>
        <p:nvGrpSpPr>
          <p:cNvPr id="13" name="Group 12">
            <a:extLst>
              <a:ext uri="{FF2B5EF4-FFF2-40B4-BE49-F238E27FC236}">
                <a16:creationId xmlns:a16="http://schemas.microsoft.com/office/drawing/2014/main" id="{3A0937DF-C20C-2EBC-E026-98D6FF389F25}"/>
              </a:ext>
            </a:extLst>
          </p:cNvPr>
          <p:cNvGrpSpPr/>
          <p:nvPr/>
        </p:nvGrpSpPr>
        <p:grpSpPr>
          <a:xfrm>
            <a:off x="4896241" y="3562957"/>
            <a:ext cx="1032175" cy="830997"/>
            <a:chOff x="7043420" y="290368"/>
            <a:chExt cx="652780" cy="830997"/>
          </a:xfrm>
        </p:grpSpPr>
        <p:sp>
          <p:nvSpPr>
            <p:cNvPr id="14" name="TextBox 13">
              <a:extLst>
                <a:ext uri="{FF2B5EF4-FFF2-40B4-BE49-F238E27FC236}">
                  <a16:creationId xmlns:a16="http://schemas.microsoft.com/office/drawing/2014/main" id="{59414F55-7D75-BC67-7C2F-ECCB1ED66A69}"/>
                </a:ext>
              </a:extLst>
            </p:cNvPr>
            <p:cNvSpPr txBox="1"/>
            <p:nvPr/>
          </p:nvSpPr>
          <p:spPr>
            <a:xfrm>
              <a:off x="7099300" y="290368"/>
              <a:ext cx="596900" cy="830997"/>
            </a:xfrm>
            <a:prstGeom prst="rect">
              <a:avLst/>
            </a:prstGeom>
            <a:noFill/>
          </p:spPr>
          <p:txBody>
            <a:bodyPr wrap="square">
              <a:spAutoFit/>
            </a:bodyPr>
            <a:lstStyle/>
            <a:p>
              <a:pPr algn="ctr"/>
              <a:r>
                <a:rPr lang="en-US" sz="2400" i="1">
                  <a:solidFill>
                    <a:prstClr val="black"/>
                  </a:solidFill>
                  <a:latin typeface="Corbel" panose="020B0503020204020204" pitchFamily="34" charset="0"/>
                  <a:cs typeface="Calibri" panose="020F0502020204030204" pitchFamily="34" charset="0"/>
                </a:rPr>
                <a:t>BPP</a:t>
              </a:r>
              <a:endParaRPr lang="en-US" sz="2400" i="1"/>
            </a:p>
          </p:txBody>
        </p:sp>
        <p:sp>
          <p:nvSpPr>
            <p:cNvPr id="15" name="TextBox 14">
              <a:extLst>
                <a:ext uri="{FF2B5EF4-FFF2-40B4-BE49-F238E27FC236}">
                  <a16:creationId xmlns:a16="http://schemas.microsoft.com/office/drawing/2014/main" id="{AE724FEF-DDC7-0B59-37B9-7878AB2EC75E}"/>
                </a:ext>
              </a:extLst>
            </p:cNvPr>
            <p:cNvSpPr txBox="1"/>
            <p:nvPr/>
          </p:nvSpPr>
          <p:spPr>
            <a:xfrm>
              <a:off x="7043420" y="659700"/>
              <a:ext cx="596900" cy="461665"/>
            </a:xfrm>
            <a:prstGeom prst="rect">
              <a:avLst/>
            </a:prstGeom>
            <a:noFill/>
          </p:spPr>
          <p:txBody>
            <a:bodyPr wrap="square">
              <a:spAutoFit/>
            </a:bodyPr>
            <a:lstStyle/>
            <a:p>
              <a:pPr algn="ctr"/>
              <a:r>
                <a:rPr lang="en-US" sz="2400" i="1">
                  <a:solidFill>
                    <a:prstClr val="black"/>
                  </a:solidFill>
                  <a:latin typeface="Corbel" panose="020B0503020204020204" pitchFamily="34" charset="0"/>
                  <a:cs typeface="Calibri" panose="020F0502020204030204" pitchFamily="34" charset="0"/>
                </a:rPr>
                <a:t>TP</a:t>
              </a:r>
              <a:endParaRPr lang="en-US" sz="2400" i="1"/>
            </a:p>
          </p:txBody>
        </p:sp>
        <p:cxnSp>
          <p:nvCxnSpPr>
            <p:cNvPr id="16" name="Straight Connector 15">
              <a:extLst>
                <a:ext uri="{FF2B5EF4-FFF2-40B4-BE49-F238E27FC236}">
                  <a16:creationId xmlns:a16="http://schemas.microsoft.com/office/drawing/2014/main" id="{9EFCAFCD-52DB-5F8E-327C-9991658AAE40}"/>
                </a:ext>
              </a:extLst>
            </p:cNvPr>
            <p:cNvCxnSpPr>
              <a:cxnSpLocks/>
            </p:cNvCxnSpPr>
            <p:nvPr/>
          </p:nvCxnSpPr>
          <p:spPr>
            <a:xfrm>
              <a:off x="7071360" y="659700"/>
              <a:ext cx="624840" cy="0"/>
            </a:xfrm>
            <a:prstGeom prst="line">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587320"/>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6777BDA-CAA5-4E94-82D1-2946002A12B8}"/>
              </a:ext>
            </a:extLst>
          </p:cNvPr>
          <p:cNvSpPr txBox="1">
            <a:spLocks/>
          </p:cNvSpPr>
          <p:nvPr/>
        </p:nvSpPr>
        <p:spPr>
          <a:xfrm>
            <a:off x="2097405" y="762000"/>
            <a:ext cx="7922895" cy="43434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eaLnBrk="1" hangingPunct="1">
              <a:lnSpc>
                <a:spcPct val="90000"/>
              </a:lnSpc>
            </a:pPr>
            <a:endParaRPr lang="en-US" sz="2400"/>
          </a:p>
        </p:txBody>
      </p:sp>
      <p:sp>
        <p:nvSpPr>
          <p:cNvPr id="6" name="Content Placeholder 2">
            <a:extLst>
              <a:ext uri="{FF2B5EF4-FFF2-40B4-BE49-F238E27FC236}">
                <a16:creationId xmlns:a16="http://schemas.microsoft.com/office/drawing/2014/main" id="{FB3A9028-1174-4BEE-B1F6-F7EC30E23036}"/>
              </a:ext>
            </a:extLst>
          </p:cNvPr>
          <p:cNvSpPr txBox="1">
            <a:spLocks/>
          </p:cNvSpPr>
          <p:nvPr/>
        </p:nvSpPr>
        <p:spPr>
          <a:xfrm>
            <a:off x="2097405" y="457200"/>
            <a:ext cx="8265795" cy="4267200"/>
          </a:xfrm>
          <a:prstGeom prst="rect">
            <a:avLst/>
          </a:prstGeom>
        </p:spPr>
        <p:txBody>
          <a:bodyPr vert="horz" lIns="91440" tIns="45720" rIns="91440" bIns="45720" rtlCol="0" anchor="ct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eaLnBrk="1" hangingPunct="1">
              <a:lnSpc>
                <a:spcPct val="90000"/>
              </a:lnSpc>
            </a:pPr>
            <a:endParaRPr lang="en-US" sz="2400"/>
          </a:p>
          <a:p>
            <a:pPr marL="114300" indent="0" eaLnBrk="1" hangingPunct="1">
              <a:lnSpc>
                <a:spcPct val="90000"/>
              </a:lnSpc>
              <a:buNone/>
            </a:pPr>
            <a:endParaRPr lang="en-US" sz="1900"/>
          </a:p>
        </p:txBody>
      </p:sp>
      <p:sp>
        <p:nvSpPr>
          <p:cNvPr id="4" name="TextBox 3">
            <a:extLst>
              <a:ext uri="{FF2B5EF4-FFF2-40B4-BE49-F238E27FC236}">
                <a16:creationId xmlns:a16="http://schemas.microsoft.com/office/drawing/2014/main" id="{5196AD40-3CED-4CA5-8024-F7136633F472}"/>
              </a:ext>
            </a:extLst>
          </p:cNvPr>
          <p:cNvSpPr txBox="1"/>
          <p:nvPr/>
        </p:nvSpPr>
        <p:spPr>
          <a:xfrm>
            <a:off x="2037444" y="1316654"/>
            <a:ext cx="9196612" cy="3508653"/>
          </a:xfrm>
          <a:prstGeom prst="rect">
            <a:avLst/>
          </a:prstGeom>
          <a:noFill/>
        </p:spPr>
        <p:txBody>
          <a:bodyPr wrap="square" rtlCol="0">
            <a:spAutoFit/>
          </a:bodyPr>
          <a:lstStyle/>
          <a:p>
            <a:pPr>
              <a:spcAft>
                <a:spcPts val="1200"/>
              </a:spcAft>
            </a:pPr>
            <a:r>
              <a:rPr lang="en-US" sz="2000" b="1">
                <a:cs typeface="Calibri" panose="020F0502020204030204" pitchFamily="34" charset="0"/>
              </a:rPr>
              <a:t>April 8, 2025	</a:t>
            </a:r>
            <a:r>
              <a:rPr lang="en-US" sz="2000">
                <a:cs typeface="Calibri" panose="020F0502020204030204" pitchFamily="34" charset="0"/>
              </a:rPr>
              <a:t>	</a:t>
            </a:r>
            <a:r>
              <a:rPr lang="en-US" sz="2000" b="1">
                <a:cs typeface="Calibri" panose="020F0502020204030204" pitchFamily="34" charset="0"/>
              </a:rPr>
              <a:t>One-on-One ATC No. 1 Meetings</a:t>
            </a:r>
          </a:p>
          <a:p>
            <a:pPr>
              <a:spcAft>
                <a:spcPts val="1200"/>
              </a:spcAft>
            </a:pPr>
            <a:r>
              <a:rPr lang="en-US" sz="2000" b="1">
                <a:cs typeface="Calibri" panose="020F0502020204030204" pitchFamily="34" charset="0"/>
              </a:rPr>
              <a:t>May 28, 2025	</a:t>
            </a:r>
            <a:r>
              <a:rPr lang="en-US" sz="2000">
                <a:cs typeface="Calibri" panose="020F0502020204030204" pitchFamily="34" charset="0"/>
              </a:rPr>
              <a:t>	</a:t>
            </a:r>
            <a:r>
              <a:rPr lang="en-US" sz="2000" b="1">
                <a:cs typeface="Calibri" panose="020F0502020204030204" pitchFamily="34" charset="0"/>
              </a:rPr>
              <a:t>One-on-One ATC No. 2 Meetings</a:t>
            </a:r>
          </a:p>
          <a:p>
            <a:pPr>
              <a:spcAft>
                <a:spcPts val="1200"/>
              </a:spcAft>
            </a:pPr>
            <a:r>
              <a:rPr lang="en-US" sz="2000" b="1">
                <a:cs typeface="Calibri" panose="020F0502020204030204" pitchFamily="34" charset="0"/>
              </a:rPr>
              <a:t>July 16, 2025</a:t>
            </a:r>
            <a:r>
              <a:rPr lang="en-US" sz="2000">
                <a:cs typeface="Calibri" panose="020F0502020204030204" pitchFamily="34" charset="0"/>
              </a:rPr>
              <a:t> 		</a:t>
            </a:r>
            <a:r>
              <a:rPr lang="en-US" sz="2000" b="1">
                <a:cs typeface="Calibri" panose="020F0502020204030204" pitchFamily="34" charset="0"/>
              </a:rPr>
              <a:t>Technical Proposals Due</a:t>
            </a:r>
          </a:p>
          <a:p>
            <a:pPr>
              <a:spcAft>
                <a:spcPts val="1200"/>
              </a:spcAft>
            </a:pPr>
            <a:r>
              <a:rPr lang="en-US" sz="2000" b="1">
                <a:cs typeface="Calibri" panose="020F0502020204030204" pitchFamily="34" charset="0"/>
              </a:rPr>
              <a:t>July 22, 2025		Technical Proposal Page Turn Meetings</a:t>
            </a:r>
          </a:p>
          <a:p>
            <a:pPr>
              <a:spcAft>
                <a:spcPts val="1200"/>
              </a:spcAft>
            </a:pPr>
            <a:r>
              <a:rPr lang="en-US" sz="2000" b="1">
                <a:cs typeface="Calibri" panose="020F0502020204030204" pitchFamily="34" charset="0"/>
              </a:rPr>
              <a:t>August 5, 2025		Questions and Answers Sessions</a:t>
            </a:r>
          </a:p>
          <a:p>
            <a:pPr>
              <a:spcAft>
                <a:spcPts val="1200"/>
              </a:spcAft>
            </a:pPr>
            <a:r>
              <a:rPr lang="en-US" sz="2000" b="1">
                <a:cs typeface="Calibri" panose="020F0502020204030204" pitchFamily="34" charset="0"/>
              </a:rPr>
              <a:t>August 29, 2025</a:t>
            </a:r>
            <a:r>
              <a:rPr lang="en-US" sz="2000">
                <a:cs typeface="Calibri" panose="020F0502020204030204" pitchFamily="34" charset="0"/>
              </a:rPr>
              <a:t>		</a:t>
            </a:r>
            <a:r>
              <a:rPr lang="en-US" sz="2000" b="1">
                <a:cs typeface="Calibri" panose="020F0502020204030204" pitchFamily="34" charset="0"/>
              </a:rPr>
              <a:t>Price Proposals Due</a:t>
            </a:r>
          </a:p>
          <a:p>
            <a:pPr>
              <a:spcAft>
                <a:spcPts val="1200"/>
              </a:spcAft>
            </a:pPr>
            <a:r>
              <a:rPr lang="en-US" sz="2000" b="1">
                <a:cs typeface="Calibri" panose="020F0502020204030204" pitchFamily="34" charset="0"/>
              </a:rPr>
              <a:t>September 2, 2025	Public Announcement of Scores and Prices</a:t>
            </a:r>
          </a:p>
          <a:p>
            <a:endParaRPr lang="en-US" sz="1200">
              <a:cs typeface="Calibri" panose="020F0502020204030204" pitchFamily="34" charset="0"/>
            </a:endParaRPr>
          </a:p>
        </p:txBody>
      </p:sp>
      <p:sp>
        <p:nvSpPr>
          <p:cNvPr id="3" name="Title 1">
            <a:extLst>
              <a:ext uri="{FF2B5EF4-FFF2-40B4-BE49-F238E27FC236}">
                <a16:creationId xmlns:a16="http://schemas.microsoft.com/office/drawing/2014/main" id="{E7DDFB86-D367-990C-1B40-C688E3317E27}"/>
              </a:ext>
            </a:extLst>
          </p:cNvPr>
          <p:cNvSpPr txBox="1">
            <a:spLocks/>
          </p:cNvSpPr>
          <p:nvPr/>
        </p:nvSpPr>
        <p:spPr>
          <a:xfrm>
            <a:off x="2020298" y="76202"/>
            <a:ext cx="7365002" cy="987132"/>
          </a:xfrm>
        </p:spPr>
        <p:txBody>
          <a:bodyPr lIns="91440" tIns="45720" rIns="91440" bIns="45720" anchor="t">
            <a:normAutofit fontScale="92500" lnSpcReduction="10000"/>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Procurement Schedule- </a:t>
            </a:r>
          </a:p>
          <a:p>
            <a:pPr algn="l">
              <a:lnSpc>
                <a:spcPct val="90000"/>
              </a:lnSpc>
            </a:pPr>
            <a:r>
              <a:rPr lang="en-US" altLang="en-US" sz="3700" b="1">
                <a:latin typeface="Calibri"/>
                <a:ea typeface="Calibri"/>
                <a:cs typeface="Calibri"/>
              </a:rPr>
              <a:t>Upcoming Major Milestones</a:t>
            </a:r>
            <a:endParaRPr lang="en-US" sz="3700" b="1">
              <a:latin typeface="Calibri"/>
              <a:ea typeface="Calibri"/>
              <a:cs typeface="Calibri"/>
            </a:endParaRPr>
          </a:p>
        </p:txBody>
      </p:sp>
    </p:spTree>
    <p:extLst>
      <p:ext uri="{BB962C8B-B14F-4D97-AF65-F5344CB8AC3E}">
        <p14:creationId xmlns:p14="http://schemas.microsoft.com/office/powerpoint/2010/main" val="15717920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483DBED-83CF-4D74-9371-19C1C7DB3476}"/>
              </a:ext>
            </a:extLst>
          </p:cNvPr>
          <p:cNvGraphicFramePr/>
          <p:nvPr>
            <p:extLst>
              <p:ext uri="{D42A27DB-BD31-4B8C-83A1-F6EECF244321}">
                <p14:modId xmlns:p14="http://schemas.microsoft.com/office/powerpoint/2010/main" val="2512424610"/>
              </p:ext>
            </p:extLst>
          </p:nvPr>
        </p:nvGraphicFramePr>
        <p:xfrm>
          <a:off x="1981200" y="769441"/>
          <a:ext cx="9144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17990EB9-CA62-45BC-9F1F-6F54E0E4223E}"/>
              </a:ext>
            </a:extLst>
          </p:cNvPr>
          <p:cNvSpPr>
            <a:spLocks noGrp="1"/>
          </p:cNvSpPr>
          <p:nvPr>
            <p:ph type="title" idx="4294967295"/>
          </p:nvPr>
        </p:nvSpPr>
        <p:spPr/>
        <p:txBody>
          <a:bodyPr/>
          <a:lstStyle/>
          <a:p>
            <a:r>
              <a:rPr lang="en-US"/>
              <a:t> </a:t>
            </a:r>
          </a:p>
        </p:txBody>
      </p:sp>
      <p:sp>
        <p:nvSpPr>
          <p:cNvPr id="2" name="Title 1">
            <a:extLst>
              <a:ext uri="{FF2B5EF4-FFF2-40B4-BE49-F238E27FC236}">
                <a16:creationId xmlns:a16="http://schemas.microsoft.com/office/drawing/2014/main" id="{76CC214F-B651-3361-D1B5-C99C0E700629}"/>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Project Documents</a:t>
            </a:r>
            <a:endParaRPr lang="en-US" sz="3700" b="1">
              <a:latin typeface="Calibri"/>
              <a:ea typeface="Calibri"/>
              <a:cs typeface="Calibri"/>
            </a:endParaRPr>
          </a:p>
        </p:txBody>
      </p:sp>
    </p:spTree>
    <p:extLst>
      <p:ext uri="{BB962C8B-B14F-4D97-AF65-F5344CB8AC3E}">
        <p14:creationId xmlns:p14="http://schemas.microsoft.com/office/powerpoint/2010/main" val="1580868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1CC6B-49C0-4645-AF60-0B2138B22C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3592" y="1911059"/>
            <a:ext cx="3035882" cy="3035882"/>
          </a:xfrm>
          <a:prstGeom prst="rect">
            <a:avLst/>
          </a:prstGeom>
        </p:spPr>
      </p:pic>
      <p:sp>
        <p:nvSpPr>
          <p:cNvPr id="4" name="Title 1">
            <a:extLst>
              <a:ext uri="{FF2B5EF4-FFF2-40B4-BE49-F238E27FC236}">
                <a16:creationId xmlns:a16="http://schemas.microsoft.com/office/drawing/2014/main" id="{EB6CF059-3AFC-4B5D-A8CF-B7290C85EC49}"/>
              </a:ext>
            </a:extLst>
          </p:cNvPr>
          <p:cNvSpPr txBox="1">
            <a:spLocks/>
          </p:cNvSpPr>
          <p:nvPr/>
        </p:nvSpPr>
        <p:spPr>
          <a:xfrm>
            <a:off x="4874418" y="3182170"/>
            <a:ext cx="5629064" cy="2895600"/>
          </a:xfrm>
          <a:prstGeom prst="rect">
            <a:avLst/>
          </a:prstGeom>
        </p:spPr>
        <p:txBody>
          <a:bodyPr vert="horz" lIns="91440" tIns="45720" rIns="91440" bIns="45720" rtlCol="0" anchor="b" anchorCtr="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dirty="0">
                <a:effectLst/>
                <a:latin typeface="+mn-lt"/>
                <a:ea typeface="Calibri" panose="020F0502020204030204" pitchFamily="34" charset="0"/>
              </a:rPr>
              <a:t>This presentation or verbal representations made at this meeting are not binding on THEA.  The RFP, Addendums and Written Correspondence from THEA are the official project documents and communications.</a:t>
            </a:r>
          </a:p>
          <a:p>
            <a:endParaRPr lang="en-US" sz="2800" dirty="0">
              <a:latin typeface="+mn-lt"/>
              <a:ea typeface="Calibri" panose="020F0502020204030204" pitchFamily="34" charset="0"/>
            </a:endParaRPr>
          </a:p>
          <a:p>
            <a:r>
              <a:rPr lang="en-US" sz="2800" b="1" dirty="0">
                <a:latin typeface="+mn-lt"/>
              </a:rPr>
              <a:t>THE CONE OF SILENCE HAS BEEN IN PLACE DURING THE ENTIRETY OF THIS RE-SOLICITATION</a:t>
            </a:r>
          </a:p>
          <a:p>
            <a:endParaRPr lang="en-US" sz="2800" dirty="0">
              <a:latin typeface="+mn-lt"/>
            </a:endParaRPr>
          </a:p>
          <a:p>
            <a:pPr lvl="0"/>
            <a:r>
              <a:rPr lang="en-US" sz="2800" dirty="0">
                <a:latin typeface="+mn-lt"/>
              </a:rPr>
              <a:t>All questions should be emailed to THEA Procurement Office: </a:t>
            </a:r>
            <a:r>
              <a:rPr lang="en-US" sz="2800" u="sng" dirty="0" err="1">
                <a:latin typeface="+mn-lt"/>
              </a:rPr>
              <a:t>Procurement@tampa-xway.com</a:t>
            </a:r>
            <a:endParaRPr lang="en-US" sz="2800" dirty="0">
              <a:latin typeface="+mn-lt"/>
            </a:endParaRPr>
          </a:p>
        </p:txBody>
      </p:sp>
      <p:sp>
        <p:nvSpPr>
          <p:cNvPr id="2" name="Rectangle 1">
            <a:extLst>
              <a:ext uri="{FF2B5EF4-FFF2-40B4-BE49-F238E27FC236}">
                <a16:creationId xmlns:a16="http://schemas.microsoft.com/office/drawing/2014/main" id="{6307A3DD-5827-E666-885D-15DF11DFA9D0}"/>
              </a:ext>
            </a:extLst>
          </p:cNvPr>
          <p:cNvSpPr/>
          <p:nvPr/>
        </p:nvSpPr>
        <p:spPr>
          <a:xfrm>
            <a:off x="4874418" y="2692400"/>
            <a:ext cx="5730082" cy="1943100"/>
          </a:xfrm>
          <a:prstGeom prst="rect">
            <a:avLst/>
          </a:prstGeom>
          <a:noFill/>
          <a:ln w="57150">
            <a:solidFill>
              <a:srgbClr val="5729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5" name="Content Placeholder 2">
            <a:extLst>
              <a:ext uri="{FF2B5EF4-FFF2-40B4-BE49-F238E27FC236}">
                <a16:creationId xmlns:a16="http://schemas.microsoft.com/office/drawing/2014/main" id="{67C91925-85EC-9EFF-2280-520904511BB5}"/>
              </a:ext>
            </a:extLst>
          </p:cNvPr>
          <p:cNvSpPr txBox="1">
            <a:spLocks/>
          </p:cNvSpPr>
          <p:nvPr/>
        </p:nvSpPr>
        <p:spPr>
          <a:xfrm>
            <a:off x="2129642" y="1063333"/>
            <a:ext cx="3574248" cy="4899928"/>
          </a:xfrm>
          <a:prstGeom prst="rect">
            <a:avLst/>
          </a:prstGeom>
        </p:spPr>
        <p:txBody>
          <a:bodyPr vert="horz" lIns="91440" tIns="45720" rIns="91440" bIns="45720" rtlCol="0"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a:t>Roadway</a:t>
            </a:r>
          </a:p>
          <a:p>
            <a:pPr>
              <a:spcBef>
                <a:spcPts val="0"/>
              </a:spcBef>
              <a:spcAft>
                <a:spcPts val="1200"/>
              </a:spcAft>
            </a:pPr>
            <a:r>
              <a:rPr lang="en-US" sz="2800"/>
              <a:t>Bridges</a:t>
            </a:r>
          </a:p>
          <a:p>
            <a:pPr>
              <a:spcBef>
                <a:spcPts val="0"/>
              </a:spcBef>
              <a:spcAft>
                <a:spcPts val="1200"/>
              </a:spcAft>
            </a:pPr>
            <a:r>
              <a:rPr lang="en-US" sz="2800"/>
              <a:t>Retaining Walls</a:t>
            </a:r>
          </a:p>
          <a:p>
            <a:pPr>
              <a:spcBef>
                <a:spcPts val="0"/>
              </a:spcBef>
              <a:spcAft>
                <a:spcPts val="1200"/>
              </a:spcAft>
            </a:pPr>
            <a:r>
              <a:rPr lang="en-US" sz="2800"/>
              <a:t>Noise Walls</a:t>
            </a:r>
          </a:p>
          <a:p>
            <a:pPr>
              <a:spcBef>
                <a:spcPts val="0"/>
              </a:spcBef>
              <a:spcAft>
                <a:spcPts val="1200"/>
              </a:spcAft>
            </a:pPr>
            <a:r>
              <a:rPr lang="en-US" sz="2800"/>
              <a:t>Drainage</a:t>
            </a:r>
          </a:p>
          <a:p>
            <a:pPr>
              <a:spcBef>
                <a:spcPts val="0"/>
              </a:spcBef>
              <a:spcAft>
                <a:spcPts val="1200"/>
              </a:spcAft>
            </a:pPr>
            <a:r>
              <a:rPr lang="en-US" sz="2800"/>
              <a:t>Tolling </a:t>
            </a:r>
          </a:p>
          <a:p>
            <a:pPr>
              <a:spcBef>
                <a:spcPts val="0"/>
              </a:spcBef>
              <a:spcAft>
                <a:spcPts val="1200"/>
              </a:spcAft>
            </a:pPr>
            <a:r>
              <a:rPr lang="en-US" sz="2800"/>
              <a:t>ITS</a:t>
            </a:r>
          </a:p>
          <a:p>
            <a:pPr>
              <a:spcBef>
                <a:spcPts val="0"/>
              </a:spcBef>
              <a:spcAft>
                <a:spcPts val="1200"/>
              </a:spcAft>
            </a:pPr>
            <a:endParaRPr lang="en-US" sz="2800"/>
          </a:p>
        </p:txBody>
      </p:sp>
      <p:sp>
        <p:nvSpPr>
          <p:cNvPr id="3" name="Content Placeholder 2">
            <a:extLst>
              <a:ext uri="{FF2B5EF4-FFF2-40B4-BE49-F238E27FC236}">
                <a16:creationId xmlns:a16="http://schemas.microsoft.com/office/drawing/2014/main" id="{2F6458B5-A61F-8D7E-C541-392E282E9B9A}"/>
              </a:ext>
            </a:extLst>
          </p:cNvPr>
          <p:cNvSpPr txBox="1">
            <a:spLocks/>
          </p:cNvSpPr>
          <p:nvPr/>
        </p:nvSpPr>
        <p:spPr>
          <a:xfrm>
            <a:off x="6727042" y="1063333"/>
            <a:ext cx="3838114" cy="4899928"/>
          </a:xfrm>
          <a:prstGeom prst="rect">
            <a:avLst/>
          </a:prstGeom>
        </p:spPr>
        <p:txBody>
          <a:bodyPr vert="horz" lIns="91440" tIns="45720" rIns="91440" bIns="45720" rtlCol="0"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800"/>
              <a:t>Lighting</a:t>
            </a:r>
          </a:p>
          <a:p>
            <a:pPr>
              <a:spcBef>
                <a:spcPts val="0"/>
              </a:spcBef>
              <a:spcAft>
                <a:spcPts val="1200"/>
              </a:spcAft>
            </a:pPr>
            <a:r>
              <a:rPr lang="en-US" sz="2800"/>
              <a:t>Signals</a:t>
            </a:r>
          </a:p>
          <a:p>
            <a:pPr>
              <a:spcBef>
                <a:spcPts val="0"/>
              </a:spcBef>
              <a:spcAft>
                <a:spcPts val="1200"/>
              </a:spcAft>
            </a:pPr>
            <a:r>
              <a:rPr lang="en-US" sz="2800"/>
              <a:t>Signing</a:t>
            </a:r>
          </a:p>
          <a:p>
            <a:pPr>
              <a:spcBef>
                <a:spcPts val="0"/>
              </a:spcBef>
              <a:spcAft>
                <a:spcPts val="1200"/>
              </a:spcAft>
            </a:pPr>
            <a:r>
              <a:rPr lang="en-US" sz="2800"/>
              <a:t>Pavement Marking</a:t>
            </a:r>
          </a:p>
          <a:p>
            <a:pPr>
              <a:spcBef>
                <a:spcPts val="0"/>
              </a:spcBef>
              <a:spcAft>
                <a:spcPts val="1200"/>
              </a:spcAft>
            </a:pPr>
            <a:r>
              <a:rPr lang="en-US" sz="2800"/>
              <a:t>Traffic Control</a:t>
            </a:r>
          </a:p>
          <a:p>
            <a:pPr>
              <a:spcBef>
                <a:spcPts val="0"/>
              </a:spcBef>
              <a:spcAft>
                <a:spcPts val="1200"/>
              </a:spcAft>
            </a:pPr>
            <a:r>
              <a:rPr lang="en-US" sz="2800"/>
              <a:t>Fencing</a:t>
            </a:r>
          </a:p>
          <a:p>
            <a:pPr>
              <a:spcBef>
                <a:spcPts val="0"/>
              </a:spcBef>
              <a:spcAft>
                <a:spcPts val="1200"/>
              </a:spcAft>
            </a:pPr>
            <a:r>
              <a:rPr lang="en-US" sz="2800"/>
              <a:t>Aesthetics</a:t>
            </a:r>
          </a:p>
          <a:p>
            <a:pPr>
              <a:spcBef>
                <a:spcPts val="0"/>
              </a:spcBef>
              <a:spcAft>
                <a:spcPts val="1200"/>
              </a:spcAft>
            </a:pPr>
            <a:endParaRPr lang="en-US" sz="2800"/>
          </a:p>
          <a:p>
            <a:pPr marL="0" indent="0">
              <a:spcBef>
                <a:spcPts val="0"/>
              </a:spcBef>
              <a:spcAft>
                <a:spcPts val="1200"/>
              </a:spcAft>
              <a:buNone/>
            </a:pPr>
            <a:endParaRPr lang="en-US" sz="2800"/>
          </a:p>
          <a:p>
            <a:pPr>
              <a:spcBef>
                <a:spcPts val="0"/>
              </a:spcBef>
              <a:spcAft>
                <a:spcPts val="1200"/>
              </a:spcAft>
            </a:pPr>
            <a:endParaRPr lang="en-US" sz="2800"/>
          </a:p>
          <a:p>
            <a:pPr>
              <a:spcBef>
                <a:spcPts val="0"/>
              </a:spcBef>
              <a:spcAft>
                <a:spcPts val="1200"/>
              </a:spcAft>
            </a:pPr>
            <a:endParaRPr lang="en-US" sz="2800"/>
          </a:p>
        </p:txBody>
      </p:sp>
      <p:sp>
        <p:nvSpPr>
          <p:cNvPr id="6" name="Title 1">
            <a:extLst>
              <a:ext uri="{FF2B5EF4-FFF2-40B4-BE49-F238E27FC236}">
                <a16:creationId xmlns:a16="http://schemas.microsoft.com/office/drawing/2014/main" id="{0990BE39-023E-D1AB-BEAE-3F4B90CF01BF}"/>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Scope of Work</a:t>
            </a:r>
            <a:endParaRPr lang="en-US" sz="3700" b="1">
              <a:latin typeface="Calibri"/>
              <a:ea typeface="Calibri"/>
              <a:cs typeface="Calibri"/>
            </a:endParaRPr>
          </a:p>
        </p:txBody>
      </p:sp>
    </p:spTree>
    <p:extLst>
      <p:ext uri="{BB962C8B-B14F-4D97-AF65-F5344CB8AC3E}">
        <p14:creationId xmlns:p14="http://schemas.microsoft.com/office/powerpoint/2010/main" val="191428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AB77-F203-4E6E-BDC6-1553457C2B86}"/>
              </a:ext>
            </a:extLst>
          </p:cNvPr>
          <p:cNvSpPr>
            <a:spLocks noGrp="1"/>
          </p:cNvSpPr>
          <p:nvPr>
            <p:ph type="title" idx="4294967295"/>
          </p:nvPr>
        </p:nvSpPr>
        <p:spPr/>
        <p:txBody>
          <a:bodyPr/>
          <a:lstStyle/>
          <a:p>
            <a:r>
              <a:rPr lang="en-US" sz="3600" b="1">
                <a:effectLst>
                  <a:outerShdw blurRad="38100" dist="38100" dir="2700000" algn="tl">
                    <a:srgbClr val="000000">
                      <a:alpha val="43137"/>
                    </a:srgbClr>
                  </a:outerShdw>
                </a:effectLst>
              </a:rPr>
              <a:t> </a:t>
            </a:r>
          </a:p>
        </p:txBody>
      </p:sp>
      <p:sp>
        <p:nvSpPr>
          <p:cNvPr id="3" name="Title 1">
            <a:extLst>
              <a:ext uri="{FF2B5EF4-FFF2-40B4-BE49-F238E27FC236}">
                <a16:creationId xmlns:a16="http://schemas.microsoft.com/office/drawing/2014/main" id="{9FFB3833-5CF4-C325-E3B8-959E5A86BD0C}"/>
              </a:ext>
            </a:extLst>
          </p:cNvPr>
          <p:cNvSpPr txBox="1">
            <a:spLocks/>
          </p:cNvSpPr>
          <p:nvPr/>
        </p:nvSpPr>
        <p:spPr>
          <a:xfrm>
            <a:off x="2152650" y="76202"/>
            <a:ext cx="7886700" cy="987132"/>
          </a:xfrm>
        </p:spPr>
        <p:txBody>
          <a:bodyPr lIns="91440" tIns="45720" rIns="91440" bIns="45720" anchor="t">
            <a:normAutofit/>
          </a:bodyPr>
          <a:lstStyle>
            <a:lvl1pPr algn="ctr" defTabSz="457200" rtl="0" eaLnBrk="1" latinLnBrk="0" hangingPunct="1">
              <a:spcBef>
                <a:spcPct val="0"/>
              </a:spcBef>
              <a:buNone/>
              <a:defRPr sz="4000" kern="1200" cap="none">
                <a:ln w="3175" cmpd="sng">
                  <a:noFill/>
                </a:ln>
                <a:solidFill>
                  <a:schemeClr val="tx1"/>
                </a:solidFill>
                <a:effectLst/>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pPr>
            <a:r>
              <a:rPr lang="en-US" altLang="en-US" sz="3700" b="1">
                <a:latin typeface="Calibri"/>
                <a:ea typeface="Calibri"/>
                <a:cs typeface="Calibri"/>
              </a:rPr>
              <a:t>Typical Sections - Mainline</a:t>
            </a:r>
            <a:endParaRPr lang="en-US" sz="3700" b="1">
              <a:latin typeface="Calibri"/>
              <a:ea typeface="Calibri"/>
              <a:cs typeface="Calibri"/>
            </a:endParaRPr>
          </a:p>
        </p:txBody>
      </p:sp>
      <p:pic>
        <p:nvPicPr>
          <p:cNvPr id="7" name="Picture 6" descr="A diagram of a building&#10;&#10;Description automatically generated">
            <a:extLst>
              <a:ext uri="{FF2B5EF4-FFF2-40B4-BE49-F238E27FC236}">
                <a16:creationId xmlns:a16="http://schemas.microsoft.com/office/drawing/2014/main" id="{59E29525-E7FE-0F5D-2988-654B4563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265" y="966787"/>
            <a:ext cx="10233798" cy="4924425"/>
          </a:xfrm>
          <a:prstGeom prst="rect">
            <a:avLst/>
          </a:prstGeom>
        </p:spPr>
      </p:pic>
    </p:spTree>
    <p:extLst>
      <p:ext uri="{BB962C8B-B14F-4D97-AF65-F5344CB8AC3E}">
        <p14:creationId xmlns:p14="http://schemas.microsoft.com/office/powerpoint/2010/main" val="11791566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BD200A4407944DA66D690077A83DD3" ma:contentTypeVersion="4" ma:contentTypeDescription="Create a new document." ma:contentTypeScope="" ma:versionID="11e70fe6f49717f422225c28447126d2">
  <xsd:schema xmlns:xsd="http://www.w3.org/2001/XMLSchema" xmlns:xs="http://www.w3.org/2001/XMLSchema" xmlns:p="http://schemas.microsoft.com/office/2006/metadata/properties" xmlns:ns2="ad638fbe-2907-47c7-b793-582114626eb9" targetNamespace="http://schemas.microsoft.com/office/2006/metadata/properties" ma:root="true" ma:fieldsID="6268107db8c21c732464cb4772484945" ns2:_="">
    <xsd:import namespace="ad638fbe-2907-47c7-b793-582114626eb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38fbe-2907-47c7-b793-582114626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359CD6-A227-4250-9BAC-0064DD6E6116}">
  <ds:schemaRefs>
    <ds:schemaRef ds:uri="ad638fbe-2907-47c7-b793-582114626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118ED17-E88D-4DD2-83A3-BA7849E3D1ED}">
  <ds:schemaRefs>
    <ds:schemaRef ds:uri="http://www.w3.org/XML/1998/namespace"/>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ad638fbe-2907-47c7-b793-582114626eb9"/>
    <ds:schemaRef ds:uri="http://schemas.microsoft.com/office/2006/metadata/properties"/>
  </ds:schemaRefs>
</ds:datastoreItem>
</file>

<file path=customXml/itemProps3.xml><?xml version="1.0" encoding="utf-8"?>
<ds:datastoreItem xmlns:ds="http://schemas.openxmlformats.org/officeDocument/2006/customXml" ds:itemID="{26FB3CEB-01CF-412C-9924-3FC76994E2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7628</Words>
  <Application>Microsoft Office PowerPoint</Application>
  <PresentationFormat>Widescreen</PresentationFormat>
  <Paragraphs>703</Paragraphs>
  <Slides>74</Slides>
  <Notes>73</Notes>
  <HiddenSlides>4</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74</vt:i4>
      </vt:variant>
    </vt:vector>
  </HeadingPairs>
  <TitlesOfParts>
    <vt:vector size="89" baseType="lpstr">
      <vt:lpstr>MS Mincho</vt:lpstr>
      <vt:lpstr>PMingLiU</vt:lpstr>
      <vt:lpstr>Aptos</vt:lpstr>
      <vt:lpstr>Arial</vt:lpstr>
      <vt:lpstr>Arial Narrow</vt:lpstr>
      <vt:lpstr>Arial Nova</vt:lpstr>
      <vt:lpstr>Calibri</vt:lpstr>
      <vt:lpstr>Calibri Light</vt:lpstr>
      <vt:lpstr>Corbel</vt:lpstr>
      <vt:lpstr>FDOT</vt:lpstr>
      <vt:lpstr>Times New Roman</vt:lpstr>
      <vt:lpstr>TimesNewRomanPSMT</vt:lpstr>
      <vt:lpstr>Wingdings</vt:lpstr>
      <vt:lpstr>Custom Design</vt:lpstr>
      <vt:lpstr>Parallax</vt:lpstr>
      <vt:lpstr>South Selmon Capacity Project  Pre-proposal Meeting March 11, 2025</vt:lpstr>
      <vt:lpstr>PowerPoint Presentation</vt:lpstr>
      <vt:lpstr>PowerPoint Presentation</vt:lpstr>
      <vt:lpstr>Project Goals</vt:lpstr>
      <vt:lpstr>Project Commitments</vt:lpstr>
      <vt:lpstr>THEA’s Risk Mitigation Measures</vt:lpstr>
      <vt:lpstr>PowerPoint Presentation</vt:lpstr>
      <vt:lpstr> </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 </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Phase 1 - Expanded Letters of Interest</vt:lpstr>
      <vt:lpstr>PowerPoint Presentation</vt:lpstr>
      <vt:lpstr> </vt:lpstr>
      <vt:lpstr>PowerPoint Presentation</vt:lpstr>
      <vt:lpstr>Phase 2 – Technical Proposals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Charlene Ponce</dc:creator>
  <cp:lastModifiedBy>Rachel Lord</cp:lastModifiedBy>
  <cp:revision>2</cp:revision>
  <cp:lastPrinted>2021-11-18T19:17:25Z</cp:lastPrinted>
  <dcterms:created xsi:type="dcterms:W3CDTF">2021-11-09T20:04:54Z</dcterms:created>
  <dcterms:modified xsi:type="dcterms:W3CDTF">2025-03-14T16:35:47Z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0x010100A7BD200A4407944DA66D690077A83DD3</vt:lpwstr>
  </property>
</Properties>
</file>