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6" r:id="rId1"/>
  </p:sldMasterIdLst>
  <p:notesMasterIdLst>
    <p:notesMasterId r:id="rId21"/>
  </p:notesMasterIdLst>
  <p:handoutMasterIdLst>
    <p:handoutMasterId r:id="rId22"/>
  </p:handoutMasterIdLst>
  <p:sldIdLst>
    <p:sldId id="264" r:id="rId2"/>
    <p:sldId id="569" r:id="rId3"/>
    <p:sldId id="502" r:id="rId4"/>
    <p:sldId id="314" r:id="rId5"/>
    <p:sldId id="510" r:id="rId6"/>
    <p:sldId id="570" r:id="rId7"/>
    <p:sldId id="572" r:id="rId8"/>
    <p:sldId id="571" r:id="rId9"/>
    <p:sldId id="573" r:id="rId10"/>
    <p:sldId id="543" r:id="rId11"/>
    <p:sldId id="498" r:id="rId12"/>
    <p:sldId id="567" r:id="rId13"/>
    <p:sldId id="568" r:id="rId14"/>
    <p:sldId id="504" r:id="rId15"/>
    <p:sldId id="517" r:id="rId16"/>
    <p:sldId id="503" r:id="rId17"/>
    <p:sldId id="456" r:id="rId18"/>
    <p:sldId id="465" r:id="rId19"/>
    <p:sldId id="530" r:id="rId2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Vincent Uy" initials="JVU" lastIdx="3" clrIdx="0">
    <p:extLst>
      <p:ext uri="{19B8F6BF-5375-455C-9EA6-DF929625EA0E}">
        <p15:presenceInfo xmlns:p15="http://schemas.microsoft.com/office/powerpoint/2012/main" userId="S::jouy@hntb.com::70f91fdf-d25c-4039-a68c-23fc8d3c5b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4F781"/>
    <a:srgbClr val="0099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6" autoAdjust="0"/>
    <p:restoredTop sz="72738" autoAdjust="0"/>
  </p:normalViewPr>
  <p:slideViewPr>
    <p:cSldViewPr>
      <p:cViewPr>
        <p:scale>
          <a:sx n="90" d="100"/>
          <a:sy n="90" d="100"/>
        </p:scale>
        <p:origin x="1848" y="6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E453E-6BAC-41B9-A3BA-93E198644F20}"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A3949DE1-0610-4BD7-9F38-3239D031186C}">
      <dgm:prSet/>
      <dgm:spPr/>
      <dgm:t>
        <a:bodyPr/>
        <a:lstStyle/>
        <a:p>
          <a:r>
            <a:rPr lang="en-US" b="1" dirty="0"/>
            <a:t>Man Le </a:t>
          </a:r>
          <a:r>
            <a:rPr lang="en-US" dirty="0"/>
            <a:t>– THEA Contracts &amp; Procurement Manager</a:t>
          </a:r>
        </a:p>
      </dgm:t>
    </dgm:pt>
    <dgm:pt modelId="{0C5DAF65-0E4E-420B-A2D7-08EBC6256C14}" type="parTrans" cxnId="{A671EE43-8A58-4E78-B7B1-6BA77FEDC344}">
      <dgm:prSet/>
      <dgm:spPr/>
      <dgm:t>
        <a:bodyPr/>
        <a:lstStyle/>
        <a:p>
          <a:endParaRPr lang="en-US"/>
        </a:p>
      </dgm:t>
    </dgm:pt>
    <dgm:pt modelId="{CB0F6A4D-29D5-44E9-BA47-D93FCBCD3FEF}" type="sibTrans" cxnId="{A671EE43-8A58-4E78-B7B1-6BA77FEDC344}">
      <dgm:prSet/>
      <dgm:spPr/>
      <dgm:t>
        <a:bodyPr/>
        <a:lstStyle/>
        <a:p>
          <a:endParaRPr lang="en-US"/>
        </a:p>
      </dgm:t>
    </dgm:pt>
    <dgm:pt modelId="{E2DA6A7F-B46F-4F24-9667-B00AF4D9694E}">
      <dgm:prSet/>
      <dgm:spPr/>
      <dgm:t>
        <a:bodyPr/>
        <a:lstStyle/>
        <a:p>
          <a:r>
            <a:rPr lang="en-US" b="1" dirty="0"/>
            <a:t>Judith Villegas, EI </a:t>
          </a:r>
          <a:r>
            <a:rPr lang="en-US" dirty="0"/>
            <a:t>– THEA Project Manager</a:t>
          </a:r>
        </a:p>
      </dgm:t>
    </dgm:pt>
    <dgm:pt modelId="{69A62843-E874-445A-9A4A-C0C5B7E2905E}" type="parTrans" cxnId="{94353A71-B373-47DF-A2F6-4999B55A3DBE}">
      <dgm:prSet/>
      <dgm:spPr/>
      <dgm:t>
        <a:bodyPr/>
        <a:lstStyle/>
        <a:p>
          <a:endParaRPr lang="en-US"/>
        </a:p>
      </dgm:t>
    </dgm:pt>
    <dgm:pt modelId="{ADF42691-8C32-4A3C-897F-C3C6F4253173}" type="sibTrans" cxnId="{94353A71-B373-47DF-A2F6-4999B55A3DBE}">
      <dgm:prSet/>
      <dgm:spPr/>
      <dgm:t>
        <a:bodyPr/>
        <a:lstStyle/>
        <a:p>
          <a:endParaRPr lang="en-US"/>
        </a:p>
      </dgm:t>
    </dgm:pt>
    <dgm:pt modelId="{03F9A530-B34A-4B3C-AABB-98FA9E10E07B}">
      <dgm:prSet/>
      <dgm:spPr/>
      <dgm:t>
        <a:bodyPr/>
        <a:lstStyle/>
        <a:p>
          <a:r>
            <a:rPr lang="en-US" b="1" dirty="0"/>
            <a:t>Brian Pickard, PE </a:t>
          </a:r>
          <a:r>
            <a:rPr lang="en-US" dirty="0"/>
            <a:t>– THEA Director of Operations and Engineering</a:t>
          </a:r>
        </a:p>
      </dgm:t>
    </dgm:pt>
    <dgm:pt modelId="{8C8FC544-6760-4FD9-9336-0C3EF41AB811}" type="parTrans" cxnId="{54059A05-2B61-4562-A902-FA046E57E6D5}">
      <dgm:prSet/>
      <dgm:spPr/>
      <dgm:t>
        <a:bodyPr/>
        <a:lstStyle/>
        <a:p>
          <a:endParaRPr lang="en-US"/>
        </a:p>
      </dgm:t>
    </dgm:pt>
    <dgm:pt modelId="{C1B291AD-9947-456C-ABE3-583DA50BA5E8}" type="sibTrans" cxnId="{54059A05-2B61-4562-A902-FA046E57E6D5}">
      <dgm:prSet/>
      <dgm:spPr/>
      <dgm:t>
        <a:bodyPr/>
        <a:lstStyle/>
        <a:p>
          <a:endParaRPr lang="en-US"/>
        </a:p>
      </dgm:t>
    </dgm:pt>
    <dgm:pt modelId="{ABAC4B26-1284-474D-B37F-55B4E0C96A1C}">
      <dgm:prSet/>
      <dgm:spPr/>
      <dgm:t>
        <a:bodyPr/>
        <a:lstStyle/>
        <a:p>
          <a:r>
            <a:rPr lang="en-US" b="1" dirty="0"/>
            <a:t>Shari Callahan, PMP </a:t>
          </a:r>
          <a:r>
            <a:rPr lang="en-US" dirty="0"/>
            <a:t>– THEA IT Manager</a:t>
          </a:r>
        </a:p>
      </dgm:t>
    </dgm:pt>
    <dgm:pt modelId="{40AB49AF-05A6-4F93-BE15-603A8718F9D8}" type="parTrans" cxnId="{983E4A22-F7DB-4785-8A1B-4DF900730F2F}">
      <dgm:prSet/>
      <dgm:spPr/>
      <dgm:t>
        <a:bodyPr/>
        <a:lstStyle/>
        <a:p>
          <a:endParaRPr lang="en-US"/>
        </a:p>
      </dgm:t>
    </dgm:pt>
    <dgm:pt modelId="{FBB5DDBB-20C1-4E00-9801-966E16BB45B4}" type="sibTrans" cxnId="{983E4A22-F7DB-4785-8A1B-4DF900730F2F}">
      <dgm:prSet/>
      <dgm:spPr/>
      <dgm:t>
        <a:bodyPr/>
        <a:lstStyle/>
        <a:p>
          <a:endParaRPr lang="en-US"/>
        </a:p>
      </dgm:t>
    </dgm:pt>
    <dgm:pt modelId="{2C5FB8B4-F5A9-4175-9334-063D540BE095}">
      <dgm:prSet/>
      <dgm:spPr/>
      <dgm:t>
        <a:bodyPr/>
        <a:lstStyle/>
        <a:p>
          <a:r>
            <a:rPr lang="en-US" b="1" dirty="0"/>
            <a:t>Jim Drapp, PE </a:t>
          </a:r>
          <a:r>
            <a:rPr lang="en-US" dirty="0"/>
            <a:t>– THEA GEC</a:t>
          </a:r>
        </a:p>
      </dgm:t>
    </dgm:pt>
    <dgm:pt modelId="{659B7412-7D26-475A-862E-1C3F4F0F5322}" type="parTrans" cxnId="{1D84649D-7687-475D-8AD6-54E2686E1641}">
      <dgm:prSet/>
      <dgm:spPr/>
      <dgm:t>
        <a:bodyPr/>
        <a:lstStyle/>
        <a:p>
          <a:endParaRPr lang="en-US"/>
        </a:p>
      </dgm:t>
    </dgm:pt>
    <dgm:pt modelId="{F926DA6D-4CAC-46DE-9E3A-0D06FA07BEBB}" type="sibTrans" cxnId="{1D84649D-7687-475D-8AD6-54E2686E1641}">
      <dgm:prSet/>
      <dgm:spPr/>
      <dgm:t>
        <a:bodyPr/>
        <a:lstStyle/>
        <a:p>
          <a:endParaRPr lang="en-US"/>
        </a:p>
      </dgm:t>
    </dgm:pt>
    <dgm:pt modelId="{FBF2ADA7-A402-498E-A256-09C6B9A82F92}">
      <dgm:prSet/>
      <dgm:spPr/>
      <dgm:t>
        <a:bodyPr/>
        <a:lstStyle/>
        <a:p>
          <a:r>
            <a:rPr lang="en-US" b="1" dirty="0"/>
            <a:t>Ken Jacobs </a:t>
          </a:r>
          <a:r>
            <a:rPr lang="en-US" dirty="0"/>
            <a:t>– THEA GEC</a:t>
          </a:r>
        </a:p>
      </dgm:t>
    </dgm:pt>
    <dgm:pt modelId="{8D6D83D2-4704-4494-8D9C-FF6E9D294F75}" type="parTrans" cxnId="{EF297340-07ED-4D0C-9572-FEBF0A803E8E}">
      <dgm:prSet/>
      <dgm:spPr/>
      <dgm:t>
        <a:bodyPr/>
        <a:lstStyle/>
        <a:p>
          <a:endParaRPr lang="en-US"/>
        </a:p>
      </dgm:t>
    </dgm:pt>
    <dgm:pt modelId="{1F85BB87-8B9D-4758-8FF7-8C52877A2810}" type="sibTrans" cxnId="{EF297340-07ED-4D0C-9572-FEBF0A803E8E}">
      <dgm:prSet/>
      <dgm:spPr/>
      <dgm:t>
        <a:bodyPr/>
        <a:lstStyle/>
        <a:p>
          <a:endParaRPr lang="en-US"/>
        </a:p>
      </dgm:t>
    </dgm:pt>
    <dgm:pt modelId="{25149306-916D-4290-9A3C-A15BB6A5EA67}">
      <dgm:prSet/>
      <dgm:spPr/>
      <dgm:t>
        <a:bodyPr/>
        <a:lstStyle/>
        <a:p>
          <a:r>
            <a:rPr lang="en-US" b="1" dirty="0"/>
            <a:t>Terry Opdyke </a:t>
          </a:r>
          <a:r>
            <a:rPr lang="en-US" dirty="0"/>
            <a:t>– THEA GEC</a:t>
          </a:r>
        </a:p>
      </dgm:t>
    </dgm:pt>
    <dgm:pt modelId="{C6211A89-3044-4809-8C7A-3CAFFAED2ED1}" type="parTrans" cxnId="{5A948DAC-32BE-4027-AA3B-AC52DB9BC2B5}">
      <dgm:prSet/>
      <dgm:spPr/>
      <dgm:t>
        <a:bodyPr/>
        <a:lstStyle/>
        <a:p>
          <a:endParaRPr lang="en-US"/>
        </a:p>
      </dgm:t>
    </dgm:pt>
    <dgm:pt modelId="{586B5E27-8097-4DA7-B405-8531CE3F49E7}" type="sibTrans" cxnId="{5A948DAC-32BE-4027-AA3B-AC52DB9BC2B5}">
      <dgm:prSet/>
      <dgm:spPr/>
      <dgm:t>
        <a:bodyPr/>
        <a:lstStyle/>
        <a:p>
          <a:endParaRPr lang="en-US"/>
        </a:p>
      </dgm:t>
    </dgm:pt>
    <dgm:pt modelId="{4A611D28-7203-45CB-9F06-E7C562E155ED}">
      <dgm:prSet/>
      <dgm:spPr/>
      <dgm:t>
        <a:bodyPr/>
        <a:lstStyle/>
        <a:p>
          <a:r>
            <a:rPr lang="en-US" b="1" dirty="0"/>
            <a:t>Jorge </a:t>
          </a:r>
          <a:r>
            <a:rPr lang="en-US" b="1" dirty="0" err="1"/>
            <a:t>Uy</a:t>
          </a:r>
          <a:r>
            <a:rPr lang="en-US" b="1" dirty="0"/>
            <a:t> </a:t>
          </a:r>
          <a:r>
            <a:rPr lang="en-US" dirty="0"/>
            <a:t>– THEA GEC</a:t>
          </a:r>
        </a:p>
      </dgm:t>
    </dgm:pt>
    <dgm:pt modelId="{23E49139-E84F-4CEF-B74B-D37E6365B900}" type="parTrans" cxnId="{2BB86F33-7928-4749-8027-79B42F8D2747}">
      <dgm:prSet/>
      <dgm:spPr/>
      <dgm:t>
        <a:bodyPr/>
        <a:lstStyle/>
        <a:p>
          <a:endParaRPr lang="en-US"/>
        </a:p>
      </dgm:t>
    </dgm:pt>
    <dgm:pt modelId="{90E3A743-07FF-4512-97E9-080E5BB4D541}" type="sibTrans" cxnId="{2BB86F33-7928-4749-8027-79B42F8D2747}">
      <dgm:prSet/>
      <dgm:spPr/>
      <dgm:t>
        <a:bodyPr/>
        <a:lstStyle/>
        <a:p>
          <a:endParaRPr lang="en-US"/>
        </a:p>
      </dgm:t>
    </dgm:pt>
    <dgm:pt modelId="{2C990B57-DDC9-480A-82D1-69F0BBA15EB7}" type="pres">
      <dgm:prSet presAssocID="{551E453E-6BAC-41B9-A3BA-93E198644F20}" presName="vert0" presStyleCnt="0">
        <dgm:presLayoutVars>
          <dgm:dir/>
          <dgm:animOne val="branch"/>
          <dgm:animLvl val="lvl"/>
        </dgm:presLayoutVars>
      </dgm:prSet>
      <dgm:spPr/>
    </dgm:pt>
    <dgm:pt modelId="{6C89E0F5-3783-4CB4-9C80-25E6829343E9}" type="pres">
      <dgm:prSet presAssocID="{A3949DE1-0610-4BD7-9F38-3239D031186C}" presName="thickLine" presStyleLbl="alignNode1" presStyleIdx="0" presStyleCnt="8"/>
      <dgm:spPr/>
    </dgm:pt>
    <dgm:pt modelId="{A64302D1-F49F-4DA0-89C8-3E09F2386A9D}" type="pres">
      <dgm:prSet presAssocID="{A3949DE1-0610-4BD7-9F38-3239D031186C}" presName="horz1" presStyleCnt="0"/>
      <dgm:spPr/>
    </dgm:pt>
    <dgm:pt modelId="{6497E0CF-AA1D-4E62-8F39-CC9EC75E766A}" type="pres">
      <dgm:prSet presAssocID="{A3949DE1-0610-4BD7-9F38-3239D031186C}" presName="tx1" presStyleLbl="revTx" presStyleIdx="0" presStyleCnt="8"/>
      <dgm:spPr/>
    </dgm:pt>
    <dgm:pt modelId="{E615C9A1-1D93-4729-A32B-0A87159D9A46}" type="pres">
      <dgm:prSet presAssocID="{A3949DE1-0610-4BD7-9F38-3239D031186C}" presName="vert1" presStyleCnt="0"/>
      <dgm:spPr/>
    </dgm:pt>
    <dgm:pt modelId="{0C23DECE-7B5E-42C2-BDC6-94EC925E0D14}" type="pres">
      <dgm:prSet presAssocID="{E2DA6A7F-B46F-4F24-9667-B00AF4D9694E}" presName="thickLine" presStyleLbl="alignNode1" presStyleIdx="1" presStyleCnt="8"/>
      <dgm:spPr/>
    </dgm:pt>
    <dgm:pt modelId="{38FC7ED9-C0C1-4A85-B2F4-1A94B9A5ED7A}" type="pres">
      <dgm:prSet presAssocID="{E2DA6A7F-B46F-4F24-9667-B00AF4D9694E}" presName="horz1" presStyleCnt="0"/>
      <dgm:spPr/>
    </dgm:pt>
    <dgm:pt modelId="{78C59FCA-7211-4648-AA19-74FCDEF8E4AD}" type="pres">
      <dgm:prSet presAssocID="{E2DA6A7F-B46F-4F24-9667-B00AF4D9694E}" presName="tx1" presStyleLbl="revTx" presStyleIdx="1" presStyleCnt="8"/>
      <dgm:spPr/>
    </dgm:pt>
    <dgm:pt modelId="{A5DE31AD-738A-4296-AA70-DF3430EA62C1}" type="pres">
      <dgm:prSet presAssocID="{E2DA6A7F-B46F-4F24-9667-B00AF4D9694E}" presName="vert1" presStyleCnt="0"/>
      <dgm:spPr/>
    </dgm:pt>
    <dgm:pt modelId="{25807A2E-CB29-4613-9DE0-8F183DE3BEF7}" type="pres">
      <dgm:prSet presAssocID="{03F9A530-B34A-4B3C-AABB-98FA9E10E07B}" presName="thickLine" presStyleLbl="alignNode1" presStyleIdx="2" presStyleCnt="8"/>
      <dgm:spPr/>
    </dgm:pt>
    <dgm:pt modelId="{FC6DE96B-AD83-4FE9-A9A3-AD92E21EABC7}" type="pres">
      <dgm:prSet presAssocID="{03F9A530-B34A-4B3C-AABB-98FA9E10E07B}" presName="horz1" presStyleCnt="0"/>
      <dgm:spPr/>
    </dgm:pt>
    <dgm:pt modelId="{A4231592-525A-4BF5-A26B-D361856D9F63}" type="pres">
      <dgm:prSet presAssocID="{03F9A530-B34A-4B3C-AABB-98FA9E10E07B}" presName="tx1" presStyleLbl="revTx" presStyleIdx="2" presStyleCnt="8"/>
      <dgm:spPr/>
    </dgm:pt>
    <dgm:pt modelId="{6CEE32EE-D04E-45F7-8BEA-9A37D98A44B7}" type="pres">
      <dgm:prSet presAssocID="{03F9A530-B34A-4B3C-AABB-98FA9E10E07B}" presName="vert1" presStyleCnt="0"/>
      <dgm:spPr/>
    </dgm:pt>
    <dgm:pt modelId="{5D97E7D0-E387-481E-A73F-5437BB5EF479}" type="pres">
      <dgm:prSet presAssocID="{ABAC4B26-1284-474D-B37F-55B4E0C96A1C}" presName="thickLine" presStyleLbl="alignNode1" presStyleIdx="3" presStyleCnt="8"/>
      <dgm:spPr/>
    </dgm:pt>
    <dgm:pt modelId="{458BEFB9-B721-4181-8E7A-30178AD14AD1}" type="pres">
      <dgm:prSet presAssocID="{ABAC4B26-1284-474D-B37F-55B4E0C96A1C}" presName="horz1" presStyleCnt="0"/>
      <dgm:spPr/>
    </dgm:pt>
    <dgm:pt modelId="{9CF2B93E-B0F0-46CC-9E27-B3B8F4BD0529}" type="pres">
      <dgm:prSet presAssocID="{ABAC4B26-1284-474D-B37F-55B4E0C96A1C}" presName="tx1" presStyleLbl="revTx" presStyleIdx="3" presStyleCnt="8"/>
      <dgm:spPr/>
    </dgm:pt>
    <dgm:pt modelId="{23DD615B-2EF6-4D49-98FE-349247236B82}" type="pres">
      <dgm:prSet presAssocID="{ABAC4B26-1284-474D-B37F-55B4E0C96A1C}" presName="vert1" presStyleCnt="0"/>
      <dgm:spPr/>
    </dgm:pt>
    <dgm:pt modelId="{59FF802B-D44E-44A9-9836-86B16CD5937B}" type="pres">
      <dgm:prSet presAssocID="{2C5FB8B4-F5A9-4175-9334-063D540BE095}" presName="thickLine" presStyleLbl="alignNode1" presStyleIdx="4" presStyleCnt="8"/>
      <dgm:spPr/>
    </dgm:pt>
    <dgm:pt modelId="{ED134983-6A0D-473C-9DE5-D13848A4DA4F}" type="pres">
      <dgm:prSet presAssocID="{2C5FB8B4-F5A9-4175-9334-063D540BE095}" presName="horz1" presStyleCnt="0"/>
      <dgm:spPr/>
    </dgm:pt>
    <dgm:pt modelId="{2419CC3F-8FE4-4B80-BE42-ACCD6FA150EB}" type="pres">
      <dgm:prSet presAssocID="{2C5FB8B4-F5A9-4175-9334-063D540BE095}" presName="tx1" presStyleLbl="revTx" presStyleIdx="4" presStyleCnt="8"/>
      <dgm:spPr/>
    </dgm:pt>
    <dgm:pt modelId="{3329A20F-81F6-40C9-BC5A-18B11797CA3B}" type="pres">
      <dgm:prSet presAssocID="{2C5FB8B4-F5A9-4175-9334-063D540BE095}" presName="vert1" presStyleCnt="0"/>
      <dgm:spPr/>
    </dgm:pt>
    <dgm:pt modelId="{E7405E2D-22F0-47AC-B1E3-51FF534DBFE4}" type="pres">
      <dgm:prSet presAssocID="{FBF2ADA7-A402-498E-A256-09C6B9A82F92}" presName="thickLine" presStyleLbl="alignNode1" presStyleIdx="5" presStyleCnt="8"/>
      <dgm:spPr/>
    </dgm:pt>
    <dgm:pt modelId="{B0085FDF-0978-4CE9-BF57-952A357923B9}" type="pres">
      <dgm:prSet presAssocID="{FBF2ADA7-A402-498E-A256-09C6B9A82F92}" presName="horz1" presStyleCnt="0"/>
      <dgm:spPr/>
    </dgm:pt>
    <dgm:pt modelId="{3A330FF4-EA27-4C98-BFF6-AB2ED6C65996}" type="pres">
      <dgm:prSet presAssocID="{FBF2ADA7-A402-498E-A256-09C6B9A82F92}" presName="tx1" presStyleLbl="revTx" presStyleIdx="5" presStyleCnt="8"/>
      <dgm:spPr/>
    </dgm:pt>
    <dgm:pt modelId="{DC677799-275C-4539-A501-2C4F760589F9}" type="pres">
      <dgm:prSet presAssocID="{FBF2ADA7-A402-498E-A256-09C6B9A82F92}" presName="vert1" presStyleCnt="0"/>
      <dgm:spPr/>
    </dgm:pt>
    <dgm:pt modelId="{87EB90D7-072A-4E7C-A27F-CCDBB8C05A38}" type="pres">
      <dgm:prSet presAssocID="{25149306-916D-4290-9A3C-A15BB6A5EA67}" presName="thickLine" presStyleLbl="alignNode1" presStyleIdx="6" presStyleCnt="8"/>
      <dgm:spPr/>
    </dgm:pt>
    <dgm:pt modelId="{E4E699E7-8561-4CF8-965C-B95A015167EC}" type="pres">
      <dgm:prSet presAssocID="{25149306-916D-4290-9A3C-A15BB6A5EA67}" presName="horz1" presStyleCnt="0"/>
      <dgm:spPr/>
    </dgm:pt>
    <dgm:pt modelId="{7B5F84C6-7FB5-405E-8ACE-018EA0F8BD0D}" type="pres">
      <dgm:prSet presAssocID="{25149306-916D-4290-9A3C-A15BB6A5EA67}" presName="tx1" presStyleLbl="revTx" presStyleIdx="6" presStyleCnt="8"/>
      <dgm:spPr/>
    </dgm:pt>
    <dgm:pt modelId="{C67A5461-D7D0-47BA-9865-5BA893E94365}" type="pres">
      <dgm:prSet presAssocID="{25149306-916D-4290-9A3C-A15BB6A5EA67}" presName="vert1" presStyleCnt="0"/>
      <dgm:spPr/>
    </dgm:pt>
    <dgm:pt modelId="{AABEE993-309C-42F0-880B-69CC4C21D87E}" type="pres">
      <dgm:prSet presAssocID="{4A611D28-7203-45CB-9F06-E7C562E155ED}" presName="thickLine" presStyleLbl="alignNode1" presStyleIdx="7" presStyleCnt="8"/>
      <dgm:spPr/>
    </dgm:pt>
    <dgm:pt modelId="{4A39B878-4ACB-4013-9FD3-ABB8DBC5AFD0}" type="pres">
      <dgm:prSet presAssocID="{4A611D28-7203-45CB-9F06-E7C562E155ED}" presName="horz1" presStyleCnt="0"/>
      <dgm:spPr/>
    </dgm:pt>
    <dgm:pt modelId="{041DDC59-79B0-40B3-81CD-23A07CD8E455}" type="pres">
      <dgm:prSet presAssocID="{4A611D28-7203-45CB-9F06-E7C562E155ED}" presName="tx1" presStyleLbl="revTx" presStyleIdx="7" presStyleCnt="8"/>
      <dgm:spPr/>
    </dgm:pt>
    <dgm:pt modelId="{37F42A5D-C3EB-40C6-A4B6-A020B15D0220}" type="pres">
      <dgm:prSet presAssocID="{4A611D28-7203-45CB-9F06-E7C562E155ED}" presName="vert1" presStyleCnt="0"/>
      <dgm:spPr/>
    </dgm:pt>
  </dgm:ptLst>
  <dgm:cxnLst>
    <dgm:cxn modelId="{54059A05-2B61-4562-A902-FA046E57E6D5}" srcId="{551E453E-6BAC-41B9-A3BA-93E198644F20}" destId="{03F9A530-B34A-4B3C-AABB-98FA9E10E07B}" srcOrd="2" destOrd="0" parTransId="{8C8FC544-6760-4FD9-9336-0C3EF41AB811}" sibTransId="{C1B291AD-9947-456C-ABE3-583DA50BA5E8}"/>
    <dgm:cxn modelId="{983E4A22-F7DB-4785-8A1B-4DF900730F2F}" srcId="{551E453E-6BAC-41B9-A3BA-93E198644F20}" destId="{ABAC4B26-1284-474D-B37F-55B4E0C96A1C}" srcOrd="3" destOrd="0" parTransId="{40AB49AF-05A6-4F93-BE15-603A8718F9D8}" sibTransId="{FBB5DDBB-20C1-4E00-9801-966E16BB45B4}"/>
    <dgm:cxn modelId="{DEDB832A-D97A-4C72-AF7F-E30EA60BD51E}" type="presOf" srcId="{A3949DE1-0610-4BD7-9F38-3239D031186C}" destId="{6497E0CF-AA1D-4E62-8F39-CC9EC75E766A}" srcOrd="0" destOrd="0" presId="urn:microsoft.com/office/officeart/2008/layout/LinedList"/>
    <dgm:cxn modelId="{2BB86F33-7928-4749-8027-79B42F8D2747}" srcId="{551E453E-6BAC-41B9-A3BA-93E198644F20}" destId="{4A611D28-7203-45CB-9F06-E7C562E155ED}" srcOrd="7" destOrd="0" parTransId="{23E49139-E84F-4CEF-B74B-D37E6365B900}" sibTransId="{90E3A743-07FF-4512-97E9-080E5BB4D541}"/>
    <dgm:cxn modelId="{EF297340-07ED-4D0C-9572-FEBF0A803E8E}" srcId="{551E453E-6BAC-41B9-A3BA-93E198644F20}" destId="{FBF2ADA7-A402-498E-A256-09C6B9A82F92}" srcOrd="5" destOrd="0" parTransId="{8D6D83D2-4704-4494-8D9C-FF6E9D294F75}" sibTransId="{1F85BB87-8B9D-4758-8FF7-8C52877A2810}"/>
    <dgm:cxn modelId="{A671EE43-8A58-4E78-B7B1-6BA77FEDC344}" srcId="{551E453E-6BAC-41B9-A3BA-93E198644F20}" destId="{A3949DE1-0610-4BD7-9F38-3239D031186C}" srcOrd="0" destOrd="0" parTransId="{0C5DAF65-0E4E-420B-A2D7-08EBC6256C14}" sibTransId="{CB0F6A4D-29D5-44E9-BA47-D93FCBCD3FEF}"/>
    <dgm:cxn modelId="{8522D86C-41D1-4687-92A0-3C437F091225}" type="presOf" srcId="{4A611D28-7203-45CB-9F06-E7C562E155ED}" destId="{041DDC59-79B0-40B3-81CD-23A07CD8E455}" srcOrd="0" destOrd="0" presId="urn:microsoft.com/office/officeart/2008/layout/LinedList"/>
    <dgm:cxn modelId="{94353A71-B373-47DF-A2F6-4999B55A3DBE}" srcId="{551E453E-6BAC-41B9-A3BA-93E198644F20}" destId="{E2DA6A7F-B46F-4F24-9667-B00AF4D9694E}" srcOrd="1" destOrd="0" parTransId="{69A62843-E874-445A-9A4A-C0C5B7E2905E}" sibTransId="{ADF42691-8C32-4A3C-897F-C3C6F4253173}"/>
    <dgm:cxn modelId="{52721186-1F06-4941-8F16-7520AF6BACB3}" type="presOf" srcId="{03F9A530-B34A-4B3C-AABB-98FA9E10E07B}" destId="{A4231592-525A-4BF5-A26B-D361856D9F63}" srcOrd="0" destOrd="0" presId="urn:microsoft.com/office/officeart/2008/layout/LinedList"/>
    <dgm:cxn modelId="{8052BF90-8582-45CA-8809-C0B4891A2586}" type="presOf" srcId="{25149306-916D-4290-9A3C-A15BB6A5EA67}" destId="{7B5F84C6-7FB5-405E-8ACE-018EA0F8BD0D}" srcOrd="0" destOrd="0" presId="urn:microsoft.com/office/officeart/2008/layout/LinedList"/>
    <dgm:cxn modelId="{E9D2B693-0110-4231-9EF6-FA2B51839120}" type="presOf" srcId="{2C5FB8B4-F5A9-4175-9334-063D540BE095}" destId="{2419CC3F-8FE4-4B80-BE42-ACCD6FA150EB}" srcOrd="0" destOrd="0" presId="urn:microsoft.com/office/officeart/2008/layout/LinedList"/>
    <dgm:cxn modelId="{1D84649D-7687-475D-8AD6-54E2686E1641}" srcId="{551E453E-6BAC-41B9-A3BA-93E198644F20}" destId="{2C5FB8B4-F5A9-4175-9334-063D540BE095}" srcOrd="4" destOrd="0" parTransId="{659B7412-7D26-475A-862E-1C3F4F0F5322}" sibTransId="{F926DA6D-4CAC-46DE-9E3A-0D06FA07BEBB}"/>
    <dgm:cxn modelId="{5A948DAC-32BE-4027-AA3B-AC52DB9BC2B5}" srcId="{551E453E-6BAC-41B9-A3BA-93E198644F20}" destId="{25149306-916D-4290-9A3C-A15BB6A5EA67}" srcOrd="6" destOrd="0" parTransId="{C6211A89-3044-4809-8C7A-3CAFFAED2ED1}" sibTransId="{586B5E27-8097-4DA7-B405-8531CE3F49E7}"/>
    <dgm:cxn modelId="{1CAB89B5-CD67-4840-9F2A-96A1C9B95B03}" type="presOf" srcId="{ABAC4B26-1284-474D-B37F-55B4E0C96A1C}" destId="{9CF2B93E-B0F0-46CC-9E27-B3B8F4BD0529}" srcOrd="0" destOrd="0" presId="urn:microsoft.com/office/officeart/2008/layout/LinedList"/>
    <dgm:cxn modelId="{C2A12ABF-BB68-4236-B8F0-4255DD87319B}" type="presOf" srcId="{551E453E-6BAC-41B9-A3BA-93E198644F20}" destId="{2C990B57-DDC9-480A-82D1-69F0BBA15EB7}" srcOrd="0" destOrd="0" presId="urn:microsoft.com/office/officeart/2008/layout/LinedList"/>
    <dgm:cxn modelId="{331529D9-A469-46FE-BB5C-1AAFDE84D83D}" type="presOf" srcId="{FBF2ADA7-A402-498E-A256-09C6B9A82F92}" destId="{3A330FF4-EA27-4C98-BFF6-AB2ED6C65996}" srcOrd="0" destOrd="0" presId="urn:microsoft.com/office/officeart/2008/layout/LinedList"/>
    <dgm:cxn modelId="{D36572F4-4231-42EF-ADBD-A4EEEC08FD4D}" type="presOf" srcId="{E2DA6A7F-B46F-4F24-9667-B00AF4D9694E}" destId="{78C59FCA-7211-4648-AA19-74FCDEF8E4AD}" srcOrd="0" destOrd="0" presId="urn:microsoft.com/office/officeart/2008/layout/LinedList"/>
    <dgm:cxn modelId="{4D7E391E-F402-43C9-B4C9-20DB4A8F2DA4}" type="presParOf" srcId="{2C990B57-DDC9-480A-82D1-69F0BBA15EB7}" destId="{6C89E0F5-3783-4CB4-9C80-25E6829343E9}" srcOrd="0" destOrd="0" presId="urn:microsoft.com/office/officeart/2008/layout/LinedList"/>
    <dgm:cxn modelId="{381C2622-7A70-4EBB-B082-59D0EACC8B77}" type="presParOf" srcId="{2C990B57-DDC9-480A-82D1-69F0BBA15EB7}" destId="{A64302D1-F49F-4DA0-89C8-3E09F2386A9D}" srcOrd="1" destOrd="0" presId="urn:microsoft.com/office/officeart/2008/layout/LinedList"/>
    <dgm:cxn modelId="{D69B3169-A555-43CD-9085-001C2CF8DFD3}" type="presParOf" srcId="{A64302D1-F49F-4DA0-89C8-3E09F2386A9D}" destId="{6497E0CF-AA1D-4E62-8F39-CC9EC75E766A}" srcOrd="0" destOrd="0" presId="urn:microsoft.com/office/officeart/2008/layout/LinedList"/>
    <dgm:cxn modelId="{8AD78A3D-C097-447C-BF03-CF4E5435A20E}" type="presParOf" srcId="{A64302D1-F49F-4DA0-89C8-3E09F2386A9D}" destId="{E615C9A1-1D93-4729-A32B-0A87159D9A46}" srcOrd="1" destOrd="0" presId="urn:microsoft.com/office/officeart/2008/layout/LinedList"/>
    <dgm:cxn modelId="{6E6DADDB-17DB-4A08-B655-15F59E5B742C}" type="presParOf" srcId="{2C990B57-DDC9-480A-82D1-69F0BBA15EB7}" destId="{0C23DECE-7B5E-42C2-BDC6-94EC925E0D14}" srcOrd="2" destOrd="0" presId="urn:microsoft.com/office/officeart/2008/layout/LinedList"/>
    <dgm:cxn modelId="{CC3DBD8D-4ADA-461D-A740-C5A327667F4A}" type="presParOf" srcId="{2C990B57-DDC9-480A-82D1-69F0BBA15EB7}" destId="{38FC7ED9-C0C1-4A85-B2F4-1A94B9A5ED7A}" srcOrd="3" destOrd="0" presId="urn:microsoft.com/office/officeart/2008/layout/LinedList"/>
    <dgm:cxn modelId="{7E54224E-F286-46DF-B0B1-E111D134BDC9}" type="presParOf" srcId="{38FC7ED9-C0C1-4A85-B2F4-1A94B9A5ED7A}" destId="{78C59FCA-7211-4648-AA19-74FCDEF8E4AD}" srcOrd="0" destOrd="0" presId="urn:microsoft.com/office/officeart/2008/layout/LinedList"/>
    <dgm:cxn modelId="{25B050AB-5B51-483B-99D7-FE200D99F472}" type="presParOf" srcId="{38FC7ED9-C0C1-4A85-B2F4-1A94B9A5ED7A}" destId="{A5DE31AD-738A-4296-AA70-DF3430EA62C1}" srcOrd="1" destOrd="0" presId="urn:microsoft.com/office/officeart/2008/layout/LinedList"/>
    <dgm:cxn modelId="{E58D3E03-71CA-48C5-8107-56E1D518EEA7}" type="presParOf" srcId="{2C990B57-DDC9-480A-82D1-69F0BBA15EB7}" destId="{25807A2E-CB29-4613-9DE0-8F183DE3BEF7}" srcOrd="4" destOrd="0" presId="urn:microsoft.com/office/officeart/2008/layout/LinedList"/>
    <dgm:cxn modelId="{0F3D51CA-C4AC-4165-8664-B2845DEE7C9A}" type="presParOf" srcId="{2C990B57-DDC9-480A-82D1-69F0BBA15EB7}" destId="{FC6DE96B-AD83-4FE9-A9A3-AD92E21EABC7}" srcOrd="5" destOrd="0" presId="urn:microsoft.com/office/officeart/2008/layout/LinedList"/>
    <dgm:cxn modelId="{0BC8D4D0-E2F6-4ED7-A27E-1EB2438920EA}" type="presParOf" srcId="{FC6DE96B-AD83-4FE9-A9A3-AD92E21EABC7}" destId="{A4231592-525A-4BF5-A26B-D361856D9F63}" srcOrd="0" destOrd="0" presId="urn:microsoft.com/office/officeart/2008/layout/LinedList"/>
    <dgm:cxn modelId="{B1F76B7D-B5A8-4350-AE90-78F3848D3C77}" type="presParOf" srcId="{FC6DE96B-AD83-4FE9-A9A3-AD92E21EABC7}" destId="{6CEE32EE-D04E-45F7-8BEA-9A37D98A44B7}" srcOrd="1" destOrd="0" presId="urn:microsoft.com/office/officeart/2008/layout/LinedList"/>
    <dgm:cxn modelId="{FEB5D598-7EE7-4B0A-938F-FA02BEA1F7F6}" type="presParOf" srcId="{2C990B57-DDC9-480A-82D1-69F0BBA15EB7}" destId="{5D97E7D0-E387-481E-A73F-5437BB5EF479}" srcOrd="6" destOrd="0" presId="urn:microsoft.com/office/officeart/2008/layout/LinedList"/>
    <dgm:cxn modelId="{1412D39F-9C13-41FA-B843-4E0228073AF1}" type="presParOf" srcId="{2C990B57-DDC9-480A-82D1-69F0BBA15EB7}" destId="{458BEFB9-B721-4181-8E7A-30178AD14AD1}" srcOrd="7" destOrd="0" presId="urn:microsoft.com/office/officeart/2008/layout/LinedList"/>
    <dgm:cxn modelId="{5D623274-BF51-4C98-9EE1-71B93FB0DF76}" type="presParOf" srcId="{458BEFB9-B721-4181-8E7A-30178AD14AD1}" destId="{9CF2B93E-B0F0-46CC-9E27-B3B8F4BD0529}" srcOrd="0" destOrd="0" presId="urn:microsoft.com/office/officeart/2008/layout/LinedList"/>
    <dgm:cxn modelId="{BD19B05A-0B03-4D8E-B002-F5D4B4017994}" type="presParOf" srcId="{458BEFB9-B721-4181-8E7A-30178AD14AD1}" destId="{23DD615B-2EF6-4D49-98FE-349247236B82}" srcOrd="1" destOrd="0" presId="urn:microsoft.com/office/officeart/2008/layout/LinedList"/>
    <dgm:cxn modelId="{1E30ADDF-D96D-4C6D-AEBF-3829AA1AE34C}" type="presParOf" srcId="{2C990B57-DDC9-480A-82D1-69F0BBA15EB7}" destId="{59FF802B-D44E-44A9-9836-86B16CD5937B}" srcOrd="8" destOrd="0" presId="urn:microsoft.com/office/officeart/2008/layout/LinedList"/>
    <dgm:cxn modelId="{A01BBCFE-F988-4429-8686-E504D9B88184}" type="presParOf" srcId="{2C990B57-DDC9-480A-82D1-69F0BBA15EB7}" destId="{ED134983-6A0D-473C-9DE5-D13848A4DA4F}" srcOrd="9" destOrd="0" presId="urn:microsoft.com/office/officeart/2008/layout/LinedList"/>
    <dgm:cxn modelId="{2DC9DBED-5408-476A-AC96-147A5C3AF72C}" type="presParOf" srcId="{ED134983-6A0D-473C-9DE5-D13848A4DA4F}" destId="{2419CC3F-8FE4-4B80-BE42-ACCD6FA150EB}" srcOrd="0" destOrd="0" presId="urn:microsoft.com/office/officeart/2008/layout/LinedList"/>
    <dgm:cxn modelId="{5EA487BB-453D-4C91-A8DD-78CD547E9B3C}" type="presParOf" srcId="{ED134983-6A0D-473C-9DE5-D13848A4DA4F}" destId="{3329A20F-81F6-40C9-BC5A-18B11797CA3B}" srcOrd="1" destOrd="0" presId="urn:microsoft.com/office/officeart/2008/layout/LinedList"/>
    <dgm:cxn modelId="{127B9BD2-EE5B-4879-BC49-EAD8A07C8526}" type="presParOf" srcId="{2C990B57-DDC9-480A-82D1-69F0BBA15EB7}" destId="{E7405E2D-22F0-47AC-B1E3-51FF534DBFE4}" srcOrd="10" destOrd="0" presId="urn:microsoft.com/office/officeart/2008/layout/LinedList"/>
    <dgm:cxn modelId="{C9B234FD-621F-402A-906B-6D6E2D2D9237}" type="presParOf" srcId="{2C990B57-DDC9-480A-82D1-69F0BBA15EB7}" destId="{B0085FDF-0978-4CE9-BF57-952A357923B9}" srcOrd="11" destOrd="0" presId="urn:microsoft.com/office/officeart/2008/layout/LinedList"/>
    <dgm:cxn modelId="{EFEB7E07-21D1-4961-A449-6F0E4DC53FED}" type="presParOf" srcId="{B0085FDF-0978-4CE9-BF57-952A357923B9}" destId="{3A330FF4-EA27-4C98-BFF6-AB2ED6C65996}" srcOrd="0" destOrd="0" presId="urn:microsoft.com/office/officeart/2008/layout/LinedList"/>
    <dgm:cxn modelId="{905C7C1C-8D3C-4187-BF11-531714A81DE9}" type="presParOf" srcId="{B0085FDF-0978-4CE9-BF57-952A357923B9}" destId="{DC677799-275C-4539-A501-2C4F760589F9}" srcOrd="1" destOrd="0" presId="urn:microsoft.com/office/officeart/2008/layout/LinedList"/>
    <dgm:cxn modelId="{FBCD635B-444B-4FFC-9FF4-2D118E005212}" type="presParOf" srcId="{2C990B57-DDC9-480A-82D1-69F0BBA15EB7}" destId="{87EB90D7-072A-4E7C-A27F-CCDBB8C05A38}" srcOrd="12" destOrd="0" presId="urn:microsoft.com/office/officeart/2008/layout/LinedList"/>
    <dgm:cxn modelId="{9FF0371C-12B6-4983-906B-36B413DAED59}" type="presParOf" srcId="{2C990B57-DDC9-480A-82D1-69F0BBA15EB7}" destId="{E4E699E7-8561-4CF8-965C-B95A015167EC}" srcOrd="13" destOrd="0" presId="urn:microsoft.com/office/officeart/2008/layout/LinedList"/>
    <dgm:cxn modelId="{C76E9F25-9F83-44DE-B3A6-600559078E72}" type="presParOf" srcId="{E4E699E7-8561-4CF8-965C-B95A015167EC}" destId="{7B5F84C6-7FB5-405E-8ACE-018EA0F8BD0D}" srcOrd="0" destOrd="0" presId="urn:microsoft.com/office/officeart/2008/layout/LinedList"/>
    <dgm:cxn modelId="{0434D749-751E-4773-B4C7-D574712907A6}" type="presParOf" srcId="{E4E699E7-8561-4CF8-965C-B95A015167EC}" destId="{C67A5461-D7D0-47BA-9865-5BA893E94365}" srcOrd="1" destOrd="0" presId="urn:microsoft.com/office/officeart/2008/layout/LinedList"/>
    <dgm:cxn modelId="{1DAB4B34-6A56-4988-A693-1F65CE8D6BF9}" type="presParOf" srcId="{2C990B57-DDC9-480A-82D1-69F0BBA15EB7}" destId="{AABEE993-309C-42F0-880B-69CC4C21D87E}" srcOrd="14" destOrd="0" presId="urn:microsoft.com/office/officeart/2008/layout/LinedList"/>
    <dgm:cxn modelId="{40341104-7D48-47C4-811D-90B82FFBCBE3}" type="presParOf" srcId="{2C990B57-DDC9-480A-82D1-69F0BBA15EB7}" destId="{4A39B878-4ACB-4013-9FD3-ABB8DBC5AFD0}" srcOrd="15" destOrd="0" presId="urn:microsoft.com/office/officeart/2008/layout/LinedList"/>
    <dgm:cxn modelId="{625CEFF5-28BC-48B3-8AE7-B5B6BC54BF61}" type="presParOf" srcId="{4A39B878-4ACB-4013-9FD3-ABB8DBC5AFD0}" destId="{041DDC59-79B0-40B3-81CD-23A07CD8E455}" srcOrd="0" destOrd="0" presId="urn:microsoft.com/office/officeart/2008/layout/LinedList"/>
    <dgm:cxn modelId="{56755DB2-890A-4F14-911B-D25F604C2B39}" type="presParOf" srcId="{4A39B878-4ACB-4013-9FD3-ABB8DBC5AFD0}" destId="{37F42A5D-C3EB-40C6-A4B6-A020B15D02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C22A5-7D7D-4277-A412-46C1FC5FC649}"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223C9AFF-E411-4A87-BCEC-7E92E2053E73}">
      <dgm:prSet custT="1"/>
      <dgm:spPr/>
      <dgm:t>
        <a:bodyPr/>
        <a:lstStyle/>
        <a:p>
          <a:pPr algn="r"/>
          <a:r>
            <a:rPr lang="en-US" sz="2800" b="1" u="sng" dirty="0">
              <a:solidFill>
                <a:schemeClr val="tx1"/>
              </a:solidFill>
            </a:rPr>
            <a:t>http://www.tampa-xway.com/procurement/#</a:t>
          </a:r>
          <a:r>
            <a:rPr lang="en-US" sz="2800" b="1" dirty="0">
              <a:solidFill>
                <a:schemeClr val="tx1"/>
              </a:solidFill>
            </a:rPr>
            <a:t> </a:t>
          </a:r>
        </a:p>
      </dgm:t>
    </dgm:pt>
    <dgm:pt modelId="{29A40528-5ED2-4749-9314-CE8DA7213392}" type="parTrans" cxnId="{AC236438-23D5-48E5-A964-E9EAE77C2E69}">
      <dgm:prSet/>
      <dgm:spPr/>
      <dgm:t>
        <a:bodyPr/>
        <a:lstStyle/>
        <a:p>
          <a:endParaRPr lang="en-US"/>
        </a:p>
      </dgm:t>
    </dgm:pt>
    <dgm:pt modelId="{5631810D-4373-4151-9918-728ACF68434A}" type="sibTrans" cxnId="{AC236438-23D5-48E5-A964-E9EAE77C2E69}">
      <dgm:prSet/>
      <dgm:spPr/>
      <dgm:t>
        <a:bodyPr/>
        <a:lstStyle/>
        <a:p>
          <a:endParaRPr lang="en-US" dirty="0"/>
        </a:p>
      </dgm:t>
    </dgm:pt>
    <dgm:pt modelId="{FEC7840D-A5FC-41B7-A503-9F7280E26CF3}">
      <dgm:prSet/>
      <dgm:spPr/>
      <dgm:t>
        <a:bodyPr/>
        <a:lstStyle/>
        <a:p>
          <a:r>
            <a:rPr lang="en-US" dirty="0">
              <a:solidFill>
                <a:schemeClr val="tx1"/>
              </a:solidFill>
            </a:rPr>
            <a:t>The </a:t>
          </a:r>
          <a:r>
            <a:rPr lang="en-US" b="1" u="sng" dirty="0">
              <a:solidFill>
                <a:schemeClr val="tx1"/>
              </a:solidFill>
            </a:rPr>
            <a:t>cone of silence </a:t>
          </a:r>
          <a:r>
            <a:rPr lang="en-US" dirty="0">
              <a:solidFill>
                <a:schemeClr val="tx1"/>
              </a:solidFill>
            </a:rPr>
            <a:t>remains in place for all THEA and HNTB staff.  The cone of silence begins on date of advertisement and ends upon Board Approval.</a:t>
          </a:r>
        </a:p>
      </dgm:t>
    </dgm:pt>
    <dgm:pt modelId="{9A406F0F-532B-4C25-8FA3-250E264DBBCB}" type="parTrans" cxnId="{793AA799-5A6A-415E-8BD3-A8CF860CD3E1}">
      <dgm:prSet/>
      <dgm:spPr/>
      <dgm:t>
        <a:bodyPr/>
        <a:lstStyle/>
        <a:p>
          <a:endParaRPr lang="en-US"/>
        </a:p>
      </dgm:t>
    </dgm:pt>
    <dgm:pt modelId="{3F13B614-FF93-4D3D-AE7A-4C0F6BD0B4BC}" type="sibTrans" cxnId="{793AA799-5A6A-415E-8BD3-A8CF860CD3E1}">
      <dgm:prSet/>
      <dgm:spPr/>
      <dgm:t>
        <a:bodyPr/>
        <a:lstStyle/>
        <a:p>
          <a:endParaRPr lang="en-US" dirty="0"/>
        </a:p>
      </dgm:t>
    </dgm:pt>
    <dgm:pt modelId="{0D7885C8-3160-4E62-988C-4CF9853AE296}">
      <dgm:prSet/>
      <dgm:spPr>
        <a:solidFill>
          <a:srgbClr val="FFCC00"/>
        </a:solidFill>
      </dgm:spPr>
      <dgm:t>
        <a:bodyPr/>
        <a:lstStyle/>
        <a:p>
          <a:r>
            <a:rPr lang="en-US" dirty="0">
              <a:solidFill>
                <a:schemeClr val="tx1"/>
              </a:solidFill>
            </a:rPr>
            <a:t>All questions should be emailed to Man Le, THEA Contracts &amp; Procurement Manager: </a:t>
          </a:r>
          <a:r>
            <a:rPr lang="en-US" u="sng" dirty="0">
              <a:solidFill>
                <a:schemeClr val="tx1"/>
              </a:solidFill>
            </a:rPr>
            <a:t>man.le@tampa-xway.com</a:t>
          </a:r>
          <a:endParaRPr lang="en-US" dirty="0">
            <a:solidFill>
              <a:schemeClr val="tx1"/>
            </a:solidFill>
          </a:endParaRPr>
        </a:p>
      </dgm:t>
    </dgm:pt>
    <dgm:pt modelId="{734CC3D3-A9AE-4505-A237-71BBF6A7AE3D}" type="parTrans" cxnId="{6D04C16F-6DA0-4039-BA24-9BF23FF14B6D}">
      <dgm:prSet/>
      <dgm:spPr/>
      <dgm:t>
        <a:bodyPr/>
        <a:lstStyle/>
        <a:p>
          <a:endParaRPr lang="en-US"/>
        </a:p>
      </dgm:t>
    </dgm:pt>
    <dgm:pt modelId="{7262913B-381E-4A0E-8369-5DEE706EEF91}" type="sibTrans" cxnId="{6D04C16F-6DA0-4039-BA24-9BF23FF14B6D}">
      <dgm:prSet/>
      <dgm:spPr/>
      <dgm:t>
        <a:bodyPr/>
        <a:lstStyle/>
        <a:p>
          <a:endParaRPr lang="en-US" dirty="0"/>
        </a:p>
      </dgm:t>
    </dgm:pt>
    <dgm:pt modelId="{1BE6A727-97B8-4E5F-B306-4E118A48F62B}">
      <dgm:prSet custT="1"/>
      <dgm:spPr>
        <a:solidFill>
          <a:schemeClr val="accent6">
            <a:lumMod val="75000"/>
          </a:schemeClr>
        </a:solidFill>
      </dgm:spPr>
      <dgm:t>
        <a:bodyPr/>
        <a:lstStyle/>
        <a:p>
          <a:pPr algn="l"/>
          <a:r>
            <a:rPr lang="en-US" sz="2500" b="1" dirty="0">
              <a:solidFill>
                <a:schemeClr val="tx1"/>
              </a:solidFill>
            </a:rPr>
            <a:t>Answers will be posted on the THEA website and Demandstar</a:t>
          </a:r>
          <a:endParaRPr lang="en-US" sz="2500" dirty="0">
            <a:solidFill>
              <a:schemeClr val="tx1"/>
            </a:solidFill>
          </a:endParaRPr>
        </a:p>
      </dgm:t>
    </dgm:pt>
    <dgm:pt modelId="{127DB728-D6F2-4BAF-B918-0FC628B7B4E7}" type="parTrans" cxnId="{F46097D3-12AD-449E-96CC-204D15E06164}">
      <dgm:prSet/>
      <dgm:spPr/>
      <dgm:t>
        <a:bodyPr/>
        <a:lstStyle/>
        <a:p>
          <a:endParaRPr lang="en-US"/>
        </a:p>
      </dgm:t>
    </dgm:pt>
    <dgm:pt modelId="{18A40682-2A0C-4226-960C-447CD765DBCD}" type="sibTrans" cxnId="{F46097D3-12AD-449E-96CC-204D15E06164}">
      <dgm:prSet/>
      <dgm:spPr/>
      <dgm:t>
        <a:bodyPr/>
        <a:lstStyle/>
        <a:p>
          <a:endParaRPr lang="en-US"/>
        </a:p>
      </dgm:t>
    </dgm:pt>
    <dgm:pt modelId="{97A72A3E-E5A8-47E8-AD32-ED1EDA56241F}" type="pres">
      <dgm:prSet presAssocID="{1EEC22A5-7D7D-4277-A412-46C1FC5FC649}" presName="outerComposite" presStyleCnt="0">
        <dgm:presLayoutVars>
          <dgm:chMax val="5"/>
          <dgm:dir/>
          <dgm:resizeHandles val="exact"/>
        </dgm:presLayoutVars>
      </dgm:prSet>
      <dgm:spPr/>
    </dgm:pt>
    <dgm:pt modelId="{79E5DC10-B13A-4602-98D4-F7073A6FE2EB}" type="pres">
      <dgm:prSet presAssocID="{1EEC22A5-7D7D-4277-A412-46C1FC5FC649}" presName="dummyMaxCanvas" presStyleCnt="0">
        <dgm:presLayoutVars/>
      </dgm:prSet>
      <dgm:spPr/>
    </dgm:pt>
    <dgm:pt modelId="{16620937-CD2B-4C4E-AA48-CEF8F3E21D9C}" type="pres">
      <dgm:prSet presAssocID="{1EEC22A5-7D7D-4277-A412-46C1FC5FC649}" presName="FourNodes_1" presStyleLbl="node1" presStyleIdx="0" presStyleCnt="4" custScaleX="120894" custLinFactNeighborX="7307" custLinFactNeighborY="1534">
        <dgm:presLayoutVars>
          <dgm:bulletEnabled val="1"/>
        </dgm:presLayoutVars>
      </dgm:prSet>
      <dgm:spPr/>
    </dgm:pt>
    <dgm:pt modelId="{06488A21-A6B0-42D2-8100-0BA566A5AA69}" type="pres">
      <dgm:prSet presAssocID="{1EEC22A5-7D7D-4277-A412-46C1FC5FC649}" presName="FourNodes_2" presStyleLbl="node1" presStyleIdx="1" presStyleCnt="4" custLinFactNeighborX="-4223" custLinFactNeighborY="395">
        <dgm:presLayoutVars>
          <dgm:bulletEnabled val="1"/>
        </dgm:presLayoutVars>
      </dgm:prSet>
      <dgm:spPr/>
    </dgm:pt>
    <dgm:pt modelId="{7F6BBDEA-F9B1-452C-9871-0E67DB8172B5}" type="pres">
      <dgm:prSet presAssocID="{1EEC22A5-7D7D-4277-A412-46C1FC5FC649}" presName="FourNodes_3" presStyleLbl="node1" presStyleIdx="2" presStyleCnt="4" custLinFactNeighborX="-3098" custLinFactNeighborY="-5797">
        <dgm:presLayoutVars>
          <dgm:bulletEnabled val="1"/>
        </dgm:presLayoutVars>
      </dgm:prSet>
      <dgm:spPr/>
    </dgm:pt>
    <dgm:pt modelId="{C6EC84CE-0C31-4DC4-9C86-4B5F092980E3}" type="pres">
      <dgm:prSet presAssocID="{1EEC22A5-7D7D-4277-A412-46C1FC5FC649}" presName="FourNodes_4" presStyleLbl="node1" presStyleIdx="3" presStyleCnt="4" custScaleX="104167" custLinFactNeighborX="-6532" custLinFactNeighborY="-5402">
        <dgm:presLayoutVars>
          <dgm:bulletEnabled val="1"/>
        </dgm:presLayoutVars>
      </dgm:prSet>
      <dgm:spPr/>
    </dgm:pt>
    <dgm:pt modelId="{948828B8-1852-4497-8203-DE743B7A31C3}" type="pres">
      <dgm:prSet presAssocID="{1EEC22A5-7D7D-4277-A412-46C1FC5FC649}" presName="FourConn_1-2" presStyleLbl="fgAccFollowNode1" presStyleIdx="0" presStyleCnt="3">
        <dgm:presLayoutVars>
          <dgm:bulletEnabled val="1"/>
        </dgm:presLayoutVars>
      </dgm:prSet>
      <dgm:spPr/>
    </dgm:pt>
    <dgm:pt modelId="{61B8D290-BF2C-469A-8ADC-4A04CFBB8B1C}" type="pres">
      <dgm:prSet presAssocID="{1EEC22A5-7D7D-4277-A412-46C1FC5FC649}" presName="FourConn_2-3" presStyleLbl="fgAccFollowNode1" presStyleIdx="1" presStyleCnt="3">
        <dgm:presLayoutVars>
          <dgm:bulletEnabled val="1"/>
        </dgm:presLayoutVars>
      </dgm:prSet>
      <dgm:spPr/>
    </dgm:pt>
    <dgm:pt modelId="{AF681400-2F98-475F-B473-7B8B052A2F07}" type="pres">
      <dgm:prSet presAssocID="{1EEC22A5-7D7D-4277-A412-46C1FC5FC649}" presName="FourConn_3-4" presStyleLbl="fgAccFollowNode1" presStyleIdx="2" presStyleCnt="3">
        <dgm:presLayoutVars>
          <dgm:bulletEnabled val="1"/>
        </dgm:presLayoutVars>
      </dgm:prSet>
      <dgm:spPr/>
    </dgm:pt>
    <dgm:pt modelId="{936AE784-A20B-4295-A4C6-19AC3F06FFDB}" type="pres">
      <dgm:prSet presAssocID="{1EEC22A5-7D7D-4277-A412-46C1FC5FC649}" presName="FourNodes_1_text" presStyleLbl="node1" presStyleIdx="3" presStyleCnt="4">
        <dgm:presLayoutVars>
          <dgm:bulletEnabled val="1"/>
        </dgm:presLayoutVars>
      </dgm:prSet>
      <dgm:spPr/>
    </dgm:pt>
    <dgm:pt modelId="{CB9E8D77-DB92-4977-BD2B-8A2FC0B1581A}" type="pres">
      <dgm:prSet presAssocID="{1EEC22A5-7D7D-4277-A412-46C1FC5FC649}" presName="FourNodes_2_text" presStyleLbl="node1" presStyleIdx="3" presStyleCnt="4">
        <dgm:presLayoutVars>
          <dgm:bulletEnabled val="1"/>
        </dgm:presLayoutVars>
      </dgm:prSet>
      <dgm:spPr/>
    </dgm:pt>
    <dgm:pt modelId="{1E98C002-B244-4A53-85E8-F9C49E66092B}" type="pres">
      <dgm:prSet presAssocID="{1EEC22A5-7D7D-4277-A412-46C1FC5FC649}" presName="FourNodes_3_text" presStyleLbl="node1" presStyleIdx="3" presStyleCnt="4">
        <dgm:presLayoutVars>
          <dgm:bulletEnabled val="1"/>
        </dgm:presLayoutVars>
      </dgm:prSet>
      <dgm:spPr/>
    </dgm:pt>
    <dgm:pt modelId="{EF0878F6-A4EF-49FF-BA1F-E82EE3BB72CB}" type="pres">
      <dgm:prSet presAssocID="{1EEC22A5-7D7D-4277-A412-46C1FC5FC649}" presName="FourNodes_4_text" presStyleLbl="node1" presStyleIdx="3" presStyleCnt="4">
        <dgm:presLayoutVars>
          <dgm:bulletEnabled val="1"/>
        </dgm:presLayoutVars>
      </dgm:prSet>
      <dgm:spPr/>
    </dgm:pt>
  </dgm:ptLst>
  <dgm:cxnLst>
    <dgm:cxn modelId="{AC236438-23D5-48E5-A964-E9EAE77C2E69}" srcId="{1EEC22A5-7D7D-4277-A412-46C1FC5FC649}" destId="{223C9AFF-E411-4A87-BCEC-7E92E2053E73}" srcOrd="0" destOrd="0" parTransId="{29A40528-5ED2-4749-9314-CE8DA7213392}" sibTransId="{5631810D-4373-4151-9918-728ACF68434A}"/>
    <dgm:cxn modelId="{2547873E-8A73-4611-96E7-BD9B96C2FC84}" type="presOf" srcId="{1BE6A727-97B8-4E5F-B306-4E118A48F62B}" destId="{C6EC84CE-0C31-4DC4-9C86-4B5F092980E3}" srcOrd="0" destOrd="0" presId="urn:microsoft.com/office/officeart/2005/8/layout/vProcess5"/>
    <dgm:cxn modelId="{51AB036C-30A5-4515-9339-EA7436533EA3}" type="presOf" srcId="{5631810D-4373-4151-9918-728ACF68434A}" destId="{948828B8-1852-4497-8203-DE743B7A31C3}" srcOrd="0" destOrd="0" presId="urn:microsoft.com/office/officeart/2005/8/layout/vProcess5"/>
    <dgm:cxn modelId="{56CDAF4E-0754-4410-A60E-F713659E5A66}" type="presOf" srcId="{1EEC22A5-7D7D-4277-A412-46C1FC5FC649}" destId="{97A72A3E-E5A8-47E8-AD32-ED1EDA56241F}" srcOrd="0" destOrd="0" presId="urn:microsoft.com/office/officeart/2005/8/layout/vProcess5"/>
    <dgm:cxn modelId="{6D04C16F-6DA0-4039-BA24-9BF23FF14B6D}" srcId="{1EEC22A5-7D7D-4277-A412-46C1FC5FC649}" destId="{0D7885C8-3160-4E62-988C-4CF9853AE296}" srcOrd="2" destOrd="0" parTransId="{734CC3D3-A9AE-4505-A237-71BBF6A7AE3D}" sibTransId="{7262913B-381E-4A0E-8369-5DEE706EEF91}"/>
    <dgm:cxn modelId="{31445857-BBDE-4E06-899A-E28065DB53BE}" type="presOf" srcId="{0D7885C8-3160-4E62-988C-4CF9853AE296}" destId="{7F6BBDEA-F9B1-452C-9871-0E67DB8172B5}" srcOrd="0" destOrd="0" presId="urn:microsoft.com/office/officeart/2005/8/layout/vProcess5"/>
    <dgm:cxn modelId="{2D827C7A-11CC-4267-B2A8-89D5B45CDAB1}" type="presOf" srcId="{FEC7840D-A5FC-41B7-A503-9F7280E26CF3}" destId="{06488A21-A6B0-42D2-8100-0BA566A5AA69}" srcOrd="0" destOrd="0" presId="urn:microsoft.com/office/officeart/2005/8/layout/vProcess5"/>
    <dgm:cxn modelId="{154DAE80-5A01-44A7-841B-48B6587165D7}" type="presOf" srcId="{223C9AFF-E411-4A87-BCEC-7E92E2053E73}" destId="{936AE784-A20B-4295-A4C6-19AC3F06FFDB}" srcOrd="1" destOrd="0" presId="urn:microsoft.com/office/officeart/2005/8/layout/vProcess5"/>
    <dgm:cxn modelId="{68519A86-75AB-42DA-8521-5B50F34054C9}" type="presOf" srcId="{0D7885C8-3160-4E62-988C-4CF9853AE296}" destId="{1E98C002-B244-4A53-85E8-F9C49E66092B}" srcOrd="1" destOrd="0" presId="urn:microsoft.com/office/officeart/2005/8/layout/vProcess5"/>
    <dgm:cxn modelId="{14290591-9E91-4950-A6A2-617C099A9B9D}" type="presOf" srcId="{223C9AFF-E411-4A87-BCEC-7E92E2053E73}" destId="{16620937-CD2B-4C4E-AA48-CEF8F3E21D9C}" srcOrd="0" destOrd="0" presId="urn:microsoft.com/office/officeart/2005/8/layout/vProcess5"/>
    <dgm:cxn modelId="{4D203B94-921D-40DB-894B-F6337062C068}" type="presOf" srcId="{1BE6A727-97B8-4E5F-B306-4E118A48F62B}" destId="{EF0878F6-A4EF-49FF-BA1F-E82EE3BB72CB}" srcOrd="1" destOrd="0" presId="urn:microsoft.com/office/officeart/2005/8/layout/vProcess5"/>
    <dgm:cxn modelId="{793AA799-5A6A-415E-8BD3-A8CF860CD3E1}" srcId="{1EEC22A5-7D7D-4277-A412-46C1FC5FC649}" destId="{FEC7840D-A5FC-41B7-A503-9F7280E26CF3}" srcOrd="1" destOrd="0" parTransId="{9A406F0F-532B-4C25-8FA3-250E264DBBCB}" sibTransId="{3F13B614-FF93-4D3D-AE7A-4C0F6BD0B4BC}"/>
    <dgm:cxn modelId="{E3BA61A5-51CB-4704-9AE6-18BCBE30B2C7}" type="presOf" srcId="{FEC7840D-A5FC-41B7-A503-9F7280E26CF3}" destId="{CB9E8D77-DB92-4977-BD2B-8A2FC0B1581A}" srcOrd="1" destOrd="0" presId="urn:microsoft.com/office/officeart/2005/8/layout/vProcess5"/>
    <dgm:cxn modelId="{DF9CA5AC-FEEA-4878-9918-B616521563EA}" type="presOf" srcId="{3F13B614-FF93-4D3D-AE7A-4C0F6BD0B4BC}" destId="{61B8D290-BF2C-469A-8ADC-4A04CFBB8B1C}" srcOrd="0" destOrd="0" presId="urn:microsoft.com/office/officeart/2005/8/layout/vProcess5"/>
    <dgm:cxn modelId="{F46097D3-12AD-449E-96CC-204D15E06164}" srcId="{1EEC22A5-7D7D-4277-A412-46C1FC5FC649}" destId="{1BE6A727-97B8-4E5F-B306-4E118A48F62B}" srcOrd="3" destOrd="0" parTransId="{127DB728-D6F2-4BAF-B918-0FC628B7B4E7}" sibTransId="{18A40682-2A0C-4226-960C-447CD765DBCD}"/>
    <dgm:cxn modelId="{FC503BD5-9F62-4C57-A026-05396507F343}" type="presOf" srcId="{7262913B-381E-4A0E-8369-5DEE706EEF91}" destId="{AF681400-2F98-475F-B473-7B8B052A2F07}" srcOrd="0" destOrd="0" presId="urn:microsoft.com/office/officeart/2005/8/layout/vProcess5"/>
    <dgm:cxn modelId="{4D651E3D-5AD1-4262-B854-0A3BD7FAE284}" type="presParOf" srcId="{97A72A3E-E5A8-47E8-AD32-ED1EDA56241F}" destId="{79E5DC10-B13A-4602-98D4-F7073A6FE2EB}" srcOrd="0" destOrd="0" presId="urn:microsoft.com/office/officeart/2005/8/layout/vProcess5"/>
    <dgm:cxn modelId="{131EAF43-4E36-4D65-9206-420EC2AE1143}" type="presParOf" srcId="{97A72A3E-E5A8-47E8-AD32-ED1EDA56241F}" destId="{16620937-CD2B-4C4E-AA48-CEF8F3E21D9C}" srcOrd="1" destOrd="0" presId="urn:microsoft.com/office/officeart/2005/8/layout/vProcess5"/>
    <dgm:cxn modelId="{3A8DBB65-A22E-4CB0-A893-18301AED9F2C}" type="presParOf" srcId="{97A72A3E-E5A8-47E8-AD32-ED1EDA56241F}" destId="{06488A21-A6B0-42D2-8100-0BA566A5AA69}" srcOrd="2" destOrd="0" presId="urn:microsoft.com/office/officeart/2005/8/layout/vProcess5"/>
    <dgm:cxn modelId="{051B1D65-7AEE-4C63-B045-ADB3C5AD9D63}" type="presParOf" srcId="{97A72A3E-E5A8-47E8-AD32-ED1EDA56241F}" destId="{7F6BBDEA-F9B1-452C-9871-0E67DB8172B5}" srcOrd="3" destOrd="0" presId="urn:microsoft.com/office/officeart/2005/8/layout/vProcess5"/>
    <dgm:cxn modelId="{86C228D0-AC4D-4849-872B-6A1C3FD71DCB}" type="presParOf" srcId="{97A72A3E-E5A8-47E8-AD32-ED1EDA56241F}" destId="{C6EC84CE-0C31-4DC4-9C86-4B5F092980E3}" srcOrd="4" destOrd="0" presId="urn:microsoft.com/office/officeart/2005/8/layout/vProcess5"/>
    <dgm:cxn modelId="{200792E2-5792-41B6-84CB-BDB4CCE4B686}" type="presParOf" srcId="{97A72A3E-E5A8-47E8-AD32-ED1EDA56241F}" destId="{948828B8-1852-4497-8203-DE743B7A31C3}" srcOrd="5" destOrd="0" presId="urn:microsoft.com/office/officeart/2005/8/layout/vProcess5"/>
    <dgm:cxn modelId="{14DE3D8E-7D55-4CC2-82E3-38BD934FC60C}" type="presParOf" srcId="{97A72A3E-E5A8-47E8-AD32-ED1EDA56241F}" destId="{61B8D290-BF2C-469A-8ADC-4A04CFBB8B1C}" srcOrd="6" destOrd="0" presId="urn:microsoft.com/office/officeart/2005/8/layout/vProcess5"/>
    <dgm:cxn modelId="{FAA6CAEA-A8CC-4EA2-8A0A-0AF959DF2ADC}" type="presParOf" srcId="{97A72A3E-E5A8-47E8-AD32-ED1EDA56241F}" destId="{AF681400-2F98-475F-B473-7B8B052A2F07}" srcOrd="7" destOrd="0" presId="urn:microsoft.com/office/officeart/2005/8/layout/vProcess5"/>
    <dgm:cxn modelId="{63B38F9F-BE66-4250-9232-D580A0F602DA}" type="presParOf" srcId="{97A72A3E-E5A8-47E8-AD32-ED1EDA56241F}" destId="{936AE784-A20B-4295-A4C6-19AC3F06FFDB}" srcOrd="8" destOrd="0" presId="urn:microsoft.com/office/officeart/2005/8/layout/vProcess5"/>
    <dgm:cxn modelId="{BF50A6AA-3BD5-4211-BED5-66D7D36BFB63}" type="presParOf" srcId="{97A72A3E-E5A8-47E8-AD32-ED1EDA56241F}" destId="{CB9E8D77-DB92-4977-BD2B-8A2FC0B1581A}" srcOrd="9" destOrd="0" presId="urn:microsoft.com/office/officeart/2005/8/layout/vProcess5"/>
    <dgm:cxn modelId="{D271C5C4-E647-4D88-9485-ECE19AEE2345}" type="presParOf" srcId="{97A72A3E-E5A8-47E8-AD32-ED1EDA56241F}" destId="{1E98C002-B244-4A53-85E8-F9C49E66092B}" srcOrd="10" destOrd="0" presId="urn:microsoft.com/office/officeart/2005/8/layout/vProcess5"/>
    <dgm:cxn modelId="{1A25201F-2390-454D-AD24-C89394BDB909}" type="presParOf" srcId="{97A72A3E-E5A8-47E8-AD32-ED1EDA56241F}" destId="{EF0878F6-A4EF-49FF-BA1F-E82EE3BB72C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9E0F5-3783-4CB4-9C80-25E6829343E9}">
      <dsp:nvSpPr>
        <dsp:cNvPr id="0" name=""/>
        <dsp:cNvSpPr/>
      </dsp:nvSpPr>
      <dsp:spPr>
        <a:xfrm>
          <a:off x="0" y="0"/>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97E0CF-AA1D-4E62-8F39-CC9EC75E766A}">
      <dsp:nvSpPr>
        <dsp:cNvPr id="0" name=""/>
        <dsp:cNvSpPr/>
      </dsp:nvSpPr>
      <dsp:spPr>
        <a:xfrm>
          <a:off x="0" y="0"/>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Man Le </a:t>
          </a:r>
          <a:r>
            <a:rPr lang="en-US" sz="2300" kern="1200" dirty="0"/>
            <a:t>– THEA Contracts &amp; Procurement Manager</a:t>
          </a:r>
        </a:p>
      </dsp:txBody>
      <dsp:txXfrm>
        <a:off x="0" y="0"/>
        <a:ext cx="7886700" cy="543917"/>
      </dsp:txXfrm>
    </dsp:sp>
    <dsp:sp modelId="{0C23DECE-7B5E-42C2-BDC6-94EC925E0D14}">
      <dsp:nvSpPr>
        <dsp:cNvPr id="0" name=""/>
        <dsp:cNvSpPr/>
      </dsp:nvSpPr>
      <dsp:spPr>
        <a:xfrm>
          <a:off x="0" y="543917"/>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8C59FCA-7211-4648-AA19-74FCDEF8E4AD}">
      <dsp:nvSpPr>
        <dsp:cNvPr id="0" name=""/>
        <dsp:cNvSpPr/>
      </dsp:nvSpPr>
      <dsp:spPr>
        <a:xfrm>
          <a:off x="0" y="543917"/>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Judith Villegas, EI </a:t>
          </a:r>
          <a:r>
            <a:rPr lang="en-US" sz="2300" kern="1200" dirty="0"/>
            <a:t>– THEA Project Manager</a:t>
          </a:r>
        </a:p>
      </dsp:txBody>
      <dsp:txXfrm>
        <a:off x="0" y="543917"/>
        <a:ext cx="7886700" cy="543917"/>
      </dsp:txXfrm>
    </dsp:sp>
    <dsp:sp modelId="{25807A2E-CB29-4613-9DE0-8F183DE3BEF7}">
      <dsp:nvSpPr>
        <dsp:cNvPr id="0" name=""/>
        <dsp:cNvSpPr/>
      </dsp:nvSpPr>
      <dsp:spPr>
        <a:xfrm>
          <a:off x="0" y="1087834"/>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231592-525A-4BF5-A26B-D361856D9F63}">
      <dsp:nvSpPr>
        <dsp:cNvPr id="0" name=""/>
        <dsp:cNvSpPr/>
      </dsp:nvSpPr>
      <dsp:spPr>
        <a:xfrm>
          <a:off x="0" y="1087834"/>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Brian Pickard, PE </a:t>
          </a:r>
          <a:r>
            <a:rPr lang="en-US" sz="2300" kern="1200" dirty="0"/>
            <a:t>– THEA Director of Operations and Engineering</a:t>
          </a:r>
        </a:p>
      </dsp:txBody>
      <dsp:txXfrm>
        <a:off x="0" y="1087834"/>
        <a:ext cx="7886700" cy="543917"/>
      </dsp:txXfrm>
    </dsp:sp>
    <dsp:sp modelId="{5D97E7D0-E387-481E-A73F-5437BB5EF479}">
      <dsp:nvSpPr>
        <dsp:cNvPr id="0" name=""/>
        <dsp:cNvSpPr/>
      </dsp:nvSpPr>
      <dsp:spPr>
        <a:xfrm>
          <a:off x="0" y="1631751"/>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CF2B93E-B0F0-46CC-9E27-B3B8F4BD0529}">
      <dsp:nvSpPr>
        <dsp:cNvPr id="0" name=""/>
        <dsp:cNvSpPr/>
      </dsp:nvSpPr>
      <dsp:spPr>
        <a:xfrm>
          <a:off x="0" y="1631751"/>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Shari Callahan, PMP </a:t>
          </a:r>
          <a:r>
            <a:rPr lang="en-US" sz="2300" kern="1200" dirty="0"/>
            <a:t>– THEA IT Manager</a:t>
          </a:r>
        </a:p>
      </dsp:txBody>
      <dsp:txXfrm>
        <a:off x="0" y="1631751"/>
        <a:ext cx="7886700" cy="543917"/>
      </dsp:txXfrm>
    </dsp:sp>
    <dsp:sp modelId="{59FF802B-D44E-44A9-9836-86B16CD5937B}">
      <dsp:nvSpPr>
        <dsp:cNvPr id="0" name=""/>
        <dsp:cNvSpPr/>
      </dsp:nvSpPr>
      <dsp:spPr>
        <a:xfrm>
          <a:off x="0" y="2175669"/>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419CC3F-8FE4-4B80-BE42-ACCD6FA150EB}">
      <dsp:nvSpPr>
        <dsp:cNvPr id="0" name=""/>
        <dsp:cNvSpPr/>
      </dsp:nvSpPr>
      <dsp:spPr>
        <a:xfrm>
          <a:off x="0" y="2175669"/>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Jim Drapp, PE </a:t>
          </a:r>
          <a:r>
            <a:rPr lang="en-US" sz="2300" kern="1200" dirty="0"/>
            <a:t>– THEA GEC</a:t>
          </a:r>
        </a:p>
      </dsp:txBody>
      <dsp:txXfrm>
        <a:off x="0" y="2175669"/>
        <a:ext cx="7886700" cy="543917"/>
      </dsp:txXfrm>
    </dsp:sp>
    <dsp:sp modelId="{E7405E2D-22F0-47AC-B1E3-51FF534DBFE4}">
      <dsp:nvSpPr>
        <dsp:cNvPr id="0" name=""/>
        <dsp:cNvSpPr/>
      </dsp:nvSpPr>
      <dsp:spPr>
        <a:xfrm>
          <a:off x="0" y="2719586"/>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A330FF4-EA27-4C98-BFF6-AB2ED6C65996}">
      <dsp:nvSpPr>
        <dsp:cNvPr id="0" name=""/>
        <dsp:cNvSpPr/>
      </dsp:nvSpPr>
      <dsp:spPr>
        <a:xfrm>
          <a:off x="0" y="2719586"/>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Ken Jacobs </a:t>
          </a:r>
          <a:r>
            <a:rPr lang="en-US" sz="2300" kern="1200" dirty="0"/>
            <a:t>– THEA GEC</a:t>
          </a:r>
        </a:p>
      </dsp:txBody>
      <dsp:txXfrm>
        <a:off x="0" y="2719586"/>
        <a:ext cx="7886700" cy="543917"/>
      </dsp:txXfrm>
    </dsp:sp>
    <dsp:sp modelId="{87EB90D7-072A-4E7C-A27F-CCDBB8C05A38}">
      <dsp:nvSpPr>
        <dsp:cNvPr id="0" name=""/>
        <dsp:cNvSpPr/>
      </dsp:nvSpPr>
      <dsp:spPr>
        <a:xfrm>
          <a:off x="0" y="3263503"/>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B5F84C6-7FB5-405E-8ACE-018EA0F8BD0D}">
      <dsp:nvSpPr>
        <dsp:cNvPr id="0" name=""/>
        <dsp:cNvSpPr/>
      </dsp:nvSpPr>
      <dsp:spPr>
        <a:xfrm>
          <a:off x="0" y="3263503"/>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Terry Opdyke </a:t>
          </a:r>
          <a:r>
            <a:rPr lang="en-US" sz="2300" kern="1200" dirty="0"/>
            <a:t>– THEA GEC</a:t>
          </a:r>
        </a:p>
      </dsp:txBody>
      <dsp:txXfrm>
        <a:off x="0" y="3263503"/>
        <a:ext cx="7886700" cy="543917"/>
      </dsp:txXfrm>
    </dsp:sp>
    <dsp:sp modelId="{AABEE993-309C-42F0-880B-69CC4C21D87E}">
      <dsp:nvSpPr>
        <dsp:cNvPr id="0" name=""/>
        <dsp:cNvSpPr/>
      </dsp:nvSpPr>
      <dsp:spPr>
        <a:xfrm>
          <a:off x="0" y="3807420"/>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41DDC59-79B0-40B3-81CD-23A07CD8E455}">
      <dsp:nvSpPr>
        <dsp:cNvPr id="0" name=""/>
        <dsp:cNvSpPr/>
      </dsp:nvSpPr>
      <dsp:spPr>
        <a:xfrm>
          <a:off x="0" y="3807420"/>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Jorge </a:t>
          </a:r>
          <a:r>
            <a:rPr lang="en-US" sz="2300" b="1" kern="1200" dirty="0" err="1"/>
            <a:t>Uy</a:t>
          </a:r>
          <a:r>
            <a:rPr lang="en-US" sz="2300" b="1" kern="1200" dirty="0"/>
            <a:t> </a:t>
          </a:r>
          <a:r>
            <a:rPr lang="en-US" sz="2300" kern="1200" dirty="0"/>
            <a:t>– THEA GEC</a:t>
          </a:r>
        </a:p>
      </dsp:txBody>
      <dsp:txXfrm>
        <a:off x="0" y="3807420"/>
        <a:ext cx="7886700" cy="543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20937-CD2B-4C4E-AA48-CEF8F3E21D9C}">
      <dsp:nvSpPr>
        <dsp:cNvPr id="0" name=""/>
        <dsp:cNvSpPr/>
      </dsp:nvSpPr>
      <dsp:spPr>
        <a:xfrm>
          <a:off x="76206" y="17744"/>
          <a:ext cx="8843637" cy="115671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1" u="sng" kern="1200" dirty="0">
              <a:solidFill>
                <a:schemeClr val="tx1"/>
              </a:solidFill>
            </a:rPr>
            <a:t>http://www.tampa-xway.com/procurement/#</a:t>
          </a:r>
          <a:r>
            <a:rPr lang="en-US" sz="2800" b="1" kern="1200" dirty="0">
              <a:solidFill>
                <a:schemeClr val="tx1"/>
              </a:solidFill>
            </a:rPr>
            <a:t> </a:t>
          </a:r>
        </a:p>
      </dsp:txBody>
      <dsp:txXfrm>
        <a:off x="110085" y="51623"/>
        <a:ext cx="7230647" cy="1088958"/>
      </dsp:txXfrm>
    </dsp:sp>
    <dsp:sp modelId="{06488A21-A6B0-42D2-8100-0BA566A5AA69}">
      <dsp:nvSpPr>
        <dsp:cNvPr id="0" name=""/>
        <dsp:cNvSpPr/>
      </dsp:nvSpPr>
      <dsp:spPr>
        <a:xfrm>
          <a:off x="609630" y="1371597"/>
          <a:ext cx="7315200" cy="1156716"/>
        </a:xfrm>
        <a:prstGeom prst="roundRect">
          <a:avLst>
            <a:gd name="adj" fmla="val 10000"/>
          </a:avLst>
        </a:prstGeom>
        <a:gradFill rotWithShape="0">
          <a:gsLst>
            <a:gs pos="0">
              <a:schemeClr val="accent5">
                <a:hueOff val="-3311292"/>
                <a:satOff val="13270"/>
                <a:lumOff val="2876"/>
                <a:alphaOff val="0"/>
                <a:satMod val="103000"/>
                <a:lumMod val="102000"/>
                <a:tint val="94000"/>
              </a:schemeClr>
            </a:gs>
            <a:gs pos="50000">
              <a:schemeClr val="accent5">
                <a:hueOff val="-3311292"/>
                <a:satOff val="13270"/>
                <a:lumOff val="2876"/>
                <a:alphaOff val="0"/>
                <a:satMod val="110000"/>
                <a:lumMod val="100000"/>
                <a:shade val="100000"/>
              </a:schemeClr>
            </a:gs>
            <a:gs pos="100000">
              <a:schemeClr val="accent5">
                <a:hueOff val="-3311292"/>
                <a:satOff val="13270"/>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The </a:t>
          </a:r>
          <a:r>
            <a:rPr lang="en-US" sz="2100" b="1" u="sng" kern="1200" dirty="0">
              <a:solidFill>
                <a:schemeClr val="tx1"/>
              </a:solidFill>
            </a:rPr>
            <a:t>cone of silence </a:t>
          </a:r>
          <a:r>
            <a:rPr lang="en-US" sz="2100" kern="1200" dirty="0">
              <a:solidFill>
                <a:schemeClr val="tx1"/>
              </a:solidFill>
            </a:rPr>
            <a:t>remains in place for all THEA and HNTB staff.  The cone of silence begins on date of advertisement and ends upon Board Approval.</a:t>
          </a:r>
        </a:p>
      </dsp:txBody>
      <dsp:txXfrm>
        <a:off x="643509" y="1405476"/>
        <a:ext cx="5882928" cy="1088958"/>
      </dsp:txXfrm>
    </dsp:sp>
    <dsp:sp modelId="{7F6BBDEA-F9B1-452C-9871-0E67DB8172B5}">
      <dsp:nvSpPr>
        <dsp:cNvPr id="0" name=""/>
        <dsp:cNvSpPr/>
      </dsp:nvSpPr>
      <dsp:spPr>
        <a:xfrm>
          <a:off x="1295430" y="2667001"/>
          <a:ext cx="7315200" cy="1156716"/>
        </a:xfrm>
        <a:prstGeom prst="roundRect">
          <a:avLst>
            <a:gd name="adj" fmla="val 10000"/>
          </a:avLst>
        </a:prstGeom>
        <a:solidFill>
          <a:srgbClr val="FFC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All questions should be emailed to Man Le, THEA Contracts &amp; Procurement Manager: </a:t>
          </a:r>
          <a:r>
            <a:rPr lang="en-US" sz="2100" u="sng" kern="1200" dirty="0">
              <a:solidFill>
                <a:schemeClr val="tx1"/>
              </a:solidFill>
            </a:rPr>
            <a:t>man.le@tampa-xway.com</a:t>
          </a:r>
          <a:endParaRPr lang="en-US" sz="2100" kern="1200" dirty="0">
            <a:solidFill>
              <a:schemeClr val="tx1"/>
            </a:solidFill>
          </a:endParaRPr>
        </a:p>
      </dsp:txBody>
      <dsp:txXfrm>
        <a:off x="1329309" y="2700880"/>
        <a:ext cx="5892072" cy="1088958"/>
      </dsp:txXfrm>
    </dsp:sp>
    <dsp:sp modelId="{C6EC84CE-0C31-4DC4-9C86-4B5F092980E3}">
      <dsp:nvSpPr>
        <dsp:cNvPr id="0" name=""/>
        <dsp:cNvSpPr/>
      </dsp:nvSpPr>
      <dsp:spPr>
        <a:xfrm>
          <a:off x="1504462" y="4038598"/>
          <a:ext cx="7620024" cy="1156716"/>
        </a:xfrm>
        <a:prstGeom prst="roundRect">
          <a:avLst>
            <a:gd name="adj" fmla="val 1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rPr>
            <a:t>Answers will be posted on the THEA website and Demandstar</a:t>
          </a:r>
          <a:endParaRPr lang="en-US" sz="2500" kern="1200" dirty="0">
            <a:solidFill>
              <a:schemeClr val="tx1"/>
            </a:solidFill>
          </a:endParaRPr>
        </a:p>
      </dsp:txBody>
      <dsp:txXfrm>
        <a:off x="1538341" y="4072477"/>
        <a:ext cx="6130893" cy="1088958"/>
      </dsp:txXfrm>
    </dsp:sp>
    <dsp:sp modelId="{948828B8-1852-4497-8203-DE743B7A31C3}">
      <dsp:nvSpPr>
        <dsp:cNvPr id="0" name=""/>
        <dsp:cNvSpPr/>
      </dsp:nvSpPr>
      <dsp:spPr>
        <a:xfrm>
          <a:off x="6869237" y="885939"/>
          <a:ext cx="751865" cy="751865"/>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7038407" y="885939"/>
        <a:ext cx="413525" cy="565778"/>
      </dsp:txXfrm>
    </dsp:sp>
    <dsp:sp modelId="{61B8D290-BF2C-469A-8ADC-4A04CFBB8B1C}">
      <dsp:nvSpPr>
        <dsp:cNvPr id="0" name=""/>
        <dsp:cNvSpPr/>
      </dsp:nvSpPr>
      <dsp:spPr>
        <a:xfrm>
          <a:off x="7481885" y="2252967"/>
          <a:ext cx="751865" cy="751865"/>
        </a:xfrm>
        <a:prstGeom prst="downArrow">
          <a:avLst>
            <a:gd name="adj1" fmla="val 55000"/>
            <a:gd name="adj2" fmla="val 45000"/>
          </a:avLst>
        </a:prstGeom>
        <a:solidFill>
          <a:schemeClr val="accent5">
            <a:tint val="40000"/>
            <a:alpha val="90000"/>
            <a:hueOff val="-5370241"/>
            <a:satOff val="24126"/>
            <a:lumOff val="165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7651055" y="2252967"/>
        <a:ext cx="413525" cy="565778"/>
      </dsp:txXfrm>
    </dsp:sp>
    <dsp:sp modelId="{AF681400-2F98-475F-B473-7B8B052A2F07}">
      <dsp:nvSpPr>
        <dsp:cNvPr id="0" name=""/>
        <dsp:cNvSpPr/>
      </dsp:nvSpPr>
      <dsp:spPr>
        <a:xfrm>
          <a:off x="8085389" y="3619995"/>
          <a:ext cx="751865" cy="751865"/>
        </a:xfrm>
        <a:prstGeom prst="downArrow">
          <a:avLst>
            <a:gd name="adj1" fmla="val 55000"/>
            <a:gd name="adj2" fmla="val 45000"/>
          </a:avLst>
        </a:prstGeom>
        <a:solidFill>
          <a:schemeClr val="accent5">
            <a:tint val="40000"/>
            <a:alpha val="90000"/>
            <a:hueOff val="-10740482"/>
            <a:satOff val="48253"/>
            <a:lumOff val="3317"/>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8254559" y="3619995"/>
        <a:ext cx="413525" cy="5657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DC62958-6AB1-4249-BC0D-102958D4FF2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a:latin typeface="Arial" charset="0"/>
              </a:defRPr>
            </a:lvl1pPr>
          </a:lstStyle>
          <a:p>
            <a:pPr>
              <a:defRPr/>
            </a:pPr>
            <a:endParaRPr lang="en-US" dirty="0"/>
          </a:p>
        </p:txBody>
      </p:sp>
      <p:sp>
        <p:nvSpPr>
          <p:cNvPr id="65539" name="Rectangle 3">
            <a:extLst>
              <a:ext uri="{FF2B5EF4-FFF2-40B4-BE49-F238E27FC236}">
                <a16:creationId xmlns:a16="http://schemas.microsoft.com/office/drawing/2014/main" id="{CEFABC91-4139-456B-A738-32EF40636A35}"/>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a:latin typeface="Arial" charset="0"/>
              </a:defRPr>
            </a:lvl1pPr>
          </a:lstStyle>
          <a:p>
            <a:pPr>
              <a:defRPr/>
            </a:pPr>
            <a:fld id="{55DD5116-82F3-41D6-A99D-5B12B5EA1649}" type="datetimeFigureOut">
              <a:rPr lang="en-US"/>
              <a:pPr>
                <a:defRPr/>
              </a:pPr>
              <a:t>1/3/2022</a:t>
            </a:fld>
            <a:endParaRPr lang="en-US" dirty="0"/>
          </a:p>
        </p:txBody>
      </p:sp>
      <p:sp>
        <p:nvSpPr>
          <p:cNvPr id="65540" name="Rectangle 4">
            <a:extLst>
              <a:ext uri="{FF2B5EF4-FFF2-40B4-BE49-F238E27FC236}">
                <a16:creationId xmlns:a16="http://schemas.microsoft.com/office/drawing/2014/main" id="{7D57FF08-3ED7-417E-A559-7A2A7071CDB2}"/>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a:latin typeface="Arial" charset="0"/>
              </a:defRPr>
            </a:lvl1pPr>
          </a:lstStyle>
          <a:p>
            <a:pPr>
              <a:defRPr/>
            </a:pPr>
            <a:endParaRPr lang="en-US" dirty="0"/>
          </a:p>
        </p:txBody>
      </p:sp>
      <p:sp>
        <p:nvSpPr>
          <p:cNvPr id="65541" name="Rectangle 5">
            <a:extLst>
              <a:ext uri="{FF2B5EF4-FFF2-40B4-BE49-F238E27FC236}">
                <a16:creationId xmlns:a16="http://schemas.microsoft.com/office/drawing/2014/main" id="{A688172D-5474-4B26-A7B8-B0AEF7A9DC2C}"/>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a:lvl1pPr>
          </a:lstStyle>
          <a:p>
            <a:pPr>
              <a:defRPr/>
            </a:pPr>
            <a:fld id="{92C5C666-ABC9-487C-BD6B-0DFC18A49176}" type="slidenum">
              <a:rPr lang="en-US" altLang="en-US"/>
              <a:pPr>
                <a:defRPr/>
              </a:pPr>
              <a:t>‹#›</a:t>
            </a:fld>
            <a:endParaRPr lang="en-US" altLang="en-US" dirty="0"/>
          </a:p>
        </p:txBody>
      </p:sp>
    </p:spTree>
    <p:extLst>
      <p:ext uri="{BB962C8B-B14F-4D97-AF65-F5344CB8AC3E}">
        <p14:creationId xmlns:p14="http://schemas.microsoft.com/office/powerpoint/2010/main" val="2102909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53853D-F924-4E40-9CE6-6510DD003F17}"/>
              </a:ext>
            </a:extLst>
          </p:cNvPr>
          <p:cNvSpPr>
            <a:spLocks noGrp="1"/>
          </p:cNvSpPr>
          <p:nvPr>
            <p:ph type="hdr" sz="quarter"/>
          </p:nvPr>
        </p:nvSpPr>
        <p:spPr>
          <a:xfrm>
            <a:off x="0" y="0"/>
            <a:ext cx="3038475" cy="465138"/>
          </a:xfrm>
          <a:prstGeom prst="rect">
            <a:avLst/>
          </a:prstGeom>
        </p:spPr>
        <p:txBody>
          <a:bodyPr vert="horz" lIns="91409" tIns="45705" rIns="91409" bIns="45705" rtlCol="0"/>
          <a:lstStyle>
            <a:lvl1pPr algn="l">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1D8EB8B5-2A8B-4BB5-B7F4-780C6593AD1C}"/>
              </a:ext>
            </a:extLst>
          </p:cNvPr>
          <p:cNvSpPr>
            <a:spLocks noGrp="1"/>
          </p:cNvSpPr>
          <p:nvPr>
            <p:ph type="dt" idx="1"/>
          </p:nvPr>
        </p:nvSpPr>
        <p:spPr>
          <a:xfrm>
            <a:off x="3970338" y="0"/>
            <a:ext cx="3038475" cy="465138"/>
          </a:xfrm>
          <a:prstGeom prst="rect">
            <a:avLst/>
          </a:prstGeom>
        </p:spPr>
        <p:txBody>
          <a:bodyPr vert="horz" lIns="91409" tIns="45705" rIns="91409" bIns="45705" rtlCol="0"/>
          <a:lstStyle>
            <a:lvl1pPr algn="r">
              <a:defRPr sz="1200">
                <a:latin typeface="Arial" charset="0"/>
              </a:defRPr>
            </a:lvl1pPr>
          </a:lstStyle>
          <a:p>
            <a:pPr>
              <a:defRPr/>
            </a:pPr>
            <a:fld id="{20A87F62-4EDF-47D4-A20B-49F85E4AD08F}" type="datetimeFigureOut">
              <a:rPr lang="en-US"/>
              <a:pPr>
                <a:defRPr/>
              </a:pPr>
              <a:t>1/3/2022</a:t>
            </a:fld>
            <a:endParaRPr lang="en-US" dirty="0"/>
          </a:p>
        </p:txBody>
      </p:sp>
      <p:sp>
        <p:nvSpPr>
          <p:cNvPr id="4" name="Slide Image Placeholder 3">
            <a:extLst>
              <a:ext uri="{FF2B5EF4-FFF2-40B4-BE49-F238E27FC236}">
                <a16:creationId xmlns:a16="http://schemas.microsoft.com/office/drawing/2014/main" id="{42234A67-0E52-43B0-ABA4-A87585F95636}"/>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09" tIns="45705" rIns="91409" bIns="45705" rtlCol="0" anchor="ctr"/>
          <a:lstStyle/>
          <a:p>
            <a:pPr lvl="0"/>
            <a:endParaRPr lang="en-US" noProof="0" dirty="0"/>
          </a:p>
        </p:txBody>
      </p:sp>
      <p:sp>
        <p:nvSpPr>
          <p:cNvPr id="5" name="Notes Placeholder 4">
            <a:extLst>
              <a:ext uri="{FF2B5EF4-FFF2-40B4-BE49-F238E27FC236}">
                <a16:creationId xmlns:a16="http://schemas.microsoft.com/office/drawing/2014/main" id="{68B39681-2BCC-4613-B459-986547444092}"/>
              </a:ext>
            </a:extLst>
          </p:cNvPr>
          <p:cNvSpPr>
            <a:spLocks noGrp="1"/>
          </p:cNvSpPr>
          <p:nvPr>
            <p:ph type="body" sz="quarter" idx="3"/>
          </p:nvPr>
        </p:nvSpPr>
        <p:spPr>
          <a:xfrm>
            <a:off x="700088" y="4416425"/>
            <a:ext cx="5610225" cy="4183063"/>
          </a:xfrm>
          <a:prstGeom prst="rect">
            <a:avLst/>
          </a:prstGeom>
        </p:spPr>
        <p:txBody>
          <a:bodyPr vert="horz" wrap="square" lIns="91409" tIns="45705" rIns="91409" bIns="4570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0B9010-504A-4C3C-BFA0-9179280111D6}"/>
              </a:ext>
            </a:extLst>
          </p:cNvPr>
          <p:cNvSpPr>
            <a:spLocks noGrp="1"/>
          </p:cNvSpPr>
          <p:nvPr>
            <p:ph type="ftr" sz="quarter" idx="4"/>
          </p:nvPr>
        </p:nvSpPr>
        <p:spPr>
          <a:xfrm>
            <a:off x="0" y="8829675"/>
            <a:ext cx="3038475" cy="465138"/>
          </a:xfrm>
          <a:prstGeom prst="rect">
            <a:avLst/>
          </a:prstGeom>
        </p:spPr>
        <p:txBody>
          <a:bodyPr vert="horz" lIns="91409" tIns="45705" rIns="91409" bIns="45705" rtlCol="0" anchor="b"/>
          <a:lstStyle>
            <a:lvl1pPr algn="l">
              <a:defRPr sz="1200">
                <a:latin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0974F0E8-42A2-4130-913D-FD6942806EA6}"/>
              </a:ext>
            </a:extLst>
          </p:cNvPr>
          <p:cNvSpPr>
            <a:spLocks noGrp="1"/>
          </p:cNvSpPr>
          <p:nvPr>
            <p:ph type="sldNum" sz="quarter" idx="5"/>
          </p:nvPr>
        </p:nvSpPr>
        <p:spPr>
          <a:xfrm>
            <a:off x="3970338" y="8829675"/>
            <a:ext cx="3038475" cy="465138"/>
          </a:xfrm>
          <a:prstGeom prst="rect">
            <a:avLst/>
          </a:prstGeom>
        </p:spPr>
        <p:txBody>
          <a:bodyPr vert="horz" wrap="square" lIns="91409" tIns="45705" rIns="91409" bIns="45705" numCol="1" anchor="b" anchorCtr="0" compatLnSpc="1">
            <a:prstTxWarp prst="textNoShape">
              <a:avLst/>
            </a:prstTxWarp>
          </a:bodyPr>
          <a:lstStyle>
            <a:lvl1pPr algn="r">
              <a:defRPr sz="1200"/>
            </a:lvl1pPr>
          </a:lstStyle>
          <a:p>
            <a:pPr>
              <a:defRPr/>
            </a:pPr>
            <a:fld id="{726D12FB-AD03-4BD1-A336-FA89E212EFE1}" type="slidenum">
              <a:rPr lang="en-US" altLang="en-US"/>
              <a:pPr>
                <a:defRPr/>
              </a:pPr>
              <a:t>‹#›</a:t>
            </a:fld>
            <a:endParaRPr lang="en-US" altLang="en-US" dirty="0"/>
          </a:p>
        </p:txBody>
      </p:sp>
    </p:spTree>
    <p:extLst>
      <p:ext uri="{BB962C8B-B14F-4D97-AF65-F5344CB8AC3E}">
        <p14:creationId xmlns:p14="http://schemas.microsoft.com/office/powerpoint/2010/main" val="4251443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D0BB4A2-AA1C-49CD-8A64-8178C7C18E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6BC4A71-76E4-4AA0-97BA-0AA8398A05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6148" name="Slide Number Placeholder 3">
            <a:extLst>
              <a:ext uri="{FF2B5EF4-FFF2-40B4-BE49-F238E27FC236}">
                <a16:creationId xmlns:a16="http://schemas.microsoft.com/office/drawing/2014/main" id="{B5E55180-C811-401A-8498-AE780E46F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EBB994-9ACC-4815-B631-FD5312CA7655}" type="slidenum">
              <a:rPr lang="en-US" altLang="en-US" sz="1200" smtClean="0"/>
              <a:pPr/>
              <a:t>1</a:t>
            </a:fld>
            <a:endParaRPr lang="en-US" altLang="en-US" sz="1200" dirty="0"/>
          </a:p>
        </p:txBody>
      </p:sp>
    </p:spTree>
    <p:extLst>
      <p:ext uri="{BB962C8B-B14F-4D97-AF65-F5344CB8AC3E}">
        <p14:creationId xmlns:p14="http://schemas.microsoft.com/office/powerpoint/2010/main" val="246370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10</a:t>
            </a:fld>
            <a:endParaRPr lang="en-US" altLang="en-US" dirty="0"/>
          </a:p>
        </p:txBody>
      </p:sp>
    </p:spTree>
    <p:extLst>
      <p:ext uri="{BB962C8B-B14F-4D97-AF65-F5344CB8AC3E}">
        <p14:creationId xmlns:p14="http://schemas.microsoft.com/office/powerpoint/2010/main" val="1663332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11</a:t>
            </a:fld>
            <a:endParaRPr lang="en-US" altLang="en-US" dirty="0"/>
          </a:p>
        </p:txBody>
      </p:sp>
    </p:spTree>
    <p:extLst>
      <p:ext uri="{BB962C8B-B14F-4D97-AF65-F5344CB8AC3E}">
        <p14:creationId xmlns:p14="http://schemas.microsoft.com/office/powerpoint/2010/main" val="29917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12</a:t>
            </a:fld>
            <a:endParaRPr lang="en-US" altLang="en-US" dirty="0"/>
          </a:p>
        </p:txBody>
      </p:sp>
    </p:spTree>
    <p:extLst>
      <p:ext uri="{BB962C8B-B14F-4D97-AF65-F5344CB8AC3E}">
        <p14:creationId xmlns:p14="http://schemas.microsoft.com/office/powerpoint/2010/main" val="335127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13</a:t>
            </a:fld>
            <a:endParaRPr lang="en-US" altLang="en-US" dirty="0"/>
          </a:p>
        </p:txBody>
      </p:sp>
    </p:spTree>
    <p:extLst>
      <p:ext uri="{BB962C8B-B14F-4D97-AF65-F5344CB8AC3E}">
        <p14:creationId xmlns:p14="http://schemas.microsoft.com/office/powerpoint/2010/main" val="2161979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14</a:t>
            </a:fld>
            <a:endParaRPr lang="en-US" altLang="en-US" dirty="0"/>
          </a:p>
        </p:txBody>
      </p:sp>
    </p:spTree>
    <p:extLst>
      <p:ext uri="{BB962C8B-B14F-4D97-AF65-F5344CB8AC3E}">
        <p14:creationId xmlns:p14="http://schemas.microsoft.com/office/powerpoint/2010/main" val="1757171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15</a:t>
            </a:fld>
            <a:endParaRPr lang="en-US" altLang="en-US" dirty="0"/>
          </a:p>
        </p:txBody>
      </p:sp>
    </p:spTree>
    <p:extLst>
      <p:ext uri="{BB962C8B-B14F-4D97-AF65-F5344CB8AC3E}">
        <p14:creationId xmlns:p14="http://schemas.microsoft.com/office/powerpoint/2010/main" val="2322555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16</a:t>
            </a:fld>
            <a:endParaRPr lang="en-US" altLang="en-US" dirty="0"/>
          </a:p>
        </p:txBody>
      </p:sp>
    </p:spTree>
    <p:extLst>
      <p:ext uri="{BB962C8B-B14F-4D97-AF65-F5344CB8AC3E}">
        <p14:creationId xmlns:p14="http://schemas.microsoft.com/office/powerpoint/2010/main" val="2566620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17</a:t>
            </a:fld>
            <a:endParaRPr lang="en-US" altLang="en-US" dirty="0"/>
          </a:p>
        </p:txBody>
      </p:sp>
    </p:spTree>
    <p:extLst>
      <p:ext uri="{BB962C8B-B14F-4D97-AF65-F5344CB8AC3E}">
        <p14:creationId xmlns:p14="http://schemas.microsoft.com/office/powerpoint/2010/main" val="1512824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18</a:t>
            </a:fld>
            <a:endParaRPr lang="en-US" altLang="en-US" dirty="0"/>
          </a:p>
        </p:txBody>
      </p:sp>
    </p:spTree>
    <p:extLst>
      <p:ext uri="{BB962C8B-B14F-4D97-AF65-F5344CB8AC3E}">
        <p14:creationId xmlns:p14="http://schemas.microsoft.com/office/powerpoint/2010/main" val="2040234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AFF7D15B-5D9A-490B-8588-F94D25836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78B42E1D-9F62-49B5-86E3-01880B8A0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124" name="Slide Number Placeholder 3">
            <a:extLst>
              <a:ext uri="{FF2B5EF4-FFF2-40B4-BE49-F238E27FC236}">
                <a16:creationId xmlns:a16="http://schemas.microsoft.com/office/drawing/2014/main" id="{C765F1CE-F430-4AE1-A165-193E8E3718E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fld id="{68E582BB-E1EC-466A-80C5-EFD255A50BF0}" type="slidenum">
              <a:rPr lang="en-US" altLang="en-US" sz="1200" kern="0" smtClean="0"/>
              <a:pPr eaLnBrk="1" fontAlgn="auto" hangingPunct="1">
                <a:spcBef>
                  <a:spcPts val="0"/>
                </a:spcBef>
                <a:spcAft>
                  <a:spcPts val="0"/>
                </a:spcAft>
                <a:defRPr/>
              </a:pPr>
              <a:t>19</a:t>
            </a:fld>
            <a:endParaRPr lang="en-US" altLang="en-US" sz="1200" kern="0" dirty="0"/>
          </a:p>
        </p:txBody>
      </p:sp>
    </p:spTree>
    <p:extLst>
      <p:ext uri="{BB962C8B-B14F-4D97-AF65-F5344CB8AC3E}">
        <p14:creationId xmlns:p14="http://schemas.microsoft.com/office/powerpoint/2010/main" val="263721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2</a:t>
            </a:fld>
            <a:endParaRPr lang="en-US" altLang="en-US" dirty="0"/>
          </a:p>
        </p:txBody>
      </p:sp>
    </p:spTree>
    <p:extLst>
      <p:ext uri="{BB962C8B-B14F-4D97-AF65-F5344CB8AC3E}">
        <p14:creationId xmlns:p14="http://schemas.microsoft.com/office/powerpoint/2010/main" val="17319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3</a:t>
            </a:fld>
            <a:endParaRPr lang="en-US" altLang="en-US" dirty="0"/>
          </a:p>
        </p:txBody>
      </p:sp>
    </p:spTree>
    <p:extLst>
      <p:ext uri="{BB962C8B-B14F-4D97-AF65-F5344CB8AC3E}">
        <p14:creationId xmlns:p14="http://schemas.microsoft.com/office/powerpoint/2010/main" val="202165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4</a:t>
            </a:fld>
            <a:endParaRPr lang="en-US" altLang="en-US" dirty="0"/>
          </a:p>
        </p:txBody>
      </p:sp>
    </p:spTree>
    <p:extLst>
      <p:ext uri="{BB962C8B-B14F-4D97-AF65-F5344CB8AC3E}">
        <p14:creationId xmlns:p14="http://schemas.microsoft.com/office/powerpoint/2010/main" val="36873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5</a:t>
            </a:fld>
            <a:endParaRPr lang="en-US" altLang="en-US" dirty="0"/>
          </a:p>
        </p:txBody>
      </p:sp>
    </p:spTree>
    <p:extLst>
      <p:ext uri="{BB962C8B-B14F-4D97-AF65-F5344CB8AC3E}">
        <p14:creationId xmlns:p14="http://schemas.microsoft.com/office/powerpoint/2010/main" val="6501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6</a:t>
            </a:fld>
            <a:endParaRPr lang="en-US" altLang="en-US" dirty="0"/>
          </a:p>
        </p:txBody>
      </p:sp>
    </p:spTree>
    <p:extLst>
      <p:ext uri="{BB962C8B-B14F-4D97-AF65-F5344CB8AC3E}">
        <p14:creationId xmlns:p14="http://schemas.microsoft.com/office/powerpoint/2010/main" val="29201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342900" marR="0" lvl="0" indent="-342900">
              <a:spcBef>
                <a:spcPts val="3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Managed Field Ethernet Switches (MFES, OSI Layer 2), Routers (OSI Layer 3), and configuration (e.g., IP address)</a:t>
            </a:r>
          </a:p>
          <a:p>
            <a:pPr marL="342900" marR="0" lvl="0" indent="-342900">
              <a:spcBef>
                <a:spcPts val="3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Fiber optic cables</a:t>
            </a:r>
          </a:p>
          <a:p>
            <a:pPr marL="742950" marR="0" lvl="1" indent="-285750">
              <a:spcBef>
                <a:spcPts val="35"/>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Multimode or single-mode characteristic</a:t>
            </a:r>
          </a:p>
          <a:p>
            <a:pPr marL="742950" marR="0" lvl="1" indent="-285750">
              <a:spcBef>
                <a:spcPts val="35"/>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The number of fibers (e.g., 12-count, 24-count, etc.) </a:t>
            </a:r>
          </a:p>
          <a:p>
            <a:pPr marL="342900" marR="0" lvl="0" indent="-342900">
              <a:spcBef>
                <a:spcPts val="3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Conduits</a:t>
            </a:r>
          </a:p>
          <a:p>
            <a:pPr marL="742950" marR="0" lvl="1" indent="-285750">
              <a:spcBef>
                <a:spcPts val="35"/>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Size</a:t>
            </a:r>
          </a:p>
          <a:p>
            <a:pPr marL="742950" marR="0" lvl="1" indent="-285750">
              <a:spcBef>
                <a:spcPts val="35"/>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Location</a:t>
            </a:r>
          </a:p>
          <a:p>
            <a:pPr marL="742950" marR="0" lvl="1" indent="-285750">
              <a:spcBef>
                <a:spcPts val="35"/>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Number of cables</a:t>
            </a:r>
          </a:p>
          <a:p>
            <a:pPr marL="342900" marR="0" lvl="0" indent="-342900">
              <a:spcBef>
                <a:spcPts val="3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Communications Facility Equipment Site Attributes</a:t>
            </a:r>
          </a:p>
          <a:p>
            <a:pPr marL="342900" marR="0" lvl="0" indent="-342900">
              <a:spcBef>
                <a:spcPts val="3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Electrical power service point</a:t>
            </a:r>
          </a:p>
          <a:p>
            <a:pPr marL="342900" marR="0" lvl="0" indent="-342900">
              <a:spcBef>
                <a:spcPts val="3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Fiberoptic concrete vault detail and attributes</a:t>
            </a:r>
          </a:p>
          <a:p>
            <a:pPr marL="342900" marR="0" lvl="0" indent="-342900">
              <a:spcBef>
                <a:spcPts val="3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Fiberoptic end-to-end connectivity, terminal points, such as, but not limited to:</a:t>
            </a:r>
          </a:p>
          <a:p>
            <a:pPr marL="742950" marR="0" lvl="1" indent="-285750">
              <a:spcBef>
                <a:spcPts val="35"/>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Equipment connectivity to THEA Traffic Management Center (TMC) servers and control room connectivity.</a:t>
            </a:r>
          </a:p>
          <a:p>
            <a:pPr marL="1600200" marR="0" lvl="3" indent="-228600">
              <a:spcBef>
                <a:spcPts val="3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The connectivity coverage will be provided and confirmed by the AUTHORITY’s network consultant to include THEA equipment connections in its internal network.</a:t>
            </a:r>
          </a:p>
          <a:p>
            <a:pPr marL="742950" marR="0" lvl="1" indent="-285750">
              <a:spcBef>
                <a:spcPts val="35"/>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Connectivity coverage to include identifying fibers that connect to or are shared with external networks, such as the Statewide ITS Communications Network (SICN) </a:t>
            </a:r>
          </a:p>
          <a:p>
            <a:pPr marL="1600200" marR="0" lvl="3" indent="-228600">
              <a:spcBef>
                <a:spcPts val="3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Connectivity coverage will not include fibers or equipment used within external networks.</a:t>
            </a:r>
          </a:p>
          <a:p>
            <a:pPr marL="1600200" marR="0" lvl="3" indent="-228600">
              <a:spcBef>
                <a:spcPts val="3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Connectivity coverage to terminate at the network switch in the TMC server.</a:t>
            </a:r>
          </a:p>
          <a:p>
            <a:pPr marL="342900" marR="0" lvl="0" indent="-342900">
              <a:spcBef>
                <a:spcPts val="3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Document the utilization of fiber-optic strands by sub-systems (i.e. ITS, Tolls, </a:t>
            </a:r>
            <a:r>
              <a:rPr lang="en-US" sz="1800" dirty="0" err="1">
                <a:effectLst/>
                <a:latin typeface="Times New Roman" panose="02020603050405020304" pitchFamily="18" charset="0"/>
                <a:ea typeface="Times New Roman" panose="02020603050405020304" pitchFamily="18" charset="0"/>
              </a:rPr>
              <a:t>CoT</a:t>
            </a:r>
            <a:r>
              <a:rPr lang="en-US" sz="1800" dirty="0">
                <a:effectLst/>
                <a:latin typeface="Times New Roman" panose="02020603050405020304" pitchFamily="18" charset="0"/>
                <a:ea typeface="Times New Roman" panose="02020603050405020304" pitchFamily="18" charset="0"/>
              </a:rPr>
              <a:t>, spares, etc.). The demarcation point for tolling equipment is at the fiber optics patch panels in the in-lane toll cabinets and HQ-tolling racks.</a:t>
            </a:r>
          </a:p>
          <a:p>
            <a:pPr marL="342900" marR="0" lvl="0" indent="-342900">
              <a:spcBef>
                <a:spcPts val="3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Fiberoptic pull boxes</a:t>
            </a:r>
          </a:p>
          <a:p>
            <a:pPr marL="742950" marR="0" lvl="1" indent="-285750">
              <a:spcBef>
                <a:spcPts val="35"/>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Length of slack fiber looped</a:t>
            </a:r>
          </a:p>
          <a:p>
            <a:pPr marL="742950" marR="0" lvl="1" indent="-285750">
              <a:spcBef>
                <a:spcPts val="35"/>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Fiberoptic cable and equipment attributes</a:t>
            </a:r>
          </a:p>
          <a:p>
            <a:pPr marL="742950" marR="0" lvl="1" indent="-285750">
              <a:spcBef>
                <a:spcPts val="35"/>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Fiberoptic patch panel connection attributes </a:t>
            </a:r>
          </a:p>
          <a:p>
            <a:pPr marL="742950" marR="0" lvl="1" indent="-285750">
              <a:spcBef>
                <a:spcPts val="35"/>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Fiber splice inventory and terminations </a:t>
            </a:r>
          </a:p>
          <a:p>
            <a:pPr marL="342900" marR="0" lvl="0" indent="-342900">
              <a:spcBef>
                <a:spcPts val="3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Miscellaneous communication equipment attributes </a:t>
            </a:r>
          </a:p>
          <a:p>
            <a:pPr marL="342900" marR="0" lvl="0" indent="-342900">
              <a:spcBef>
                <a:spcPts val="35"/>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Non-Fiber Optic data transport media (e.g., twisted pair, coax, etc.) </a:t>
            </a:r>
          </a:p>
          <a:p>
            <a:endParaRPr lang="en-US" dirty="0"/>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7</a:t>
            </a:fld>
            <a:endParaRPr lang="en-US" altLang="en-US" dirty="0"/>
          </a:p>
        </p:txBody>
      </p:sp>
    </p:spTree>
    <p:extLst>
      <p:ext uri="{BB962C8B-B14F-4D97-AF65-F5344CB8AC3E}">
        <p14:creationId xmlns:p14="http://schemas.microsoft.com/office/powerpoint/2010/main" val="1687784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8</a:t>
            </a:fld>
            <a:endParaRPr lang="en-US" altLang="en-US" dirty="0"/>
          </a:p>
        </p:txBody>
      </p:sp>
    </p:spTree>
    <p:extLst>
      <p:ext uri="{BB962C8B-B14F-4D97-AF65-F5344CB8AC3E}">
        <p14:creationId xmlns:p14="http://schemas.microsoft.com/office/powerpoint/2010/main" val="21434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endParaRPr lang="en-US" sz="1800" dirty="0"/>
          </a:p>
          <a:p>
            <a:endParaRPr lang="en-US" sz="1800" dirty="0"/>
          </a:p>
          <a:p>
            <a:endParaRPr lang="en-US" dirty="0"/>
          </a:p>
        </p:txBody>
      </p:sp>
      <p:sp>
        <p:nvSpPr>
          <p:cNvPr id="4" name="Slide Number Placeholder 3"/>
          <p:cNvSpPr>
            <a:spLocks noGrp="1"/>
          </p:cNvSpPr>
          <p:nvPr>
            <p:ph type="sldNum" sz="quarter" idx="5"/>
          </p:nvPr>
        </p:nvSpPr>
        <p:spPr/>
        <p:txBody>
          <a:bodyPr/>
          <a:lstStyle/>
          <a:p>
            <a:pPr>
              <a:defRPr/>
            </a:pPr>
            <a:fld id="{726D12FB-AD03-4BD1-A336-FA89E212EFE1}" type="slidenum">
              <a:rPr lang="en-US" altLang="en-US" smtClean="0"/>
              <a:pPr>
                <a:defRPr/>
              </a:pPr>
              <a:t>9</a:t>
            </a:fld>
            <a:endParaRPr lang="en-US" altLang="en-US" dirty="0"/>
          </a:p>
        </p:txBody>
      </p:sp>
    </p:spTree>
    <p:extLst>
      <p:ext uri="{BB962C8B-B14F-4D97-AF65-F5344CB8AC3E}">
        <p14:creationId xmlns:p14="http://schemas.microsoft.com/office/powerpoint/2010/main" val="302344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38BE36F-08FD-4487-A502-25A0C99D4629}"/>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6D57F4D0-5F9A-4EF5-BFD5-305DEAC9B47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808C707-C5A7-4CFD-AB82-50853483B039}"/>
              </a:ext>
            </a:extLst>
          </p:cNvPr>
          <p:cNvSpPr>
            <a:spLocks noGrp="1"/>
          </p:cNvSpPr>
          <p:nvPr>
            <p:ph type="sldNum" sz="quarter" idx="12"/>
          </p:nvPr>
        </p:nvSpPr>
        <p:spPr/>
        <p:txBody>
          <a:bodyPr/>
          <a:lstStyle>
            <a:lvl1pPr>
              <a:defRPr/>
            </a:lvl1pPr>
          </a:lstStyle>
          <a:p>
            <a:pPr>
              <a:defRPr/>
            </a:pPr>
            <a:fld id="{15A8EC67-6F7D-4161-8962-63897A17D7E0}" type="slidenum">
              <a:rPr lang="en-US" altLang="en-US"/>
              <a:pPr>
                <a:defRPr/>
              </a:pPr>
              <a:t>‹#›</a:t>
            </a:fld>
            <a:endParaRPr lang="en-US" altLang="en-US" dirty="0"/>
          </a:p>
        </p:txBody>
      </p:sp>
    </p:spTree>
    <p:extLst>
      <p:ext uri="{BB962C8B-B14F-4D97-AF65-F5344CB8AC3E}">
        <p14:creationId xmlns:p14="http://schemas.microsoft.com/office/powerpoint/2010/main" val="341145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1DDDC-1A3B-4214-8463-910973BD60F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C66A7E1F-6099-4EC6-A347-99090778794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63FC78E-8F47-48BD-B1C8-6FE0C57BA779}"/>
              </a:ext>
            </a:extLst>
          </p:cNvPr>
          <p:cNvSpPr>
            <a:spLocks noGrp="1"/>
          </p:cNvSpPr>
          <p:nvPr>
            <p:ph type="sldNum" sz="quarter" idx="12"/>
          </p:nvPr>
        </p:nvSpPr>
        <p:spPr/>
        <p:txBody>
          <a:bodyPr/>
          <a:lstStyle>
            <a:lvl1pPr>
              <a:defRPr/>
            </a:lvl1pPr>
          </a:lstStyle>
          <a:p>
            <a:pPr>
              <a:defRPr/>
            </a:pPr>
            <a:fld id="{BD278861-0BCB-44A2-83B2-97B70D8F95AC}" type="slidenum">
              <a:rPr lang="en-US" altLang="en-US"/>
              <a:pPr>
                <a:defRPr/>
              </a:pPr>
              <a:t>‹#›</a:t>
            </a:fld>
            <a:endParaRPr lang="en-US" altLang="en-US" dirty="0"/>
          </a:p>
        </p:txBody>
      </p:sp>
    </p:spTree>
    <p:extLst>
      <p:ext uri="{BB962C8B-B14F-4D97-AF65-F5344CB8AC3E}">
        <p14:creationId xmlns:p14="http://schemas.microsoft.com/office/powerpoint/2010/main" val="230272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C44CD-2F12-400F-897E-09CED64F38C8}"/>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C49F06E-9972-4FA1-A6D4-0A774943202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9A8F41E-C6FA-4B7E-9297-BD1CF8A106C9}"/>
              </a:ext>
            </a:extLst>
          </p:cNvPr>
          <p:cNvSpPr>
            <a:spLocks noGrp="1"/>
          </p:cNvSpPr>
          <p:nvPr>
            <p:ph type="sldNum" sz="quarter" idx="12"/>
          </p:nvPr>
        </p:nvSpPr>
        <p:spPr/>
        <p:txBody>
          <a:bodyPr/>
          <a:lstStyle>
            <a:lvl1pPr>
              <a:defRPr/>
            </a:lvl1pPr>
          </a:lstStyle>
          <a:p>
            <a:pPr>
              <a:defRPr/>
            </a:pPr>
            <a:fld id="{277158FD-D2A0-437A-8CEB-A11F31358584}" type="slidenum">
              <a:rPr lang="en-US" altLang="en-US"/>
              <a:pPr>
                <a:defRPr/>
              </a:pPr>
              <a:t>‹#›</a:t>
            </a:fld>
            <a:endParaRPr lang="en-US" altLang="en-US" dirty="0"/>
          </a:p>
        </p:txBody>
      </p:sp>
    </p:spTree>
    <p:extLst>
      <p:ext uri="{BB962C8B-B14F-4D97-AF65-F5344CB8AC3E}">
        <p14:creationId xmlns:p14="http://schemas.microsoft.com/office/powerpoint/2010/main" val="249199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CD90A-D9DD-43D3-A9C8-3AD6BF16DC2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AD30649A-5E3B-4423-AE97-B11A10204D8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BE278C8-F196-4B91-92AD-5482E18D9EFF}"/>
              </a:ext>
            </a:extLst>
          </p:cNvPr>
          <p:cNvSpPr>
            <a:spLocks noGrp="1"/>
          </p:cNvSpPr>
          <p:nvPr>
            <p:ph type="sldNum" sz="quarter" idx="12"/>
          </p:nvPr>
        </p:nvSpPr>
        <p:spPr/>
        <p:txBody>
          <a:bodyPr/>
          <a:lstStyle>
            <a:lvl1pPr>
              <a:defRPr/>
            </a:lvl1pPr>
          </a:lstStyle>
          <a:p>
            <a:pPr>
              <a:defRPr/>
            </a:pPr>
            <a:fld id="{8272724B-26D4-42D1-818E-A1A45388CCAC}" type="slidenum">
              <a:rPr lang="en-US" altLang="en-US"/>
              <a:pPr>
                <a:defRPr/>
              </a:pPr>
              <a:t>‹#›</a:t>
            </a:fld>
            <a:endParaRPr lang="en-US" altLang="en-US" dirty="0"/>
          </a:p>
        </p:txBody>
      </p:sp>
    </p:spTree>
    <p:extLst>
      <p:ext uri="{BB962C8B-B14F-4D97-AF65-F5344CB8AC3E}">
        <p14:creationId xmlns:p14="http://schemas.microsoft.com/office/powerpoint/2010/main" val="154328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FEABAD-0139-4D07-B474-BAE81FFDA0BA}"/>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3AE6DFE-E0F5-44F2-9DA6-8F3DB22704D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AB76C1C-8868-4FE7-BAFE-D86224F91510}"/>
              </a:ext>
            </a:extLst>
          </p:cNvPr>
          <p:cNvSpPr>
            <a:spLocks noGrp="1"/>
          </p:cNvSpPr>
          <p:nvPr>
            <p:ph type="sldNum" sz="quarter" idx="12"/>
          </p:nvPr>
        </p:nvSpPr>
        <p:spPr/>
        <p:txBody>
          <a:bodyPr/>
          <a:lstStyle>
            <a:lvl1pPr>
              <a:defRPr/>
            </a:lvl1pPr>
          </a:lstStyle>
          <a:p>
            <a:pPr>
              <a:defRPr/>
            </a:pPr>
            <a:fld id="{17FEC569-7273-4A06-8625-06BCA31207D2}" type="slidenum">
              <a:rPr lang="en-US" altLang="en-US"/>
              <a:pPr>
                <a:defRPr/>
              </a:pPr>
              <a:t>‹#›</a:t>
            </a:fld>
            <a:endParaRPr lang="en-US" altLang="en-US" dirty="0"/>
          </a:p>
        </p:txBody>
      </p:sp>
    </p:spTree>
    <p:extLst>
      <p:ext uri="{BB962C8B-B14F-4D97-AF65-F5344CB8AC3E}">
        <p14:creationId xmlns:p14="http://schemas.microsoft.com/office/powerpoint/2010/main" val="126727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FCB0AA8-3989-4182-A92B-8C454D89C804}"/>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A1A11CB4-A3FC-43DA-BDC9-BFC8A3D0E65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60318DC-9E51-4A25-8A7A-E4ED6472292B}"/>
              </a:ext>
            </a:extLst>
          </p:cNvPr>
          <p:cNvSpPr>
            <a:spLocks noGrp="1"/>
          </p:cNvSpPr>
          <p:nvPr>
            <p:ph type="sldNum" sz="quarter" idx="12"/>
          </p:nvPr>
        </p:nvSpPr>
        <p:spPr/>
        <p:txBody>
          <a:bodyPr/>
          <a:lstStyle>
            <a:lvl1pPr>
              <a:defRPr/>
            </a:lvl1pPr>
          </a:lstStyle>
          <a:p>
            <a:pPr>
              <a:defRPr/>
            </a:pPr>
            <a:fld id="{69B041DD-6B24-4E0A-9CBD-62B402B9FE0B}" type="slidenum">
              <a:rPr lang="en-US" altLang="en-US"/>
              <a:pPr>
                <a:defRPr/>
              </a:pPr>
              <a:t>‹#›</a:t>
            </a:fld>
            <a:endParaRPr lang="en-US" altLang="en-US" dirty="0"/>
          </a:p>
        </p:txBody>
      </p:sp>
    </p:spTree>
    <p:extLst>
      <p:ext uri="{BB962C8B-B14F-4D97-AF65-F5344CB8AC3E}">
        <p14:creationId xmlns:p14="http://schemas.microsoft.com/office/powerpoint/2010/main" val="278845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864266E-9BB0-4029-8DFA-AD532C29A7D8}"/>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211B6D39-CACA-424F-A13A-E7B4D3B2E52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8932CA58-81E3-474E-BD52-9416726E58DC}"/>
              </a:ext>
            </a:extLst>
          </p:cNvPr>
          <p:cNvSpPr>
            <a:spLocks noGrp="1"/>
          </p:cNvSpPr>
          <p:nvPr>
            <p:ph type="sldNum" sz="quarter" idx="12"/>
          </p:nvPr>
        </p:nvSpPr>
        <p:spPr/>
        <p:txBody>
          <a:bodyPr/>
          <a:lstStyle>
            <a:lvl1pPr>
              <a:defRPr/>
            </a:lvl1pPr>
          </a:lstStyle>
          <a:p>
            <a:pPr>
              <a:defRPr/>
            </a:pPr>
            <a:fld id="{B1A31D5F-8B06-4AE5-B0FA-4084DFB5BCA9}" type="slidenum">
              <a:rPr lang="en-US" altLang="en-US"/>
              <a:pPr>
                <a:defRPr/>
              </a:pPr>
              <a:t>‹#›</a:t>
            </a:fld>
            <a:endParaRPr lang="en-US" altLang="en-US" dirty="0"/>
          </a:p>
        </p:txBody>
      </p:sp>
    </p:spTree>
    <p:extLst>
      <p:ext uri="{BB962C8B-B14F-4D97-AF65-F5344CB8AC3E}">
        <p14:creationId xmlns:p14="http://schemas.microsoft.com/office/powerpoint/2010/main" val="348794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EF67393-147F-41F9-A6B4-362F9870332A}"/>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D1138585-BEDC-4DC0-A3B1-EFBBDB6BFA1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18D579B1-C3AD-4996-BACD-4F869B3CFCF9}"/>
              </a:ext>
            </a:extLst>
          </p:cNvPr>
          <p:cNvSpPr>
            <a:spLocks noGrp="1"/>
          </p:cNvSpPr>
          <p:nvPr>
            <p:ph type="sldNum" sz="quarter" idx="12"/>
          </p:nvPr>
        </p:nvSpPr>
        <p:spPr/>
        <p:txBody>
          <a:bodyPr/>
          <a:lstStyle>
            <a:lvl1pPr>
              <a:defRPr/>
            </a:lvl1pPr>
          </a:lstStyle>
          <a:p>
            <a:pPr>
              <a:defRPr/>
            </a:pPr>
            <a:fld id="{F98B589D-4617-40A0-95A8-8A296D0016C6}" type="slidenum">
              <a:rPr lang="en-US" altLang="en-US"/>
              <a:pPr>
                <a:defRPr/>
              </a:pPr>
              <a:t>‹#›</a:t>
            </a:fld>
            <a:endParaRPr lang="en-US" altLang="en-US" dirty="0"/>
          </a:p>
        </p:txBody>
      </p:sp>
    </p:spTree>
    <p:extLst>
      <p:ext uri="{BB962C8B-B14F-4D97-AF65-F5344CB8AC3E}">
        <p14:creationId xmlns:p14="http://schemas.microsoft.com/office/powerpoint/2010/main" val="169635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CE1E57-EA61-4214-8B36-CAECC91B6DD7}"/>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414B4387-D91D-46EF-A429-52D4BA5D270F}"/>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1F930E2F-2ED5-4B0C-B331-39FBE34CA537}"/>
              </a:ext>
            </a:extLst>
          </p:cNvPr>
          <p:cNvSpPr>
            <a:spLocks noGrp="1"/>
          </p:cNvSpPr>
          <p:nvPr>
            <p:ph type="sldNum" sz="quarter" idx="12"/>
          </p:nvPr>
        </p:nvSpPr>
        <p:spPr/>
        <p:txBody>
          <a:bodyPr/>
          <a:lstStyle>
            <a:lvl1pPr>
              <a:defRPr/>
            </a:lvl1pPr>
          </a:lstStyle>
          <a:p>
            <a:pPr>
              <a:defRPr/>
            </a:pPr>
            <a:fld id="{6DF552B0-716D-49E0-81BF-37F77FEFD90D}" type="slidenum">
              <a:rPr lang="en-US" altLang="en-US"/>
              <a:pPr>
                <a:defRPr/>
              </a:pPr>
              <a:t>‹#›</a:t>
            </a:fld>
            <a:endParaRPr lang="en-US" altLang="en-US" dirty="0"/>
          </a:p>
        </p:txBody>
      </p:sp>
    </p:spTree>
    <p:extLst>
      <p:ext uri="{BB962C8B-B14F-4D97-AF65-F5344CB8AC3E}">
        <p14:creationId xmlns:p14="http://schemas.microsoft.com/office/powerpoint/2010/main" val="407274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E756AF-28BD-415A-B0D1-8D9DA04A0A3B}"/>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59DB01C0-276A-465C-97D1-4643DAF5685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33ED440-0CE8-4EB0-B674-A2F30DA4C04F}"/>
              </a:ext>
            </a:extLst>
          </p:cNvPr>
          <p:cNvSpPr>
            <a:spLocks noGrp="1"/>
          </p:cNvSpPr>
          <p:nvPr>
            <p:ph type="sldNum" sz="quarter" idx="12"/>
          </p:nvPr>
        </p:nvSpPr>
        <p:spPr/>
        <p:txBody>
          <a:bodyPr/>
          <a:lstStyle>
            <a:lvl1pPr>
              <a:defRPr/>
            </a:lvl1pPr>
          </a:lstStyle>
          <a:p>
            <a:pPr>
              <a:defRPr/>
            </a:pPr>
            <a:fld id="{57138A79-CBF0-45D9-A4C2-A820ECD90F01}" type="slidenum">
              <a:rPr lang="en-US" altLang="en-US"/>
              <a:pPr>
                <a:defRPr/>
              </a:pPr>
              <a:t>‹#›</a:t>
            </a:fld>
            <a:endParaRPr lang="en-US" altLang="en-US" dirty="0"/>
          </a:p>
        </p:txBody>
      </p:sp>
    </p:spTree>
    <p:extLst>
      <p:ext uri="{BB962C8B-B14F-4D97-AF65-F5344CB8AC3E}">
        <p14:creationId xmlns:p14="http://schemas.microsoft.com/office/powerpoint/2010/main" val="394579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085D5E6-783E-403D-B9E0-6DB7E2CB90ED}"/>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D433304D-5C15-4398-B1B9-582D464441A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ABBF5C5-468F-4AB6-92AB-8989F32507D9}"/>
              </a:ext>
            </a:extLst>
          </p:cNvPr>
          <p:cNvSpPr>
            <a:spLocks noGrp="1"/>
          </p:cNvSpPr>
          <p:nvPr>
            <p:ph type="sldNum" sz="quarter" idx="12"/>
          </p:nvPr>
        </p:nvSpPr>
        <p:spPr/>
        <p:txBody>
          <a:bodyPr/>
          <a:lstStyle>
            <a:lvl1pPr>
              <a:defRPr/>
            </a:lvl1pPr>
          </a:lstStyle>
          <a:p>
            <a:pPr>
              <a:defRPr/>
            </a:pPr>
            <a:fld id="{B52EB4C0-1DFE-4EFD-9023-DFF79851F5AE}" type="slidenum">
              <a:rPr lang="en-US" altLang="en-US"/>
              <a:pPr>
                <a:defRPr/>
              </a:pPr>
              <a:t>‹#›</a:t>
            </a:fld>
            <a:endParaRPr lang="en-US" altLang="en-US" dirty="0"/>
          </a:p>
        </p:txBody>
      </p:sp>
    </p:spTree>
    <p:extLst>
      <p:ext uri="{BB962C8B-B14F-4D97-AF65-F5344CB8AC3E}">
        <p14:creationId xmlns:p14="http://schemas.microsoft.com/office/powerpoint/2010/main" val="75581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DDFAC00-E24B-4EF5-B9E9-32FC4481C00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89FEB6E-DDAA-4720-A78E-C81C82FDDC8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CC56B7-2AB5-4E8C-8878-6373C03AA41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dirty="0"/>
          </a:p>
        </p:txBody>
      </p:sp>
      <p:sp>
        <p:nvSpPr>
          <p:cNvPr id="5" name="Footer Placeholder 4">
            <a:extLst>
              <a:ext uri="{FF2B5EF4-FFF2-40B4-BE49-F238E27FC236}">
                <a16:creationId xmlns:a16="http://schemas.microsoft.com/office/drawing/2014/main" id="{6B317E77-94FE-4C19-8F01-F80717930D8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69535C22-CF5D-4AD2-ADCD-70A4E2F7A86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B9FFC43-8863-42B7-B244-03D165B9CF5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dot.gov/traffic/itsfm/new-construction/contractor/data-collection-forms.shtml" TargetMode="Externa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69466-833C-4E68-8E9F-2CA774A01D17}"/>
              </a:ext>
            </a:extLst>
          </p:cNvPr>
          <p:cNvPicPr>
            <a:picLocks noChangeAspect="1"/>
          </p:cNvPicPr>
          <p:nvPr/>
        </p:nvPicPr>
        <p:blipFill rotWithShape="1">
          <a:blip r:embed="rId3">
            <a:extLst>
              <a:ext uri="{28A0092B-C50C-407E-A947-70E740481C1C}">
                <a14:useLocalDpi xmlns:a14="http://schemas.microsoft.com/office/drawing/2010/main" val="0"/>
              </a:ext>
            </a:extLst>
          </a:blip>
          <a:srcRect l="22374" r="39173"/>
          <a:stretch/>
        </p:blipFill>
        <p:spPr>
          <a:xfrm>
            <a:off x="4434843"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1">
            <a:extLst>
              <a:ext uri="{FF2B5EF4-FFF2-40B4-BE49-F238E27FC236}">
                <a16:creationId xmlns:a16="http://schemas.microsoft.com/office/drawing/2014/main" id="{C7839049-EFF5-4BA1-B64B-318BB87B5D82}"/>
              </a:ext>
            </a:extLst>
          </p:cNvPr>
          <p:cNvSpPr txBox="1">
            <a:spLocks/>
          </p:cNvSpPr>
          <p:nvPr/>
        </p:nvSpPr>
        <p:spPr>
          <a:xfrm>
            <a:off x="245746" y="2895600"/>
            <a:ext cx="3943352" cy="2743200"/>
          </a:xfrm>
          <a:prstGeom prst="rect">
            <a:avLst/>
          </a:prstGeom>
        </p:spPr>
        <p:txBody>
          <a:bodyPr vert="horz" lIns="91440" tIns="45720" rIns="91440" bIns="45720" rtlCol="0" anchor="t" anchorCtr="1">
            <a:normAutofit fontScale="5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ITS Fiber Data Collection &amp; Characterization Low Bid</a:t>
            </a:r>
          </a:p>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Design-Build </a:t>
            </a:r>
          </a:p>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Pre-Proposal Meeting</a:t>
            </a:r>
          </a:p>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1/4/2022 </a:t>
            </a:r>
          </a:p>
          <a:p>
            <a:pPr algn="l" eaLnBrk="1" hangingPunct="1">
              <a:lnSpc>
                <a:spcPct val="90000"/>
              </a:lnSpc>
              <a:spcAft>
                <a:spcPts val="600"/>
              </a:spcAft>
              <a:defRPr/>
            </a:pPr>
            <a:endParaRPr lang="en-US" altLang="en-US" sz="4800" b="1" dirty="0">
              <a:solidFill>
                <a:srgbClr val="0070C0"/>
              </a:solidFill>
              <a:effectLst>
                <a:outerShdw blurRad="38100" dist="38100" dir="2700000" algn="tl">
                  <a:srgbClr val="000000">
                    <a:alpha val="43137"/>
                  </a:srgbClr>
                </a:outerShdw>
              </a:effectLst>
            </a:endParaRPr>
          </a:p>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THEA Project No. O-02121</a:t>
            </a:r>
          </a:p>
          <a:p>
            <a:pPr algn="l" eaLnBrk="1" hangingPunct="1">
              <a:lnSpc>
                <a:spcPct val="90000"/>
              </a:lnSpc>
              <a:spcAft>
                <a:spcPts val="600"/>
              </a:spcAft>
              <a:defRPr/>
            </a:pPr>
            <a:endParaRPr lang="en-US" altLang="en-US" sz="5100" b="1" dirty="0"/>
          </a:p>
        </p:txBody>
      </p:sp>
      <p:sp>
        <p:nvSpPr>
          <p:cNvPr id="2" name="TextBox 1">
            <a:extLst>
              <a:ext uri="{FF2B5EF4-FFF2-40B4-BE49-F238E27FC236}">
                <a16:creationId xmlns:a16="http://schemas.microsoft.com/office/drawing/2014/main" id="{9245429C-83BF-42F8-9A5C-DE7E35E19396}"/>
              </a:ext>
            </a:extLst>
          </p:cNvPr>
          <p:cNvSpPr txBox="1"/>
          <p:nvPr/>
        </p:nvSpPr>
        <p:spPr>
          <a:xfrm>
            <a:off x="-457179" y="287804"/>
            <a:ext cx="5349202" cy="1938992"/>
          </a:xfrm>
          <a:prstGeom prst="rect">
            <a:avLst/>
          </a:prstGeom>
          <a:noFill/>
        </p:spPr>
        <p:txBody>
          <a:bodyPr wrap="square" rtlCol="0">
            <a:spAutoFit/>
          </a:bodyPr>
          <a:lstStyle/>
          <a:p>
            <a:pPr algn="ctr"/>
            <a:r>
              <a:rPr lang="en-US" sz="4000" dirty="0">
                <a:latin typeface="+mj-lt"/>
              </a:rPr>
              <a:t>Tampa Hillsborough </a:t>
            </a:r>
          </a:p>
          <a:p>
            <a:pPr algn="ctr"/>
            <a:r>
              <a:rPr lang="en-US" sz="4000" dirty="0">
                <a:latin typeface="+mj-lt"/>
              </a:rPr>
              <a:t>Expressway </a:t>
            </a:r>
          </a:p>
          <a:p>
            <a:pPr algn="ctr"/>
            <a:r>
              <a:rPr lang="en-US" sz="4000" dirty="0">
                <a:latin typeface="+mj-lt"/>
              </a:rPr>
              <a:t>Authority</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442D-1417-431D-AE6C-EC1A6C1F3CE3}"/>
              </a:ext>
            </a:extLst>
          </p:cNvPr>
          <p:cNvSpPr>
            <a:spLocks noGrp="1"/>
          </p:cNvSpPr>
          <p:nvPr>
            <p:ph type="title"/>
          </p:nvPr>
        </p:nvSpPr>
        <p:spPr>
          <a:xfrm>
            <a:off x="457200" y="0"/>
            <a:ext cx="8229600" cy="1143000"/>
          </a:xfrm>
        </p:spPr>
        <p:txBody>
          <a:bodyPr/>
          <a:lstStyle/>
          <a:p>
            <a:r>
              <a:rPr lang="en-US" sz="3600" b="1" dirty="0">
                <a:effectLst>
                  <a:outerShdw blurRad="38100" dist="38100" dir="2700000" algn="tl">
                    <a:srgbClr val="000000">
                      <a:alpha val="43137"/>
                    </a:srgbClr>
                  </a:outerShdw>
                </a:effectLst>
              </a:rPr>
              <a:t>Letters of Interest (Phase I)</a:t>
            </a:r>
          </a:p>
        </p:txBody>
      </p:sp>
      <p:sp>
        <p:nvSpPr>
          <p:cNvPr id="3" name="TextBox 2">
            <a:extLst>
              <a:ext uri="{FF2B5EF4-FFF2-40B4-BE49-F238E27FC236}">
                <a16:creationId xmlns:a16="http://schemas.microsoft.com/office/drawing/2014/main" id="{036EC0C8-8137-45F4-AEA3-4F67064063F6}"/>
              </a:ext>
            </a:extLst>
          </p:cNvPr>
          <p:cNvSpPr txBox="1"/>
          <p:nvPr/>
        </p:nvSpPr>
        <p:spPr>
          <a:xfrm>
            <a:off x="457200" y="990600"/>
            <a:ext cx="8229600" cy="4995214"/>
          </a:xfrm>
          <a:prstGeom prst="rect">
            <a:avLst/>
          </a:prstGeom>
          <a:noFill/>
        </p:spPr>
        <p:txBody>
          <a:bodyPr wrap="square" rtlCol="0">
            <a:spAutoFit/>
          </a:bodyPr>
          <a:lstStyle/>
          <a:p>
            <a:pPr marL="57150"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Maximum of three (3) pages</a:t>
            </a:r>
          </a:p>
          <a:p>
            <a:pPr marL="914400" lvl="1" indent="-228600" eaLnBrk="1" hangingPunct="1">
              <a:lnSpc>
                <a:spcPct val="90000"/>
              </a:lnSpc>
              <a:buFont typeface="Arial" panose="020B0604020202020204" pitchFamily="34" charset="0"/>
              <a:buChar char="•"/>
            </a:pPr>
            <a:r>
              <a:rPr lang="en-US" sz="1800" dirty="0">
                <a:latin typeface="+mn-lt"/>
                <a:cs typeface="Arial" panose="020B0604020202020204" pitchFamily="34" charset="0"/>
              </a:rPr>
              <a:t>8 ½” x 11” sheets</a:t>
            </a:r>
          </a:p>
          <a:p>
            <a:pPr marL="914400" lvl="1" indent="-228600" eaLnBrk="1" hangingPunct="1">
              <a:lnSpc>
                <a:spcPct val="90000"/>
              </a:lnSpc>
              <a:buFont typeface="Arial" panose="020B0604020202020204" pitchFamily="34" charset="0"/>
              <a:buChar char="•"/>
            </a:pPr>
            <a:r>
              <a:rPr lang="en-US" sz="1800" dirty="0">
                <a:latin typeface="+mn-lt"/>
                <a:cs typeface="Arial" panose="020B0604020202020204" pitchFamily="34" charset="0"/>
              </a:rPr>
              <a:t>Minimum font size ten (10)</a:t>
            </a:r>
          </a:p>
          <a:p>
            <a:pPr marL="571500"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Additional items – Not counted in the 3-page limit</a:t>
            </a:r>
          </a:p>
          <a:p>
            <a:pPr marL="971550" lvl="1"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11” x 17” Organizational Chart</a:t>
            </a:r>
          </a:p>
          <a:p>
            <a:pPr marL="971550" lvl="1"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Resumes – one page for 8 key positions</a:t>
            </a:r>
          </a:p>
          <a:p>
            <a:pPr marL="971550" lvl="1"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Three (3) pages of Performance History</a:t>
            </a:r>
          </a:p>
          <a:p>
            <a:pPr marL="514350"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LOI Evaluation Criteria (Maximum of 30 points):</a:t>
            </a:r>
          </a:p>
          <a:p>
            <a:pPr marL="1428750" lvl="2"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Past Performance, D-B Project Experience, Organization &amp; Staffing (10 points)</a:t>
            </a:r>
          </a:p>
          <a:p>
            <a:pPr marL="1428750" lvl="2" indent="-285750" eaLnBrk="1" hangingPunct="1">
              <a:lnSpc>
                <a:spcPct val="90000"/>
              </a:lnSpc>
              <a:buFont typeface="Arial" panose="020B0604020202020204" pitchFamily="34" charset="0"/>
              <a:buChar char="•"/>
            </a:pPr>
            <a:r>
              <a:rPr lang="en-US" sz="1800" dirty="0">
                <a:latin typeface="+mn-lt"/>
                <a:cs typeface="Arial" panose="020B0604020202020204" pitchFamily="34" charset="0"/>
              </a:rPr>
              <a:t>Design-Build Project Requirements and Critical Issues (10 points)</a:t>
            </a:r>
          </a:p>
          <a:p>
            <a:pPr marL="1143000" lvl="2" eaLnBrk="1" hangingPunct="1">
              <a:lnSpc>
                <a:spcPct val="90000"/>
              </a:lnSpc>
            </a:pPr>
            <a:endParaRPr lang="en-US" sz="1800" dirty="0">
              <a:latin typeface="+mn-lt"/>
              <a:cs typeface="Arial" panose="020B0604020202020204" pitchFamily="34" charset="0"/>
            </a:endParaRPr>
          </a:p>
          <a:p>
            <a:pPr marL="514350" indent="-285750" eaLnBrk="1" hangingPunct="1">
              <a:lnSpc>
                <a:spcPct val="90000"/>
              </a:lnSpc>
              <a:buFont typeface="Arial" panose="020B0604020202020204" pitchFamily="34" charset="0"/>
              <a:buChar char="•"/>
            </a:pPr>
            <a:r>
              <a:rPr lang="en-US" sz="1800" i="1" dirty="0">
                <a:solidFill>
                  <a:srgbClr val="FF0000"/>
                </a:solidFill>
                <a:latin typeface="+mn-lt"/>
                <a:cs typeface="Arial" panose="020B0604020202020204" pitchFamily="34" charset="0"/>
              </a:rPr>
              <a:t>LOI Evaluation is for the purpose of Shortlisting Only.</a:t>
            </a:r>
          </a:p>
          <a:p>
            <a:pPr marL="228600" eaLnBrk="1" hangingPunct="1">
              <a:lnSpc>
                <a:spcPct val="90000"/>
              </a:lnSpc>
            </a:pPr>
            <a:endParaRPr lang="en-US" sz="1800" dirty="0">
              <a:latin typeface="+mn-lt"/>
              <a:cs typeface="Arial" panose="020B0604020202020204" pitchFamily="34" charset="0"/>
            </a:endParaRPr>
          </a:p>
          <a:p>
            <a:pPr marL="514350" indent="-285750" eaLnBrk="1" hangingPunct="1">
              <a:lnSpc>
                <a:spcPct val="90000"/>
              </a:lnSpc>
              <a:buFont typeface="Arial" panose="020B0604020202020204" pitchFamily="34" charset="0"/>
              <a:buChar char="•"/>
            </a:pPr>
            <a:r>
              <a:rPr lang="en-US" sz="1800" b="1" dirty="0">
                <a:solidFill>
                  <a:srgbClr val="FF0000"/>
                </a:solidFill>
                <a:latin typeface="+mn-lt"/>
                <a:cs typeface="Arial" panose="020B0604020202020204" pitchFamily="34" charset="0"/>
              </a:rPr>
              <a:t>From LOI Scores, THEA will shortlist 3 Firms, each of which will declare intent to move forward to Phase II</a:t>
            </a:r>
          </a:p>
          <a:p>
            <a:pPr marL="514350" indent="-285750" eaLnBrk="1" hangingPunct="1">
              <a:lnSpc>
                <a:spcPct val="90000"/>
              </a:lnSpc>
              <a:buFont typeface="Arial" panose="020B0604020202020204" pitchFamily="34" charset="0"/>
              <a:buChar char="•"/>
            </a:pPr>
            <a:endParaRPr lang="en-US" sz="1800" dirty="0">
              <a:cs typeface="Arial" panose="020B0604020202020204" pitchFamily="34" charset="0"/>
            </a:endParaRPr>
          </a:p>
          <a:p>
            <a:pPr marL="1428750" lvl="2" indent="-285750" eaLnBrk="1" hangingPunct="1">
              <a:lnSpc>
                <a:spcPct val="90000"/>
              </a:lnSpc>
              <a:buFont typeface="Arial" panose="020B0604020202020204" pitchFamily="34" charset="0"/>
              <a:buChar char="•"/>
            </a:pPr>
            <a:endParaRPr lang="en-US" dirty="0">
              <a:cs typeface="Arial" panose="020B0604020202020204" pitchFamily="34" charset="0"/>
            </a:endParaRPr>
          </a:p>
          <a:p>
            <a:pPr marL="914400" lvl="1" indent="-228600" eaLnBrk="1" hangingPunct="1">
              <a:lnSpc>
                <a:spcPct val="90000"/>
              </a:lnSpc>
              <a:buFont typeface="Arial" panose="020B0604020202020204" pitchFamily="34" charset="0"/>
              <a:buChar char="•"/>
            </a:pPr>
            <a:endParaRPr lang="en-US" dirty="0"/>
          </a:p>
        </p:txBody>
      </p:sp>
    </p:spTree>
    <p:extLst>
      <p:ext uri="{BB962C8B-B14F-4D97-AF65-F5344CB8AC3E}">
        <p14:creationId xmlns:p14="http://schemas.microsoft.com/office/powerpoint/2010/main" val="116497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0"/>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Technical Proposal (Phase II)</a:t>
            </a:r>
            <a:endParaRPr lang="en-US" dirty="0">
              <a:effectLst>
                <a:outerShdw blurRad="38100" dist="38100" dir="2700000" algn="tl">
                  <a:srgbClr val="000000">
                    <a:alpha val="43137"/>
                  </a:srgbClr>
                </a:outerShdw>
              </a:effectLst>
            </a:endParaRPr>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381000" y="1325562"/>
            <a:ext cx="8458200" cy="4237037"/>
          </a:xfrm>
          <a:prstGeom prst="rect">
            <a:avLst/>
          </a:prstGeom>
        </p:spPr>
        <p:txBody>
          <a:bodyPr vert="horz" lIns="91440" tIns="45720" rIns="91440" bIns="45720" rtlCol="0" anchor="t">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indent="-285750" eaLnBrk="1" hangingPunct="1">
              <a:lnSpc>
                <a:spcPct val="90000"/>
              </a:lnSpc>
            </a:pPr>
            <a:r>
              <a:rPr lang="en-US" sz="1800" dirty="0">
                <a:cs typeface="Arial" panose="020B0604020202020204" pitchFamily="34" charset="0"/>
              </a:rPr>
              <a:t>Submit electronically in Adobe.pdf format (unzipped) and attached to a single email</a:t>
            </a:r>
          </a:p>
          <a:p>
            <a:pPr marL="400050" indent="-285750" eaLnBrk="1" hangingPunct="1">
              <a:lnSpc>
                <a:spcPct val="90000"/>
              </a:lnSpc>
            </a:pPr>
            <a:r>
              <a:rPr lang="en-US" sz="1800" dirty="0">
                <a:cs typeface="Arial" panose="020B0604020202020204" pitchFamily="34" charset="0"/>
              </a:rPr>
              <a:t>FDOT Form 700-010-21 Low Bid Design-Build Technical Proposal </a:t>
            </a:r>
          </a:p>
          <a:p>
            <a:pPr marL="914400" lvl="1" indent="-228600" eaLnBrk="1" hangingPunct="1">
              <a:lnSpc>
                <a:spcPct val="90000"/>
              </a:lnSpc>
              <a:buFont typeface="Arial" panose="020B0604020202020204" pitchFamily="34" charset="0"/>
              <a:buChar char="•"/>
            </a:pPr>
            <a:r>
              <a:rPr lang="en-US" sz="1800" dirty="0">
                <a:cs typeface="Arial" panose="020B0604020202020204" pitchFamily="34" charset="0"/>
              </a:rPr>
              <a:t>Approach and Understanding of the Project, Staffing, Responsible Office</a:t>
            </a:r>
          </a:p>
          <a:p>
            <a:pPr marL="914400" lvl="1" indent="-228600" eaLnBrk="1" hangingPunct="1">
              <a:lnSpc>
                <a:spcPct val="90000"/>
              </a:lnSpc>
              <a:buFont typeface="Arial" panose="020B0604020202020204" pitchFamily="34" charset="0"/>
              <a:buChar char="•"/>
            </a:pPr>
            <a:r>
              <a:rPr lang="en-US" sz="1800" dirty="0">
                <a:cs typeface="Arial" panose="020B0604020202020204" pitchFamily="34" charset="0"/>
              </a:rPr>
              <a:t>Two (2) pages maximum, 8.5” x 11”, single-sided, typed pages including text, graphics, tables, charts, and photographs</a:t>
            </a:r>
          </a:p>
        </p:txBody>
      </p:sp>
    </p:spTree>
    <p:extLst>
      <p:ext uri="{BB962C8B-B14F-4D97-AF65-F5344CB8AC3E}">
        <p14:creationId xmlns:p14="http://schemas.microsoft.com/office/powerpoint/2010/main" val="1549443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0"/>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Bid Price Proposal</a:t>
            </a:r>
            <a:endParaRPr lang="en-US"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381000" y="533400"/>
            <a:ext cx="2743200" cy="5029200"/>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indent="-285750" eaLnBrk="1" hangingPunct="1">
              <a:lnSpc>
                <a:spcPct val="90000"/>
              </a:lnSpc>
            </a:pPr>
            <a:r>
              <a:rPr lang="en-US" sz="1800" dirty="0">
                <a:cs typeface="Arial" panose="020B0604020202020204" pitchFamily="34" charset="0"/>
              </a:rPr>
              <a:t>One (1) hard copy Bid Price Proposal shall be hand delivered in separate, sealed package to THEA</a:t>
            </a:r>
          </a:p>
          <a:p>
            <a:pPr marL="800100" lvl="1" eaLnBrk="1" hangingPunct="1">
              <a:lnSpc>
                <a:spcPct val="90000"/>
              </a:lnSpc>
            </a:pPr>
            <a:r>
              <a:rPr lang="en-US" sz="1400" dirty="0">
                <a:cs typeface="Arial" panose="020B0604020202020204" pitchFamily="34" charset="0"/>
              </a:rPr>
              <a:t>Bid Price and Calendar </a:t>
            </a:r>
          </a:p>
          <a:p>
            <a:pPr marL="800100" lvl="1" eaLnBrk="1" hangingPunct="1">
              <a:lnSpc>
                <a:spcPct val="90000"/>
              </a:lnSpc>
            </a:pPr>
            <a:r>
              <a:rPr lang="en-US" sz="1400" dirty="0">
                <a:cs typeface="Arial" panose="020B0604020202020204" pitchFamily="34" charset="0"/>
              </a:rPr>
              <a:t>Initial Schedules of Values/Anticipated Payment Schedules</a:t>
            </a:r>
          </a:p>
          <a:p>
            <a:pPr marL="514350" lvl="1" indent="0" eaLnBrk="1" hangingPunct="1">
              <a:lnSpc>
                <a:spcPct val="90000"/>
              </a:lnSpc>
              <a:buNone/>
            </a:pPr>
            <a:endParaRPr lang="en-US" sz="1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A75EE89-9B2A-4BC8-B473-D5778354B5D8}"/>
              </a:ext>
            </a:extLst>
          </p:cNvPr>
          <p:cNvPicPr>
            <a:picLocks noChangeAspect="1"/>
          </p:cNvPicPr>
          <p:nvPr/>
        </p:nvPicPr>
        <p:blipFill>
          <a:blip r:embed="rId3"/>
          <a:stretch>
            <a:fillRect/>
          </a:stretch>
        </p:blipFill>
        <p:spPr>
          <a:xfrm>
            <a:off x="3810000" y="990600"/>
            <a:ext cx="4191000" cy="4941416"/>
          </a:xfrm>
          <a:prstGeom prst="rect">
            <a:avLst/>
          </a:prstGeom>
          <a:ln w="28575">
            <a:solidFill>
              <a:schemeClr val="tx1"/>
            </a:solidFill>
          </a:ln>
        </p:spPr>
      </p:pic>
    </p:spTree>
    <p:extLst>
      <p:ext uri="{BB962C8B-B14F-4D97-AF65-F5344CB8AC3E}">
        <p14:creationId xmlns:p14="http://schemas.microsoft.com/office/powerpoint/2010/main" val="283563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FB2F-BF69-4DC0-B667-B4C39E2CB73E}"/>
              </a:ext>
            </a:extLst>
          </p:cNvPr>
          <p:cNvSpPr>
            <a:spLocks noGrp="1"/>
          </p:cNvSpPr>
          <p:nvPr>
            <p:ph type="title"/>
          </p:nvPr>
        </p:nvSpPr>
        <p:spPr>
          <a:xfrm>
            <a:off x="457200" y="0"/>
            <a:ext cx="8229600" cy="1143000"/>
          </a:xfrm>
        </p:spPr>
        <p:txBody>
          <a:bodyPr/>
          <a:lstStyle/>
          <a:p>
            <a:r>
              <a:rPr lang="en-US" b="1" dirty="0">
                <a:effectLst>
                  <a:outerShdw blurRad="38100" dist="38100" dir="2700000" algn="tl">
                    <a:srgbClr val="000000">
                      <a:alpha val="43137"/>
                    </a:srgbClr>
                  </a:outerShdw>
                </a:effectLst>
              </a:rPr>
              <a:t>Qualification Requirements</a:t>
            </a:r>
          </a:p>
        </p:txBody>
      </p:sp>
      <p:sp>
        <p:nvSpPr>
          <p:cNvPr id="3" name="TextBox 2">
            <a:extLst>
              <a:ext uri="{FF2B5EF4-FFF2-40B4-BE49-F238E27FC236}">
                <a16:creationId xmlns:a16="http://schemas.microsoft.com/office/drawing/2014/main" id="{C245CD93-B37C-46A5-8129-BB34CD5332F3}"/>
              </a:ext>
            </a:extLst>
          </p:cNvPr>
          <p:cNvSpPr txBox="1"/>
          <p:nvPr/>
        </p:nvSpPr>
        <p:spPr>
          <a:xfrm>
            <a:off x="457200" y="1238637"/>
            <a:ext cx="3124200" cy="2677656"/>
          </a:xfrm>
          <a:prstGeom prst="rect">
            <a:avLst/>
          </a:prstGeom>
          <a:noFill/>
        </p:spPr>
        <p:txBody>
          <a:bodyPr wrap="square" rtlCol="0">
            <a:spAutoFit/>
          </a:bodyPr>
          <a:lstStyle/>
          <a:p>
            <a:r>
              <a:rPr lang="en-US" sz="1600" b="1" dirty="0">
                <a:latin typeface="+mn-lt"/>
              </a:rPr>
              <a:t>Team Pre-Qualifications</a:t>
            </a:r>
          </a:p>
          <a:p>
            <a:r>
              <a:rPr lang="en-US" sz="1600" b="1" dirty="0">
                <a:latin typeface="+mn-lt"/>
              </a:rPr>
              <a:t>Major work types</a:t>
            </a:r>
            <a:r>
              <a:rPr lang="en-US" sz="1600" dirty="0">
                <a:latin typeface="+mn-lt"/>
              </a:rPr>
              <a:t>:</a:t>
            </a:r>
          </a:p>
          <a:p>
            <a:endParaRPr lang="en-US" sz="1600" dirty="0">
              <a:latin typeface="+mn-lt"/>
            </a:endParaRPr>
          </a:p>
          <a:p>
            <a:r>
              <a:rPr lang="en-US" sz="1600" dirty="0">
                <a:latin typeface="+mn-lt"/>
              </a:rPr>
              <a:t>16 – Intelligent Transportation Systems</a:t>
            </a:r>
          </a:p>
          <a:p>
            <a:endParaRPr lang="en-US" sz="1600" dirty="0">
              <a:latin typeface="+mn-lt"/>
            </a:endParaRPr>
          </a:p>
          <a:p>
            <a:r>
              <a:rPr lang="en-US" sz="1600" i="1" dirty="0">
                <a:solidFill>
                  <a:srgbClr val="FF0000"/>
                </a:solidFill>
                <a:latin typeface="+mn-lt"/>
              </a:rPr>
              <a:t>Subcontractors can be used to meet prequalification requirements.</a:t>
            </a:r>
          </a:p>
          <a:p>
            <a:endParaRPr lang="en-US" dirty="0"/>
          </a:p>
        </p:txBody>
      </p:sp>
      <p:sp>
        <p:nvSpPr>
          <p:cNvPr id="5" name="TextBox 4">
            <a:extLst>
              <a:ext uri="{FF2B5EF4-FFF2-40B4-BE49-F238E27FC236}">
                <a16:creationId xmlns:a16="http://schemas.microsoft.com/office/drawing/2014/main" id="{5F8D0252-71D4-45F9-8AAD-80A80C5F57E0}"/>
              </a:ext>
            </a:extLst>
          </p:cNvPr>
          <p:cNvSpPr txBox="1"/>
          <p:nvPr/>
        </p:nvSpPr>
        <p:spPr>
          <a:xfrm>
            <a:off x="4114800" y="1144101"/>
            <a:ext cx="4572000" cy="132343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S PGothic" panose="020B0600070205080204" pitchFamily="34" charset="-128"/>
                <a:cs typeface="+mn-cs"/>
              </a:rPr>
              <a:t>Consultant Pre-Qualifications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600" dirty="0">
                <a:solidFill>
                  <a:prstClr val="black"/>
                </a:solidFill>
                <a:latin typeface="+mn-lt"/>
              </a:rPr>
              <a:t>6</a:t>
            </a:r>
            <a:r>
              <a:rPr kumimoji="0" lang="en-US" sz="16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mn-cs"/>
              </a:rPr>
              <a:t>.3.4 – Intelligent Transportation Systems Analyses, Design &amp; Implementation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 name="TextBox 5">
            <a:extLst>
              <a:ext uri="{FF2B5EF4-FFF2-40B4-BE49-F238E27FC236}">
                <a16:creationId xmlns:a16="http://schemas.microsoft.com/office/drawing/2014/main" id="{304F8CDA-70E5-41CF-A844-5C0FB98424CD}"/>
              </a:ext>
            </a:extLst>
          </p:cNvPr>
          <p:cNvSpPr txBox="1"/>
          <p:nvPr/>
        </p:nvSpPr>
        <p:spPr>
          <a:xfrm>
            <a:off x="609600" y="4542145"/>
            <a:ext cx="7772400" cy="1015663"/>
          </a:xfrm>
          <a:prstGeom prst="rect">
            <a:avLst/>
          </a:prstGeom>
          <a:noFill/>
        </p:spPr>
        <p:txBody>
          <a:bodyPr wrap="square" rtlCol="0">
            <a:spAutoFit/>
          </a:bodyPr>
          <a:lstStyle/>
          <a:p>
            <a:pPr algn="just"/>
            <a:r>
              <a:rPr lang="en-US" sz="1800" b="1" dirty="0">
                <a:solidFill>
                  <a:srgbClr val="FF0000"/>
                </a:solidFill>
                <a:latin typeface="+mn-lt"/>
              </a:rPr>
              <a:t>In lieu of FDOT Prequalification, the Design-Build Team may provide documented evidence of completion of 3 similar projects within the last five (5) years</a:t>
            </a:r>
            <a:r>
              <a:rPr lang="en-US" b="1" dirty="0">
                <a:solidFill>
                  <a:srgbClr val="FF0000"/>
                </a:solidFill>
                <a:latin typeface="+mn-lt"/>
              </a:rPr>
              <a:t>. </a:t>
            </a:r>
          </a:p>
        </p:txBody>
      </p:sp>
    </p:spTree>
    <p:extLst>
      <p:ext uri="{BB962C8B-B14F-4D97-AF65-F5344CB8AC3E}">
        <p14:creationId xmlns:p14="http://schemas.microsoft.com/office/powerpoint/2010/main" val="271135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579B77-A90E-4C1F-A64D-6CCFD8E9B038}"/>
              </a:ext>
            </a:extLst>
          </p:cNvPr>
          <p:cNvSpPr txBox="1">
            <a:spLocks/>
          </p:cNvSpPr>
          <p:nvPr/>
        </p:nvSpPr>
        <p:spPr>
          <a:xfrm>
            <a:off x="533400" y="90845"/>
            <a:ext cx="7848600" cy="769441"/>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txBody>
          <a:bodyPr wrap="square" anchor="ctr"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Evaluation Process</a:t>
            </a:r>
          </a:p>
        </p:txBody>
      </p:sp>
      <p:sp>
        <p:nvSpPr>
          <p:cNvPr id="5" name="TextBox 4">
            <a:extLst>
              <a:ext uri="{FF2B5EF4-FFF2-40B4-BE49-F238E27FC236}">
                <a16:creationId xmlns:a16="http://schemas.microsoft.com/office/drawing/2014/main" id="{AD98B00B-FBF1-4706-A8CF-B5B7E6FA7583}"/>
              </a:ext>
            </a:extLst>
          </p:cNvPr>
          <p:cNvSpPr txBox="1"/>
          <p:nvPr/>
        </p:nvSpPr>
        <p:spPr>
          <a:xfrm>
            <a:off x="533400" y="1066800"/>
            <a:ext cx="7848600" cy="2677656"/>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Authority opens Bid Price Proposals from shortlisted firms</a:t>
            </a:r>
          </a:p>
          <a:p>
            <a:pPr marL="342900" indent="-342900">
              <a:buFont typeface="Arial" panose="020B0604020202020204" pitchFamily="34" charset="0"/>
              <a:buChar char="•"/>
            </a:pPr>
            <a:r>
              <a:rPr lang="en-US" dirty="0">
                <a:latin typeface="+mn-lt"/>
              </a:rPr>
              <a:t>THEA TRC reviews the Technical Proposal of Lowest Bidder for Responsiveness based on RFP criteria</a:t>
            </a:r>
          </a:p>
          <a:p>
            <a:pPr marL="342900" indent="-342900">
              <a:buFont typeface="Arial" panose="020B0604020202020204" pitchFamily="34" charset="0"/>
              <a:buChar char="•"/>
            </a:pPr>
            <a:r>
              <a:rPr lang="en-US" dirty="0">
                <a:latin typeface="+mn-lt"/>
              </a:rPr>
              <a:t>If Responsive, D-B Firm will be awarded project</a:t>
            </a:r>
          </a:p>
          <a:p>
            <a:pPr marL="342900" indent="-342900">
              <a:buFont typeface="Arial" panose="020B0604020202020204" pitchFamily="34" charset="0"/>
              <a:buChar char="•"/>
            </a:pPr>
            <a:r>
              <a:rPr lang="en-US" dirty="0">
                <a:latin typeface="+mn-lt"/>
              </a:rPr>
              <a:t>If Non-Responsive, TRC will review Technical Proposal of next Lowest Bidder for Responsiveness or Non-Responsiveness based on the RFP, and so on.</a:t>
            </a:r>
          </a:p>
        </p:txBody>
      </p:sp>
    </p:spTree>
    <p:extLst>
      <p:ext uri="{BB962C8B-B14F-4D97-AF65-F5344CB8AC3E}">
        <p14:creationId xmlns:p14="http://schemas.microsoft.com/office/powerpoint/2010/main" val="1402054837"/>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defRPr/>
            </a:pPr>
            <a:r>
              <a:rPr 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Procurement Schedule</a:t>
            </a:r>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id="{FB3A9028-1174-4BEE-B1F6-F7EC30E23036}"/>
              </a:ext>
            </a:extLst>
          </p:cNvPr>
          <p:cNvSpPr txBox="1">
            <a:spLocks/>
          </p:cNvSpPr>
          <p:nvPr/>
        </p:nvSpPr>
        <p:spPr>
          <a:xfrm>
            <a:off x="573404" y="457200"/>
            <a:ext cx="8265795" cy="4267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a:p>
            <a:pPr marL="114300" indent="0" eaLnBrk="1" hangingPunct="1">
              <a:lnSpc>
                <a:spcPct val="90000"/>
              </a:lnSpc>
              <a:buNone/>
            </a:pPr>
            <a:endParaRPr lang="en-US" sz="1900" dirty="0"/>
          </a:p>
        </p:txBody>
      </p:sp>
      <p:sp>
        <p:nvSpPr>
          <p:cNvPr id="3" name="Rectangle 1">
            <a:hlinkClick r:id="rId3"/>
            <a:extLst>
              <a:ext uri="{FF2B5EF4-FFF2-40B4-BE49-F238E27FC236}">
                <a16:creationId xmlns:a16="http://schemas.microsoft.com/office/drawing/2014/main" id="{FF8E61C0-9379-41AD-A3C1-16AAC6E34EC5}"/>
              </a:ext>
            </a:extLst>
          </p:cNvPr>
          <p:cNvSpPr>
            <a:spLocks noChangeArrowheads="1"/>
          </p:cNvSpPr>
          <p:nvPr/>
        </p:nvSpPr>
        <p:spPr bwMode="auto">
          <a:xfrm>
            <a:off x="2903538" y="1516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3FE0ABC1-989D-4F1C-968B-BD684E73B4FF}"/>
              </a:ext>
            </a:extLst>
          </p:cNvPr>
          <p:cNvPicPr>
            <a:picLocks noChangeAspect="1"/>
          </p:cNvPicPr>
          <p:nvPr/>
        </p:nvPicPr>
        <p:blipFill>
          <a:blip r:embed="rId4"/>
          <a:stretch>
            <a:fillRect/>
          </a:stretch>
        </p:blipFill>
        <p:spPr>
          <a:xfrm>
            <a:off x="2139293" y="798830"/>
            <a:ext cx="4794907" cy="5026660"/>
          </a:xfrm>
          <a:prstGeom prst="rect">
            <a:avLst/>
          </a:prstGeom>
        </p:spPr>
      </p:pic>
    </p:spTree>
    <p:extLst>
      <p:ext uri="{BB962C8B-B14F-4D97-AF65-F5344CB8AC3E}">
        <p14:creationId xmlns:p14="http://schemas.microsoft.com/office/powerpoint/2010/main" val="38693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A5B05A-B59C-4F2A-94FB-D82A20992433}"/>
              </a:ext>
            </a:extLst>
          </p:cNvPr>
          <p:cNvSpPr txBox="1">
            <a:spLocks/>
          </p:cNvSpPr>
          <p:nvPr/>
        </p:nvSpPr>
        <p:spPr>
          <a:xfrm>
            <a:off x="3886200" y="186255"/>
            <a:ext cx="1219200" cy="701731"/>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txBody>
          <a:bodyPr anchor="ctr"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90000"/>
              </a:lnSpc>
              <a:defRPr/>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SBE</a:t>
            </a:r>
          </a:p>
        </p:txBody>
      </p:sp>
      <p:sp>
        <p:nvSpPr>
          <p:cNvPr id="4" name="TextBox 3">
            <a:extLst>
              <a:ext uri="{FF2B5EF4-FFF2-40B4-BE49-F238E27FC236}">
                <a16:creationId xmlns:a16="http://schemas.microsoft.com/office/drawing/2014/main" id="{062C93F1-7BAF-4FFF-AA47-0D65823301BF}"/>
              </a:ext>
            </a:extLst>
          </p:cNvPr>
          <p:cNvSpPr txBox="1"/>
          <p:nvPr/>
        </p:nvSpPr>
        <p:spPr>
          <a:xfrm>
            <a:off x="495300" y="1371600"/>
            <a:ext cx="8001000" cy="4524315"/>
          </a:xfrm>
          <a:prstGeom prst="rect">
            <a:avLst/>
          </a:prstGeom>
          <a:noFill/>
          <a:effectLst>
            <a:outerShdw blurRad="393700" dist="38100" dir="5400000" algn="t" rotWithShape="0">
              <a:prstClr val="black">
                <a:alpha val="40000"/>
              </a:prstClr>
            </a:outerShdw>
          </a:effectLst>
        </p:spPr>
        <p:txBody>
          <a:bodyPr>
            <a:spAutoFit/>
          </a:bodyPr>
          <a:lstStyle/>
          <a:p>
            <a:pPr>
              <a:defRPr/>
            </a:pPr>
            <a:r>
              <a:rPr lang="en-US" dirty="0">
                <a:latin typeface="+mn-lt"/>
              </a:rPr>
              <a:t>THEA’s Small Business Enterprise (SBE) Policy requires nondiscrimination on the basis of race, color, national origin, and gender in its employment and contracting practices and encourages the solicitation and utilization of SBE’s.  This means that the Authority’s goal is to spend a portion of the highway dollars with Certified SBE’s as prime Design-Build Firms or as subcontractors.  Race-neutral means that the Authority believes that the overall goal can be achieved through the normal competitive procurement process. </a:t>
            </a:r>
            <a:r>
              <a:rPr lang="en-US" u="sng" dirty="0">
                <a:solidFill>
                  <a:srgbClr val="FF0000"/>
                </a:solidFill>
                <a:latin typeface="+mn-lt"/>
              </a:rPr>
              <a:t>THEA has exceeded 15% SBE participation on its program for the last several years.</a:t>
            </a:r>
          </a:p>
          <a:p>
            <a:pPr>
              <a:defRPr/>
            </a:pPr>
            <a:r>
              <a:rPr lang="en-US" dirty="0"/>
              <a:t> </a:t>
            </a:r>
          </a:p>
          <a:p>
            <a:pPr>
              <a:defRPr/>
            </a:pPr>
            <a:r>
              <a:rPr lang="en-US" dirty="0"/>
              <a:t> </a:t>
            </a:r>
          </a:p>
        </p:txBody>
      </p:sp>
    </p:spTree>
    <p:extLst>
      <p:ext uri="{BB962C8B-B14F-4D97-AF65-F5344CB8AC3E}">
        <p14:creationId xmlns:p14="http://schemas.microsoft.com/office/powerpoint/2010/main" val="107232490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Meeting">
            <a:extLst>
              <a:ext uri="{FF2B5EF4-FFF2-40B4-BE49-F238E27FC236}">
                <a16:creationId xmlns:a16="http://schemas.microsoft.com/office/drawing/2014/main" id="{3BF8AD36-BCE3-485E-A4B4-7935F588387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0831" y="2880717"/>
            <a:ext cx="1096566" cy="1096566"/>
          </a:xfrm>
          <a:prstGeom prst="rect">
            <a:avLst/>
          </a:prstGeom>
        </p:spPr>
      </p:pic>
      <p:sp>
        <p:nvSpPr>
          <p:cNvPr id="3" name="Content Placeholder 2">
            <a:extLst>
              <a:ext uri="{FF2B5EF4-FFF2-40B4-BE49-F238E27FC236}">
                <a16:creationId xmlns:a16="http://schemas.microsoft.com/office/drawing/2014/main" id="{139C2F53-804F-420A-9F85-E0CD2A493B20}"/>
              </a:ext>
            </a:extLst>
          </p:cNvPr>
          <p:cNvSpPr>
            <a:spLocks noGrp="1"/>
          </p:cNvSpPr>
          <p:nvPr>
            <p:ph idx="1"/>
          </p:nvPr>
        </p:nvSpPr>
        <p:spPr>
          <a:xfrm>
            <a:off x="304800" y="1630363"/>
            <a:ext cx="7162800" cy="4465637"/>
          </a:xfrm>
        </p:spPr>
        <p:txBody>
          <a:bodyPr vert="horz" lIns="91440" tIns="45720" rIns="91440" bIns="45720" rtlCol="0" anchor="ctr">
            <a:normAutofit/>
          </a:bodyPr>
          <a:lstStyle/>
          <a:p>
            <a:pPr lvl="1" indent="-228600" eaLnBrk="1" hangingPunct="1">
              <a:lnSpc>
                <a:spcPct val="90000"/>
              </a:lnSpc>
              <a:buFont typeface="Arial" panose="020B0604020202020204" pitchFamily="34" charset="0"/>
              <a:buChar char="•"/>
              <a:defRPr/>
            </a:pPr>
            <a:r>
              <a:rPr lang="en-US" altLang="en-US" sz="2200" b="1" dirty="0">
                <a:cs typeface="Arial" panose="020B0604020202020204" pitchFamily="34" charset="0"/>
              </a:rPr>
              <a:t>TRC Members:</a:t>
            </a:r>
          </a:p>
          <a:p>
            <a:pPr marL="1200150" lvl="2" eaLnBrk="1" hangingPunct="1">
              <a:lnSpc>
                <a:spcPct val="90000"/>
              </a:lnSpc>
              <a:defRPr/>
            </a:pPr>
            <a:r>
              <a:rPr lang="en-US" sz="2200" dirty="0">
                <a:cs typeface="Arial" panose="020B0604020202020204" pitchFamily="34" charset="0"/>
              </a:rPr>
              <a:t>Judith Villegas, EI – THEA</a:t>
            </a:r>
          </a:p>
          <a:p>
            <a:pPr marL="1200150" lvl="2" eaLnBrk="1" hangingPunct="1">
              <a:lnSpc>
                <a:spcPct val="90000"/>
              </a:lnSpc>
              <a:defRPr/>
            </a:pPr>
            <a:r>
              <a:rPr lang="en-US" sz="2200" dirty="0">
                <a:cs typeface="Arial" panose="020B0604020202020204" pitchFamily="34" charset="0"/>
              </a:rPr>
              <a:t>Brian Pickard, PE– THEA</a:t>
            </a:r>
          </a:p>
          <a:p>
            <a:pPr marL="1200150" lvl="2" eaLnBrk="1" hangingPunct="1">
              <a:lnSpc>
                <a:spcPct val="90000"/>
              </a:lnSpc>
              <a:defRPr/>
            </a:pPr>
            <a:r>
              <a:rPr lang="en-US" sz="2200" dirty="0">
                <a:cs typeface="Arial" panose="020B0604020202020204" pitchFamily="34" charset="0"/>
              </a:rPr>
              <a:t>Shari Callahan – THEA</a:t>
            </a:r>
          </a:p>
          <a:p>
            <a:pPr marL="1200150" lvl="2" eaLnBrk="1" hangingPunct="1">
              <a:lnSpc>
                <a:spcPct val="90000"/>
              </a:lnSpc>
              <a:defRPr/>
            </a:pPr>
            <a:endParaRPr lang="en-US" altLang="en-US" sz="2200" b="1" dirty="0">
              <a:cs typeface="Arial" panose="020B0604020202020204" pitchFamily="34" charset="0"/>
            </a:endParaRPr>
          </a:p>
          <a:p>
            <a:pPr lvl="1" indent="-228600" eaLnBrk="1" hangingPunct="1">
              <a:lnSpc>
                <a:spcPct val="90000"/>
              </a:lnSpc>
              <a:buFont typeface="Arial" panose="020B0604020202020204" pitchFamily="34" charset="0"/>
              <a:buChar char="•"/>
              <a:defRPr/>
            </a:pPr>
            <a:r>
              <a:rPr lang="en-US" altLang="en-US" sz="2200" b="1" dirty="0">
                <a:cs typeface="Arial" panose="020B0604020202020204" pitchFamily="34" charset="0"/>
              </a:rPr>
              <a:t>Technical Advisors:</a:t>
            </a:r>
          </a:p>
          <a:p>
            <a:pPr marL="1200150" lvl="2" eaLnBrk="1" hangingPunct="1">
              <a:lnSpc>
                <a:spcPct val="90000"/>
              </a:lnSpc>
              <a:defRPr/>
            </a:pPr>
            <a:r>
              <a:rPr lang="en-US" sz="2200" dirty="0">
                <a:cs typeface="Arial" panose="020B0604020202020204" pitchFamily="34" charset="0"/>
              </a:rPr>
              <a:t>Gary Holland – THEA</a:t>
            </a:r>
          </a:p>
          <a:p>
            <a:pPr marL="1200150" lvl="2" eaLnBrk="1" hangingPunct="1">
              <a:lnSpc>
                <a:spcPct val="90000"/>
              </a:lnSpc>
              <a:defRPr/>
            </a:pPr>
            <a:r>
              <a:rPr lang="en-US" sz="2200" dirty="0">
                <a:cs typeface="Arial" panose="020B0604020202020204" pitchFamily="34" charset="0"/>
              </a:rPr>
              <a:t>Jim Drapp, PE – THEA GEC</a:t>
            </a:r>
          </a:p>
          <a:p>
            <a:pPr marL="1200150" lvl="2" eaLnBrk="1" hangingPunct="1">
              <a:lnSpc>
                <a:spcPct val="90000"/>
              </a:lnSpc>
              <a:defRPr/>
            </a:pPr>
            <a:r>
              <a:rPr lang="en-US" sz="2200" dirty="0">
                <a:cs typeface="Arial" panose="020B0604020202020204" pitchFamily="34" charset="0"/>
              </a:rPr>
              <a:t>Ken Jacob – THEA GEC</a:t>
            </a:r>
          </a:p>
          <a:p>
            <a:pPr marL="1200150" lvl="2" eaLnBrk="1" hangingPunct="1">
              <a:lnSpc>
                <a:spcPct val="90000"/>
              </a:lnSpc>
              <a:defRPr/>
            </a:pPr>
            <a:r>
              <a:rPr lang="en-US" sz="2200" dirty="0">
                <a:cs typeface="Arial" panose="020B0604020202020204" pitchFamily="34" charset="0"/>
              </a:rPr>
              <a:t>Terry Opdyke – THEA GEC </a:t>
            </a:r>
          </a:p>
          <a:p>
            <a:pPr marL="971550" lvl="2" indent="0" eaLnBrk="1" hangingPunct="1">
              <a:lnSpc>
                <a:spcPct val="90000"/>
              </a:lnSpc>
              <a:buNone/>
              <a:defRPr/>
            </a:pPr>
            <a:endParaRPr lang="en-US" sz="2200" dirty="0">
              <a:cs typeface="Arial" panose="020B0604020202020204" pitchFamily="34" charset="0"/>
            </a:endParaRPr>
          </a:p>
          <a:p>
            <a:pPr marL="1200150" lvl="2" eaLnBrk="1" hangingPunct="1">
              <a:lnSpc>
                <a:spcPct val="90000"/>
              </a:lnSpc>
              <a:defRPr/>
            </a:pPr>
            <a:endParaRPr lang="en-US" sz="2200" dirty="0"/>
          </a:p>
          <a:p>
            <a:pPr indent="-228600" eaLnBrk="1" hangingPunct="1">
              <a:lnSpc>
                <a:spcPct val="90000"/>
              </a:lnSpc>
            </a:pPr>
            <a:endParaRPr lang="en-US" sz="1600" dirty="0"/>
          </a:p>
        </p:txBody>
      </p:sp>
      <p:sp>
        <p:nvSpPr>
          <p:cNvPr id="10" name="Title 1">
            <a:extLst>
              <a:ext uri="{FF2B5EF4-FFF2-40B4-BE49-F238E27FC236}">
                <a16:creationId xmlns:a16="http://schemas.microsoft.com/office/drawing/2014/main" id="{5DED67A1-C3DB-4ACE-AC19-A81B60CF8295}"/>
              </a:ext>
            </a:extLst>
          </p:cNvPr>
          <p:cNvSpPr txBox="1">
            <a:spLocks/>
          </p:cNvSpPr>
          <p:nvPr/>
        </p:nvSpPr>
        <p:spPr>
          <a:xfrm>
            <a:off x="304800" y="0"/>
            <a:ext cx="8458200"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spcAft>
                <a:spcPts val="600"/>
              </a:spcAft>
              <a:defRPr/>
            </a:pPr>
            <a:r>
              <a:rPr lang="en-US" altLang="en-US" b="1" kern="1200" dirty="0">
                <a:solidFill>
                  <a:schemeClr val="tx1"/>
                </a:solidFill>
                <a:effectLst>
                  <a:outerShdw blurRad="38100" dist="38100" dir="2700000" algn="tl">
                    <a:srgbClr val="000000">
                      <a:alpha val="43137"/>
                    </a:srgbClr>
                  </a:outerShdw>
                </a:effectLst>
              </a:rPr>
              <a:t>TRC Members and Technical Advisors</a:t>
            </a:r>
          </a:p>
        </p:txBody>
      </p:sp>
    </p:spTree>
    <p:extLst>
      <p:ext uri="{BB962C8B-B14F-4D97-AF65-F5344CB8AC3E}">
        <p14:creationId xmlns:p14="http://schemas.microsoft.com/office/powerpoint/2010/main" val="3924759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A498-3728-4428-A28D-F16994D0B0DD}"/>
              </a:ext>
            </a:extLst>
          </p:cNvPr>
          <p:cNvSpPr>
            <a:spLocks noGrp="1"/>
          </p:cNvSpPr>
          <p:nvPr>
            <p:ph type="title"/>
          </p:nvPr>
        </p:nvSpPr>
        <p:spPr>
          <a:xfrm>
            <a:off x="0" y="-35442"/>
            <a:ext cx="9144000" cy="1325563"/>
          </a:xfrm>
        </p:spPr>
        <p:txBody>
          <a:bodyPr vert="horz" lIns="91440" tIns="45720" rIns="91440" bIns="45720" rtlCol="0" anchor="ctr">
            <a:normAutofit/>
          </a:bodyPr>
          <a:lstStyle/>
          <a:p>
            <a:pPr eaLnBrk="1" hangingPunct="1">
              <a:lnSpc>
                <a:spcPct val="90000"/>
              </a:lnSpc>
            </a:pPr>
            <a:r>
              <a:rPr lang="en-US" altLang="en-US" b="1" kern="1200" dirty="0">
                <a:solidFill>
                  <a:schemeClr val="tx1"/>
                </a:solidFill>
                <a:effectLst>
                  <a:outerShdw blurRad="38100" dist="38100" dir="2700000" algn="tl">
                    <a:srgbClr val="000000">
                      <a:alpha val="43137"/>
                    </a:srgbClr>
                  </a:outerShdw>
                </a:effectLst>
                <a:latin typeface="+mj-lt"/>
                <a:ea typeface="+mj-ea"/>
                <a:cs typeface="+mj-cs"/>
              </a:rPr>
              <a:t>Project Documents</a:t>
            </a:r>
            <a:br>
              <a:rPr lang="en-US" altLang="en-US" b="1" kern="1200" dirty="0">
                <a:solidFill>
                  <a:schemeClr val="tx1"/>
                </a:solidFill>
                <a:latin typeface="+mj-lt"/>
                <a:ea typeface="+mj-ea"/>
                <a:cs typeface="+mj-cs"/>
              </a:rPr>
            </a:br>
            <a:endParaRPr lang="en-US" kern="1200" dirty="0">
              <a:solidFill>
                <a:schemeClr val="tx1"/>
              </a:solidFill>
              <a:latin typeface="+mj-lt"/>
              <a:ea typeface="+mj-ea"/>
              <a:cs typeface="+mj-cs"/>
            </a:endParaRPr>
          </a:p>
        </p:txBody>
      </p:sp>
      <p:graphicFrame>
        <p:nvGraphicFramePr>
          <p:cNvPr id="6" name="Content Placeholder 2">
            <a:extLst>
              <a:ext uri="{FF2B5EF4-FFF2-40B4-BE49-F238E27FC236}">
                <a16:creationId xmlns:a16="http://schemas.microsoft.com/office/drawing/2014/main" id="{E483DBED-83CF-4D74-9371-19C1C7DB3476}"/>
              </a:ext>
            </a:extLst>
          </p:cNvPr>
          <p:cNvGraphicFramePr/>
          <p:nvPr>
            <p:extLst>
              <p:ext uri="{D42A27DB-BD31-4B8C-83A1-F6EECF244321}">
                <p14:modId xmlns:p14="http://schemas.microsoft.com/office/powerpoint/2010/main" val="82190373"/>
              </p:ext>
            </p:extLst>
          </p:nvPr>
        </p:nvGraphicFramePr>
        <p:xfrm>
          <a:off x="0" y="6096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0868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1CC6B-49C0-4645-AF60-0B2138B22C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4536" y="1226973"/>
            <a:ext cx="3035882" cy="3035882"/>
          </a:xfrm>
          <a:prstGeom prst="rect">
            <a:avLst/>
          </a:prstGeom>
        </p:spPr>
      </p:pic>
      <p:sp>
        <p:nvSpPr>
          <p:cNvPr id="4" name="Title 1">
            <a:extLst>
              <a:ext uri="{FF2B5EF4-FFF2-40B4-BE49-F238E27FC236}">
                <a16:creationId xmlns:a16="http://schemas.microsoft.com/office/drawing/2014/main" id="{EB6CF059-3AFC-4B5D-A8CF-B7290C85EC49}"/>
              </a:ext>
            </a:extLst>
          </p:cNvPr>
          <p:cNvSpPr txBox="1">
            <a:spLocks/>
          </p:cNvSpPr>
          <p:nvPr/>
        </p:nvSpPr>
        <p:spPr>
          <a:xfrm>
            <a:off x="3200400" y="1066800"/>
            <a:ext cx="5629064" cy="2895600"/>
          </a:xfrm>
          <a:prstGeom prst="rect">
            <a:avLst/>
          </a:prstGeom>
        </p:spPr>
        <p:txBody>
          <a:bodyPr vert="horz" lIns="91440" tIns="45720" rIns="91440" bIns="45720" rtlCol="0" anchor="b"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r>
              <a:rPr lang="en-US" sz="3200" dirty="0"/>
              <a:t>All questions should be emailed to Man Le, THEA Contracts &amp; Procurement Manager: </a:t>
            </a:r>
            <a:r>
              <a:rPr lang="en-US" sz="3200" u="sng" dirty="0"/>
              <a:t>man.le@tampa-xway.com</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5F1F4-F6AA-41A4-8384-5E23C40B3CA8}"/>
              </a:ext>
            </a:extLst>
          </p:cNvPr>
          <p:cNvSpPr txBox="1">
            <a:spLocks/>
          </p:cNvSpPr>
          <p:nvPr/>
        </p:nvSpPr>
        <p:spPr>
          <a:xfrm>
            <a:off x="628650" y="184260"/>
            <a:ext cx="7886700"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latin typeface="+mj-lt"/>
                <a:ea typeface="+mj-ea"/>
                <a:cs typeface="+mj-cs"/>
              </a:rPr>
              <a:t>Introductions</a:t>
            </a:r>
          </a:p>
        </p:txBody>
      </p:sp>
      <p:graphicFrame>
        <p:nvGraphicFramePr>
          <p:cNvPr id="5" name="TextBox 2">
            <a:extLst>
              <a:ext uri="{FF2B5EF4-FFF2-40B4-BE49-F238E27FC236}">
                <a16:creationId xmlns:a16="http://schemas.microsoft.com/office/drawing/2014/main" id="{F6312E7E-F11E-4115-91B1-D24AA16035FC}"/>
              </a:ext>
            </a:extLst>
          </p:cNvPr>
          <p:cNvGraphicFramePr/>
          <p:nvPr>
            <p:extLst>
              <p:ext uri="{D42A27DB-BD31-4B8C-83A1-F6EECF244321}">
                <p14:modId xmlns:p14="http://schemas.microsoft.com/office/powerpoint/2010/main" val="2489913389"/>
              </p:ext>
            </p:extLst>
          </p:nvPr>
        </p:nvGraphicFramePr>
        <p:xfrm>
          <a:off x="628650" y="12192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84118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99218"/>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a:t>
            </a: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 </a:t>
            </a: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Roles</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73404" y="762000"/>
            <a:ext cx="82657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b="1" dirty="0"/>
              <a:t>Tampa Hillsborough Expressway Authority (THEA)</a:t>
            </a:r>
            <a:r>
              <a:rPr lang="en-US" sz="2400" dirty="0"/>
              <a:t>- Owner</a:t>
            </a:r>
          </a:p>
          <a:p>
            <a:pPr lvl="1" indent="-228600" eaLnBrk="1" hangingPunct="1">
              <a:lnSpc>
                <a:spcPct val="90000"/>
              </a:lnSpc>
            </a:pPr>
            <a:r>
              <a:rPr lang="en-US" sz="2400" b="1" dirty="0"/>
              <a:t>Judith Villegas, EI</a:t>
            </a:r>
            <a:r>
              <a:rPr lang="en-US" sz="2400" dirty="0"/>
              <a:t>- THEA Project Manager</a:t>
            </a:r>
          </a:p>
          <a:p>
            <a:pPr indent="-228600" eaLnBrk="1" hangingPunct="1">
              <a:lnSpc>
                <a:spcPct val="90000"/>
              </a:lnSpc>
            </a:pPr>
            <a:r>
              <a:rPr lang="en-US" sz="2400" b="1" dirty="0"/>
              <a:t>HNTB</a:t>
            </a:r>
            <a:r>
              <a:rPr lang="en-US" sz="2400" dirty="0"/>
              <a:t>- General Engineering Consultant (GEC) to THEA</a:t>
            </a:r>
          </a:p>
          <a:p>
            <a:pPr marL="114300" indent="0" eaLnBrk="1" hangingPunct="1">
              <a:lnSpc>
                <a:spcPct val="90000"/>
              </a:lnSpc>
              <a:buNone/>
            </a:pPr>
            <a:endParaRPr lang="en-US" sz="2400" dirty="0"/>
          </a:p>
        </p:txBody>
      </p:sp>
    </p:spTree>
    <p:extLst>
      <p:ext uri="{BB962C8B-B14F-4D97-AF65-F5344CB8AC3E}">
        <p14:creationId xmlns:p14="http://schemas.microsoft.com/office/powerpoint/2010/main" val="423121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9C2F53-804F-420A-9F85-E0CD2A493B20}"/>
              </a:ext>
            </a:extLst>
          </p:cNvPr>
          <p:cNvSpPr>
            <a:spLocks noGrp="1"/>
          </p:cNvSpPr>
          <p:nvPr>
            <p:ph idx="1"/>
          </p:nvPr>
        </p:nvSpPr>
        <p:spPr>
          <a:xfrm>
            <a:off x="573405" y="1295400"/>
            <a:ext cx="6553200" cy="4495800"/>
          </a:xfrm>
        </p:spPr>
        <p:txBody>
          <a:bodyPr vert="horz" lIns="91440" tIns="45720" rIns="91440" bIns="45720" rtlCol="0" anchor="ctr">
            <a:normAutofit/>
          </a:bodyPr>
          <a:lstStyle/>
          <a:p>
            <a:pPr indent="-228600" eaLnBrk="1" hangingPunct="1">
              <a:lnSpc>
                <a:spcPct val="90000"/>
              </a:lnSpc>
            </a:pPr>
            <a:r>
              <a:rPr lang="en-US" sz="2400" dirty="0"/>
              <a:t>Project Overview &amp; Objectives</a:t>
            </a:r>
          </a:p>
          <a:p>
            <a:pPr indent="-228600" eaLnBrk="1" hangingPunct="1">
              <a:lnSpc>
                <a:spcPct val="90000"/>
              </a:lnSpc>
            </a:pPr>
            <a:r>
              <a:rPr lang="en-US" sz="2400" dirty="0"/>
              <a:t>Letter of Interest (LOI)</a:t>
            </a:r>
          </a:p>
          <a:p>
            <a:pPr indent="-228600" eaLnBrk="1" hangingPunct="1">
              <a:lnSpc>
                <a:spcPct val="90000"/>
              </a:lnSpc>
            </a:pPr>
            <a:r>
              <a:rPr lang="en-US" sz="2400" dirty="0"/>
              <a:t>Technical Proposal</a:t>
            </a:r>
          </a:p>
          <a:p>
            <a:pPr indent="-228600" eaLnBrk="1" hangingPunct="1">
              <a:lnSpc>
                <a:spcPct val="90000"/>
              </a:lnSpc>
            </a:pPr>
            <a:r>
              <a:rPr lang="en-US" sz="2400" dirty="0"/>
              <a:t>Bid Price Proposal</a:t>
            </a:r>
          </a:p>
          <a:p>
            <a:pPr indent="-228600" eaLnBrk="1" hangingPunct="1">
              <a:lnSpc>
                <a:spcPct val="90000"/>
              </a:lnSpc>
            </a:pPr>
            <a:r>
              <a:rPr lang="en-US" sz="2400" dirty="0"/>
              <a:t>Qualification Criteria</a:t>
            </a:r>
          </a:p>
          <a:p>
            <a:pPr indent="-228600" eaLnBrk="1" hangingPunct="1">
              <a:lnSpc>
                <a:spcPct val="90000"/>
              </a:lnSpc>
            </a:pPr>
            <a:r>
              <a:rPr lang="en-US" sz="2400" dirty="0"/>
              <a:t>Evaluation Process</a:t>
            </a:r>
          </a:p>
          <a:p>
            <a:pPr indent="-228600" eaLnBrk="1" hangingPunct="1">
              <a:lnSpc>
                <a:spcPct val="90000"/>
              </a:lnSpc>
            </a:pPr>
            <a:r>
              <a:rPr lang="en-US" sz="2400" dirty="0"/>
              <a:t>Procurement Schedule</a:t>
            </a:r>
          </a:p>
          <a:p>
            <a:pPr indent="-228600" eaLnBrk="1" hangingPunct="1">
              <a:lnSpc>
                <a:spcPct val="90000"/>
              </a:lnSpc>
            </a:pPr>
            <a:r>
              <a:rPr lang="en-US" sz="2400" dirty="0"/>
              <a:t>SBE</a:t>
            </a:r>
          </a:p>
          <a:p>
            <a:pPr indent="-228600" eaLnBrk="1" hangingPunct="1">
              <a:lnSpc>
                <a:spcPct val="90000"/>
              </a:lnSpc>
            </a:pPr>
            <a:r>
              <a:rPr lang="en-US" sz="2400" dirty="0"/>
              <a:t>TRC Members &amp; Technical Advisors</a:t>
            </a:r>
          </a:p>
          <a:p>
            <a:pPr indent="-228600" eaLnBrk="1" hangingPunct="1">
              <a:lnSpc>
                <a:spcPct val="90000"/>
              </a:lnSpc>
            </a:pPr>
            <a:r>
              <a:rPr lang="en-US" sz="2400" dirty="0"/>
              <a:t>Project Documents </a:t>
            </a:r>
          </a:p>
          <a:p>
            <a:pPr indent="-228600" eaLnBrk="1" hangingPunct="1">
              <a:lnSpc>
                <a:spcPct val="90000"/>
              </a:lnSpc>
            </a:pPr>
            <a:r>
              <a:rPr lang="en-US" sz="2400" dirty="0"/>
              <a:t>Questions</a:t>
            </a:r>
          </a:p>
          <a:p>
            <a:pPr indent="-228600" eaLnBrk="1" hangingPunct="1">
              <a:lnSpc>
                <a:spcPct val="90000"/>
              </a:lnSpc>
            </a:pPr>
            <a:endParaRPr lang="en-US" sz="1900" dirty="0"/>
          </a:p>
        </p:txBody>
      </p:sp>
      <p:sp>
        <p:nvSpPr>
          <p:cNvPr id="6" name="Title 1">
            <a:extLst>
              <a:ext uri="{FF2B5EF4-FFF2-40B4-BE49-F238E27FC236}">
                <a16:creationId xmlns:a16="http://schemas.microsoft.com/office/drawing/2014/main" id="{B163FDA1-709F-4322-AEA2-7C8DD16DA84F}"/>
              </a:ext>
            </a:extLst>
          </p:cNvPr>
          <p:cNvSpPr txBox="1">
            <a:spLocks/>
          </p:cNvSpPr>
          <p:nvPr/>
        </p:nvSpPr>
        <p:spPr>
          <a:xfrm>
            <a:off x="573405" y="1"/>
            <a:ext cx="7997190" cy="1447800"/>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ea typeface="+mj-ea"/>
                <a:cs typeface="+mj-cs"/>
              </a:rPr>
              <a:t>Agenda</a:t>
            </a:r>
          </a:p>
        </p:txBody>
      </p:sp>
      <p:pic>
        <p:nvPicPr>
          <p:cNvPr id="4" name="Picture 3">
            <a:extLst>
              <a:ext uri="{FF2B5EF4-FFF2-40B4-BE49-F238E27FC236}">
                <a16:creationId xmlns:a16="http://schemas.microsoft.com/office/drawing/2014/main" id="{08BB42E8-A282-4C1B-9073-13AA08BEDE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133600"/>
            <a:ext cx="1521429" cy="16904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0"/>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Overview &amp; Objectives</a:t>
            </a:r>
            <a:endParaRPr lang="en-US"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33400" y="1325562"/>
            <a:ext cx="8077200" cy="4846638"/>
          </a:xfrm>
          <a:prstGeom prst="rect">
            <a:avLst/>
          </a:prstGeom>
        </p:spPr>
        <p:txBody>
          <a:bodyPr vert="horz" lIns="91440" tIns="45720" rIns="91440" bIns="45720" rtlCol="0" anchor="t">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3800" dirty="0"/>
              <a:t>Low Bid Design-Build Procurement to Fiber Data Collection and Characterization</a:t>
            </a:r>
          </a:p>
          <a:p>
            <a:pPr lvl="1" indent="-228600" eaLnBrk="1" hangingPunct="1">
              <a:lnSpc>
                <a:spcPct val="90000"/>
              </a:lnSpc>
            </a:pPr>
            <a:r>
              <a:rPr lang="en-US" sz="3200" dirty="0"/>
              <a:t>Review existing inventory files</a:t>
            </a:r>
          </a:p>
          <a:p>
            <a:pPr lvl="1" indent="-228600" eaLnBrk="1" hangingPunct="1">
              <a:lnSpc>
                <a:spcPct val="90000"/>
              </a:lnSpc>
            </a:pPr>
            <a:r>
              <a:rPr lang="en-US" sz="3200" dirty="0"/>
              <a:t>Set up a data collection application</a:t>
            </a:r>
          </a:p>
          <a:p>
            <a:pPr lvl="1" indent="-228600" eaLnBrk="1" hangingPunct="1">
              <a:lnSpc>
                <a:spcPct val="90000"/>
              </a:lnSpc>
            </a:pPr>
            <a:r>
              <a:rPr lang="en-US" sz="3200" dirty="0"/>
              <a:t>Set up an information housing database in ArcGIS Online </a:t>
            </a:r>
          </a:p>
          <a:p>
            <a:pPr lvl="1" indent="-228600" eaLnBrk="1" hangingPunct="1">
              <a:lnSpc>
                <a:spcPct val="90000"/>
              </a:lnSpc>
            </a:pPr>
            <a:r>
              <a:rPr lang="en-US" sz="3200" dirty="0"/>
              <a:t>Geolocate ITS inventory, document all connected technologies, build turnkey database and supply training for staff</a:t>
            </a:r>
          </a:p>
          <a:p>
            <a:pPr lvl="1" indent="-228600" eaLnBrk="1" hangingPunct="1">
              <a:lnSpc>
                <a:spcPct val="90000"/>
              </a:lnSpc>
            </a:pPr>
            <a:r>
              <a:rPr lang="en-US" sz="3200" dirty="0"/>
              <a:t>Inventory data format will be compatible with FDOT ITSFM.  Where approved the ITSFM forms will be used as a template for attributes in the data collection app</a:t>
            </a:r>
          </a:p>
          <a:p>
            <a:pPr marL="514350" lvl="1" indent="0" eaLnBrk="1" hangingPunct="1">
              <a:lnSpc>
                <a:spcPct val="90000"/>
              </a:lnSpc>
              <a:buNone/>
            </a:pPr>
            <a:endParaRPr lang="en-US" sz="3200" dirty="0"/>
          </a:p>
          <a:p>
            <a:pPr indent="-228600" eaLnBrk="1" hangingPunct="1">
              <a:lnSpc>
                <a:spcPct val="90000"/>
              </a:lnSpc>
            </a:pPr>
            <a:r>
              <a:rPr lang="en-US" sz="3800" dirty="0"/>
              <a:t>Project Limits</a:t>
            </a:r>
          </a:p>
          <a:p>
            <a:pPr lvl="1" indent="-228600" eaLnBrk="1" hangingPunct="1">
              <a:lnSpc>
                <a:spcPct val="90000"/>
              </a:lnSpc>
            </a:pPr>
            <a:r>
              <a:rPr lang="en-US" sz="3200" dirty="0" err="1">
                <a:effectLst/>
                <a:ea typeface="Times New Roman" panose="02020603050405020304" pitchFamily="18" charset="0"/>
              </a:rPr>
              <a:t>Selmon</a:t>
            </a:r>
            <a:r>
              <a:rPr lang="en-US" sz="3200" dirty="0">
                <a:effectLst/>
                <a:ea typeface="Times New Roman" panose="02020603050405020304" pitchFamily="18" charset="0"/>
              </a:rPr>
              <a:t> Expressway</a:t>
            </a:r>
          </a:p>
          <a:p>
            <a:pPr lvl="1" indent="-228600" eaLnBrk="1" hangingPunct="1">
              <a:lnSpc>
                <a:spcPct val="90000"/>
              </a:lnSpc>
            </a:pPr>
            <a:r>
              <a:rPr lang="en-US" sz="3200" dirty="0" err="1">
                <a:effectLst/>
                <a:ea typeface="Times New Roman" panose="02020603050405020304" pitchFamily="18" charset="0"/>
              </a:rPr>
              <a:t>Selmon</a:t>
            </a:r>
            <a:r>
              <a:rPr lang="en-US" sz="3200" dirty="0">
                <a:effectLst/>
                <a:ea typeface="Times New Roman" panose="02020603050405020304" pitchFamily="18" charset="0"/>
              </a:rPr>
              <a:t> West Extension</a:t>
            </a:r>
          </a:p>
          <a:p>
            <a:pPr lvl="1" indent="-228600" eaLnBrk="1" hangingPunct="1">
              <a:lnSpc>
                <a:spcPct val="90000"/>
              </a:lnSpc>
            </a:pPr>
            <a:r>
              <a:rPr lang="en-US" sz="3200" dirty="0">
                <a:effectLst/>
                <a:ea typeface="Times New Roman" panose="02020603050405020304" pitchFamily="18" charset="0"/>
              </a:rPr>
              <a:t>Brandon Parkway</a:t>
            </a:r>
          </a:p>
          <a:p>
            <a:pPr lvl="1" indent="-228600" eaLnBrk="1" hangingPunct="1">
              <a:lnSpc>
                <a:spcPct val="90000"/>
              </a:lnSpc>
            </a:pPr>
            <a:r>
              <a:rPr lang="en-US" sz="3200" dirty="0">
                <a:effectLst/>
                <a:ea typeface="Times New Roman" panose="02020603050405020304" pitchFamily="18" charset="0"/>
              </a:rPr>
              <a:t>Meridian Avenue</a:t>
            </a:r>
          </a:p>
          <a:p>
            <a:pPr lvl="1" indent="-228600" eaLnBrk="1" hangingPunct="1">
              <a:lnSpc>
                <a:spcPct val="90000"/>
              </a:lnSpc>
            </a:pPr>
            <a:r>
              <a:rPr lang="en-US" sz="3200" dirty="0" err="1">
                <a:effectLst/>
                <a:ea typeface="Times New Roman" panose="02020603050405020304" pitchFamily="18" charset="0"/>
              </a:rPr>
              <a:t>Selmon</a:t>
            </a:r>
            <a:r>
              <a:rPr lang="en-US" sz="3200" dirty="0">
                <a:effectLst/>
                <a:ea typeface="Times New Roman" panose="02020603050405020304" pitchFamily="18" charset="0"/>
              </a:rPr>
              <a:t> Greenway</a:t>
            </a:r>
          </a:p>
          <a:p>
            <a:pPr marL="114300" indent="0" eaLnBrk="1" hangingPunct="1">
              <a:lnSpc>
                <a:spcPct val="90000"/>
              </a:lnSpc>
              <a:buNone/>
            </a:pPr>
            <a:endParaRPr lang="en-US" sz="2400" dirty="0"/>
          </a:p>
          <a:p>
            <a:pPr marL="0" indent="0" eaLnBrk="1" hangingPunct="1">
              <a:lnSpc>
                <a:spcPct val="90000"/>
              </a:lnSpc>
              <a:buNone/>
            </a:pPr>
            <a:r>
              <a:rPr lang="en-US" sz="2200" i="1" dirty="0">
                <a:ea typeface="Times New Roman" panose="02020603050405020304" pitchFamily="18" charset="0"/>
              </a:rPr>
              <a:t>I</a:t>
            </a:r>
            <a:r>
              <a:rPr lang="en-US" sz="2200" i="1" dirty="0">
                <a:effectLst/>
                <a:ea typeface="Times New Roman" panose="02020603050405020304" pitchFamily="18" charset="0"/>
              </a:rPr>
              <a:t>ntent of the Authority to award the contract based on the </a:t>
            </a:r>
            <a:r>
              <a:rPr lang="en-US" sz="2200" b="1" i="1" dirty="0">
                <a:effectLst/>
                <a:ea typeface="Times New Roman" panose="02020603050405020304" pitchFamily="18" charset="0"/>
              </a:rPr>
              <a:t>lowest responsible, responsive, and qualified bid.</a:t>
            </a:r>
            <a:endParaRPr lang="en-US" sz="3600" dirty="0"/>
          </a:p>
          <a:p>
            <a:pPr marL="114300" indent="0" eaLnBrk="1" hangingPunct="1">
              <a:lnSpc>
                <a:spcPct val="90000"/>
              </a:lnSpc>
              <a:buNone/>
            </a:pPr>
            <a:endParaRPr lang="en-US" sz="1900" dirty="0"/>
          </a:p>
        </p:txBody>
      </p:sp>
    </p:spTree>
    <p:extLst>
      <p:ext uri="{BB962C8B-B14F-4D97-AF65-F5344CB8AC3E}">
        <p14:creationId xmlns:p14="http://schemas.microsoft.com/office/powerpoint/2010/main" val="196473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017458C2-EDC0-44C0-8E74-233BFF62FB9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929" r="30607"/>
          <a:stretch/>
        </p:blipFill>
        <p:spPr>
          <a:xfrm>
            <a:off x="5818414" y="1417638"/>
            <a:ext cx="3124200" cy="4144962"/>
          </a:xfrm>
          <a:prstGeom prst="rect">
            <a:avLst/>
          </a:prstGeom>
        </p:spPr>
      </p:pic>
      <p:sp>
        <p:nvSpPr>
          <p:cNvPr id="4" name="Title 3">
            <a:extLst>
              <a:ext uri="{FF2B5EF4-FFF2-40B4-BE49-F238E27FC236}">
                <a16:creationId xmlns:a16="http://schemas.microsoft.com/office/drawing/2014/main" id="{B535CFD3-F785-4A9E-AB40-4CA80805D8F4}"/>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Location Based Inventory</a:t>
            </a:r>
          </a:p>
        </p:txBody>
      </p:sp>
      <p:sp>
        <p:nvSpPr>
          <p:cNvPr id="6" name="Content Placeholder 5">
            <a:extLst>
              <a:ext uri="{FF2B5EF4-FFF2-40B4-BE49-F238E27FC236}">
                <a16:creationId xmlns:a16="http://schemas.microsoft.com/office/drawing/2014/main" id="{1222BB2C-5B35-42C3-AD84-F5DF49B5363D}"/>
              </a:ext>
            </a:extLst>
          </p:cNvPr>
          <p:cNvSpPr>
            <a:spLocks noGrp="1"/>
          </p:cNvSpPr>
          <p:nvPr>
            <p:ph idx="1"/>
          </p:nvPr>
        </p:nvSpPr>
        <p:spPr>
          <a:xfrm>
            <a:off x="457200" y="1417638"/>
            <a:ext cx="5361214" cy="4708525"/>
          </a:xfrm>
        </p:spPr>
        <p:txBody>
          <a:bodyPr/>
          <a:lstStyle/>
          <a:p>
            <a:pPr marL="342900" marR="0" lvl="0" indent="-342900">
              <a:spcBef>
                <a:spcPts val="35"/>
              </a:spcBef>
              <a:spcAft>
                <a:spcPts val="0"/>
              </a:spcAft>
              <a:buFont typeface="Symbol" panose="05050102010706020507" pitchFamily="18" charset="2"/>
              <a:buChar char=""/>
            </a:pPr>
            <a:r>
              <a:rPr lang="en-US" sz="2000" dirty="0">
                <a:effectLst/>
                <a:ea typeface="Times New Roman" panose="02020603050405020304" pitchFamily="18" charset="0"/>
              </a:rPr>
              <a:t>Closed-Circuit Television (CCTV) cameras</a:t>
            </a:r>
          </a:p>
          <a:p>
            <a:pPr marL="342900" marR="0" lvl="0" indent="-342900">
              <a:spcBef>
                <a:spcPts val="35"/>
              </a:spcBef>
              <a:spcAft>
                <a:spcPts val="0"/>
              </a:spcAft>
              <a:buFont typeface="Symbol" panose="05050102010706020507" pitchFamily="18" charset="2"/>
              <a:buChar char=""/>
            </a:pPr>
            <a:r>
              <a:rPr lang="en-US" sz="2000" dirty="0">
                <a:effectLst/>
                <a:ea typeface="Times New Roman" panose="02020603050405020304" pitchFamily="18" charset="0"/>
              </a:rPr>
              <a:t>Dynamic Message Signs (DMS)</a:t>
            </a:r>
          </a:p>
          <a:p>
            <a:pPr lvl="0">
              <a:spcBef>
                <a:spcPts val="35"/>
              </a:spcBef>
              <a:spcAft>
                <a:spcPts val="0"/>
              </a:spcAft>
              <a:buFont typeface="Symbol" panose="05050102010706020507" pitchFamily="18" charset="2"/>
              <a:buChar char=""/>
            </a:pPr>
            <a:r>
              <a:rPr lang="en-US" sz="2000" dirty="0">
                <a:ea typeface="Times New Roman" panose="02020603050405020304" pitchFamily="18" charset="0"/>
              </a:rPr>
              <a:t>Barrier gates</a:t>
            </a:r>
          </a:p>
          <a:p>
            <a:pPr>
              <a:spcBef>
                <a:spcPts val="35"/>
              </a:spcBef>
              <a:spcAft>
                <a:spcPts val="0"/>
              </a:spcAft>
              <a:buFont typeface="Symbol" panose="05050102010706020507" pitchFamily="18" charset="2"/>
              <a:buChar char=""/>
            </a:pPr>
            <a:r>
              <a:rPr lang="en-US" sz="2000" dirty="0">
                <a:ea typeface="Times New Roman" panose="02020603050405020304" pitchFamily="18" charset="0"/>
              </a:rPr>
              <a:t>Warning gates</a:t>
            </a:r>
          </a:p>
          <a:p>
            <a:pPr marL="342900" marR="0" lvl="0" indent="-342900">
              <a:spcBef>
                <a:spcPts val="35"/>
              </a:spcBef>
              <a:spcAft>
                <a:spcPts val="0"/>
              </a:spcAft>
              <a:buFont typeface="Symbol" panose="05050102010706020507" pitchFamily="18" charset="2"/>
              <a:buChar char=""/>
            </a:pPr>
            <a:r>
              <a:rPr lang="en-US" sz="2000" dirty="0">
                <a:effectLst/>
                <a:ea typeface="Times New Roman" panose="02020603050405020304" pitchFamily="18" charset="0"/>
              </a:rPr>
              <a:t>Microwave Vehicle Detection Systems (MVDS) and other vehicle detectors</a:t>
            </a:r>
          </a:p>
          <a:p>
            <a:pPr marL="342900" marR="0" lvl="0" indent="-342900">
              <a:spcBef>
                <a:spcPts val="35"/>
              </a:spcBef>
              <a:spcAft>
                <a:spcPts val="0"/>
              </a:spcAft>
              <a:buFont typeface="Symbol" panose="05050102010706020507" pitchFamily="18" charset="2"/>
              <a:buChar char=""/>
            </a:pPr>
            <a:r>
              <a:rPr lang="en-US" sz="2000" dirty="0">
                <a:effectLst/>
                <a:ea typeface="Times New Roman" panose="02020603050405020304" pitchFamily="18" charset="0"/>
              </a:rPr>
              <a:t>Overhead directional signs (e.g., green/yellow arrow, red X, etc.)</a:t>
            </a:r>
          </a:p>
          <a:p>
            <a:pPr>
              <a:spcBef>
                <a:spcPts val="35"/>
              </a:spcBef>
              <a:spcAft>
                <a:spcPts val="0"/>
              </a:spcAft>
              <a:buFont typeface="Symbol" panose="05050102010706020507" pitchFamily="18" charset="2"/>
              <a:buChar char=""/>
            </a:pPr>
            <a:r>
              <a:rPr lang="en-US" sz="2000" dirty="0">
                <a:ea typeface="Times New Roman" panose="02020603050405020304" pitchFamily="18" charset="0"/>
              </a:rPr>
              <a:t>Connected and Automated Vehicle (CAV) Roadside Units (RSUs)</a:t>
            </a:r>
          </a:p>
          <a:p>
            <a:pPr marL="342900" marR="0" lvl="0" indent="-342900">
              <a:spcBef>
                <a:spcPts val="35"/>
              </a:spcBef>
              <a:spcAft>
                <a:spcPts val="0"/>
              </a:spcAft>
              <a:buFont typeface="Symbol" panose="05050102010706020507" pitchFamily="18" charset="2"/>
              <a:buChar char=""/>
            </a:pPr>
            <a:endParaRPr lang="en-US" sz="2000" dirty="0">
              <a:effectLst/>
              <a:ea typeface="Times New Roman" panose="02020603050405020304" pitchFamily="18" charset="0"/>
            </a:endParaRPr>
          </a:p>
        </p:txBody>
      </p:sp>
    </p:spTree>
    <p:extLst>
      <p:ext uri="{BB962C8B-B14F-4D97-AF65-F5344CB8AC3E}">
        <p14:creationId xmlns:p14="http://schemas.microsoft.com/office/powerpoint/2010/main" val="227481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35CFD3-F785-4A9E-AB40-4CA80805D8F4}"/>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Fiber Optic Characteristics</a:t>
            </a:r>
          </a:p>
        </p:txBody>
      </p:sp>
      <p:pic>
        <p:nvPicPr>
          <p:cNvPr id="3" name="Picture 2" descr="Graphical user interface, text, application, table&#10;&#10;Description automatically generated">
            <a:extLst>
              <a:ext uri="{FF2B5EF4-FFF2-40B4-BE49-F238E27FC236}">
                <a16:creationId xmlns:a16="http://schemas.microsoft.com/office/drawing/2014/main" id="{1002B2D4-6774-4C6D-962B-A2C192F67997}"/>
              </a:ext>
            </a:extLst>
          </p:cNvPr>
          <p:cNvPicPr>
            <a:picLocks noChangeAspect="1"/>
          </p:cNvPicPr>
          <p:nvPr/>
        </p:nvPicPr>
        <p:blipFill rotWithShape="1">
          <a:blip r:embed="rId3">
            <a:extLst>
              <a:ext uri="{28A0092B-C50C-407E-A947-70E740481C1C}">
                <a14:useLocalDpi xmlns:a14="http://schemas.microsoft.com/office/drawing/2010/main" val="0"/>
              </a:ext>
            </a:extLst>
          </a:blip>
          <a:srcRect l="6964" t="3613" r="6880" b="6932"/>
          <a:stretch/>
        </p:blipFill>
        <p:spPr>
          <a:xfrm>
            <a:off x="5562600" y="1412322"/>
            <a:ext cx="3429000" cy="4607478"/>
          </a:xfrm>
          <a:prstGeom prst="rect">
            <a:avLst/>
          </a:prstGeom>
        </p:spPr>
      </p:pic>
      <p:sp>
        <p:nvSpPr>
          <p:cNvPr id="6" name="Content Placeholder 5">
            <a:extLst>
              <a:ext uri="{FF2B5EF4-FFF2-40B4-BE49-F238E27FC236}">
                <a16:creationId xmlns:a16="http://schemas.microsoft.com/office/drawing/2014/main" id="{1222BB2C-5B35-42C3-AD84-F5DF49B5363D}"/>
              </a:ext>
            </a:extLst>
          </p:cNvPr>
          <p:cNvSpPr>
            <a:spLocks noGrp="1"/>
          </p:cNvSpPr>
          <p:nvPr>
            <p:ph idx="1"/>
          </p:nvPr>
        </p:nvSpPr>
        <p:spPr>
          <a:xfrm>
            <a:off x="381000" y="1676401"/>
            <a:ext cx="5181600" cy="4449762"/>
          </a:xfrm>
        </p:spPr>
        <p:txBody>
          <a:bodyPr/>
          <a:lstStyle/>
          <a:p>
            <a:pPr marL="342900" marR="0" lvl="0" indent="-342900">
              <a:spcBef>
                <a:spcPts val="35"/>
              </a:spcBef>
              <a:spcAft>
                <a:spcPts val="0"/>
              </a:spcAft>
              <a:buFont typeface="Symbol" panose="05050102010706020507" pitchFamily="18" charset="2"/>
              <a:buChar char=""/>
            </a:pPr>
            <a:r>
              <a:rPr lang="en-US" sz="2000" dirty="0">
                <a:effectLst/>
                <a:ea typeface="Times New Roman" panose="02020603050405020304" pitchFamily="18" charset="0"/>
              </a:rPr>
              <a:t>Fiber </a:t>
            </a:r>
            <a:r>
              <a:rPr lang="en-US" sz="2000" dirty="0">
                <a:ea typeface="Times New Roman" panose="02020603050405020304" pitchFamily="18" charset="0"/>
              </a:rPr>
              <a:t>optic c</a:t>
            </a:r>
            <a:r>
              <a:rPr lang="en-US" sz="2000" dirty="0">
                <a:effectLst/>
                <a:ea typeface="Times New Roman" panose="02020603050405020304" pitchFamily="18" charset="0"/>
              </a:rPr>
              <a:t>ables</a:t>
            </a:r>
          </a:p>
          <a:p>
            <a:pPr marL="342900" marR="0" lvl="0" indent="-342900">
              <a:spcBef>
                <a:spcPts val="35"/>
              </a:spcBef>
              <a:spcAft>
                <a:spcPts val="0"/>
              </a:spcAft>
              <a:buFont typeface="Symbol" panose="05050102010706020507" pitchFamily="18" charset="2"/>
              <a:buChar char=""/>
            </a:pPr>
            <a:r>
              <a:rPr lang="en-US" sz="2000" dirty="0">
                <a:effectLst/>
                <a:ea typeface="Times New Roman" panose="02020603050405020304" pitchFamily="18" charset="0"/>
              </a:rPr>
              <a:t>Conduits</a:t>
            </a:r>
          </a:p>
          <a:p>
            <a:pPr>
              <a:spcBef>
                <a:spcPts val="35"/>
              </a:spcBef>
              <a:spcAft>
                <a:spcPts val="0"/>
              </a:spcAft>
              <a:buFont typeface="Symbol" panose="05050102010706020507" pitchFamily="18" charset="2"/>
              <a:buChar char=""/>
            </a:pPr>
            <a:r>
              <a:rPr lang="en-US" sz="2000" dirty="0">
                <a:ea typeface="Times New Roman" panose="02020603050405020304" pitchFamily="18" charset="0"/>
              </a:rPr>
              <a:t>Pull boxes</a:t>
            </a:r>
          </a:p>
          <a:p>
            <a:pPr lvl="0">
              <a:spcBef>
                <a:spcPts val="35"/>
              </a:spcBef>
              <a:spcAft>
                <a:spcPts val="0"/>
              </a:spcAft>
              <a:buFont typeface="Symbol" panose="05050102010706020507" pitchFamily="18" charset="2"/>
              <a:buChar char=""/>
            </a:pPr>
            <a:r>
              <a:rPr lang="en-US" sz="2000" dirty="0">
                <a:ea typeface="Times New Roman" panose="02020603050405020304" pitchFamily="18" charset="0"/>
              </a:rPr>
              <a:t>Fiber optic concrete splice vault details and attributes</a:t>
            </a:r>
          </a:p>
          <a:p>
            <a:pPr lvl="0">
              <a:spcBef>
                <a:spcPts val="35"/>
              </a:spcBef>
              <a:spcAft>
                <a:spcPts val="0"/>
              </a:spcAft>
              <a:buFont typeface="Symbol" panose="05050102010706020507" pitchFamily="18" charset="2"/>
              <a:buChar char=""/>
            </a:pPr>
            <a:r>
              <a:rPr lang="en-US" sz="2000" dirty="0">
                <a:ea typeface="Times New Roman" panose="02020603050405020304" pitchFamily="18" charset="0"/>
              </a:rPr>
              <a:t>Communications </a:t>
            </a:r>
            <a:r>
              <a:rPr lang="en-US" sz="2000" dirty="0">
                <a:effectLst/>
                <a:ea typeface="Times New Roman" panose="02020603050405020304" pitchFamily="18" charset="0"/>
              </a:rPr>
              <a:t>Facility Equipment Site Attributes including m</a:t>
            </a:r>
            <a:r>
              <a:rPr lang="en-US" sz="2000" dirty="0">
                <a:ea typeface="Times New Roman" panose="02020603050405020304" pitchFamily="18" charset="0"/>
              </a:rPr>
              <a:t>anaged field ethernet switches, routers and device configuration (e.g., IP address), etc.</a:t>
            </a:r>
          </a:p>
          <a:p>
            <a:pPr marL="342900" marR="0" lvl="0" indent="-342900">
              <a:spcBef>
                <a:spcPts val="35"/>
              </a:spcBef>
              <a:spcAft>
                <a:spcPts val="0"/>
              </a:spcAft>
              <a:buFont typeface="Symbol" panose="05050102010706020507" pitchFamily="18" charset="2"/>
              <a:buChar char=""/>
            </a:pPr>
            <a:r>
              <a:rPr lang="en-US" sz="2000" dirty="0">
                <a:effectLst/>
                <a:ea typeface="Times New Roman" panose="02020603050405020304" pitchFamily="18" charset="0"/>
              </a:rPr>
              <a:t>Electrical power service point</a:t>
            </a:r>
          </a:p>
          <a:p>
            <a:pPr marL="342900" marR="0" lvl="0" indent="-342900">
              <a:spcBef>
                <a:spcPts val="35"/>
              </a:spcBef>
              <a:spcAft>
                <a:spcPts val="0"/>
              </a:spcAft>
              <a:buFont typeface="Symbol" panose="05050102010706020507" pitchFamily="18" charset="2"/>
              <a:buChar char=""/>
            </a:pPr>
            <a:r>
              <a:rPr lang="en-US" sz="2000" dirty="0">
                <a:effectLst/>
                <a:ea typeface="Times New Roman" panose="02020603050405020304" pitchFamily="18" charset="0"/>
              </a:rPr>
              <a:t>Document the utilization of fiber-optic strands by sub-systems (i.e. ITS, Tolls, </a:t>
            </a:r>
            <a:r>
              <a:rPr lang="en-US" sz="2000" dirty="0" err="1">
                <a:effectLst/>
                <a:ea typeface="Times New Roman" panose="02020603050405020304" pitchFamily="18" charset="0"/>
              </a:rPr>
              <a:t>CoT</a:t>
            </a:r>
            <a:r>
              <a:rPr lang="en-US" sz="2000" dirty="0">
                <a:effectLst/>
                <a:ea typeface="Times New Roman" panose="02020603050405020304" pitchFamily="18" charset="0"/>
              </a:rPr>
              <a:t>, spares, etc.). </a:t>
            </a:r>
          </a:p>
        </p:txBody>
      </p:sp>
    </p:spTree>
    <p:extLst>
      <p:ext uri="{BB962C8B-B14F-4D97-AF65-F5344CB8AC3E}">
        <p14:creationId xmlns:p14="http://schemas.microsoft.com/office/powerpoint/2010/main" val="314848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4D68-23FA-428C-8071-381EB424886A}"/>
              </a:ext>
            </a:extLst>
          </p:cNvPr>
          <p:cNvSpPr>
            <a:spLocks noGrp="1"/>
          </p:cNvSpPr>
          <p:nvPr>
            <p:ph type="title"/>
          </p:nvPr>
        </p:nvSpPr>
        <p:spPr>
          <a:xfrm>
            <a:off x="457200" y="0"/>
            <a:ext cx="8229600" cy="1417638"/>
          </a:xfrm>
        </p:spPr>
        <p:txBody>
          <a:bodyPr/>
          <a:lstStyle/>
          <a:p>
            <a:r>
              <a:rPr lang="en-US" b="1" dirty="0">
                <a:effectLst>
                  <a:outerShdw blurRad="38100" dist="38100" dir="2700000" algn="tl">
                    <a:srgbClr val="000000">
                      <a:alpha val="43137"/>
                    </a:srgbClr>
                  </a:outerShdw>
                </a:effectLst>
              </a:rPr>
              <a:t>Example of GIS input –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Collector Application</a:t>
            </a:r>
          </a:p>
        </p:txBody>
      </p:sp>
      <p:pic>
        <p:nvPicPr>
          <p:cNvPr id="9" name="Content Placeholder 8" descr="A screenshot of a video game&#10;&#10;Description automatically generated with low confidence">
            <a:extLst>
              <a:ext uri="{FF2B5EF4-FFF2-40B4-BE49-F238E27FC236}">
                <a16:creationId xmlns:a16="http://schemas.microsoft.com/office/drawing/2014/main" id="{863F20DA-B628-48D7-8D3A-A1F20D95F9E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4812" r="9215"/>
          <a:stretch/>
        </p:blipFill>
        <p:spPr>
          <a:xfrm>
            <a:off x="3176419" y="1412322"/>
            <a:ext cx="2791161" cy="4031676"/>
          </a:xfrm>
        </p:spPr>
      </p:pic>
      <p:pic>
        <p:nvPicPr>
          <p:cNvPr id="13" name="Picture 12" descr="Table&#10;&#10;Description automatically generated with low confidence">
            <a:extLst>
              <a:ext uri="{FF2B5EF4-FFF2-40B4-BE49-F238E27FC236}">
                <a16:creationId xmlns:a16="http://schemas.microsoft.com/office/drawing/2014/main" id="{B689D76F-B153-499E-A3F2-FD9FDED9D904}"/>
              </a:ext>
            </a:extLst>
          </p:cNvPr>
          <p:cNvPicPr>
            <a:picLocks noChangeAspect="1"/>
          </p:cNvPicPr>
          <p:nvPr/>
        </p:nvPicPr>
        <p:blipFill rotWithShape="1">
          <a:blip r:embed="rId4">
            <a:extLst>
              <a:ext uri="{28A0092B-C50C-407E-A947-70E740481C1C}">
                <a14:useLocalDpi xmlns:a14="http://schemas.microsoft.com/office/drawing/2010/main" val="0"/>
              </a:ext>
            </a:extLst>
          </a:blip>
          <a:srcRect l="-1340" t="9029" r="-5907" b="8665"/>
          <a:stretch/>
        </p:blipFill>
        <p:spPr>
          <a:xfrm>
            <a:off x="320749" y="1417638"/>
            <a:ext cx="2613723" cy="4343399"/>
          </a:xfrm>
          <a:prstGeom prst="rect">
            <a:avLst/>
          </a:prstGeom>
        </p:spPr>
      </p:pic>
      <p:pic>
        <p:nvPicPr>
          <p:cNvPr id="15" name="Picture 14" descr="Map&#10;&#10;Description automatically generated">
            <a:extLst>
              <a:ext uri="{FF2B5EF4-FFF2-40B4-BE49-F238E27FC236}">
                <a16:creationId xmlns:a16="http://schemas.microsoft.com/office/drawing/2014/main" id="{8930E66F-AE25-41D8-9A0C-02EA28039BD0}"/>
              </a:ext>
            </a:extLst>
          </p:cNvPr>
          <p:cNvPicPr>
            <a:picLocks noChangeAspect="1"/>
          </p:cNvPicPr>
          <p:nvPr/>
        </p:nvPicPr>
        <p:blipFill rotWithShape="1">
          <a:blip r:embed="rId5">
            <a:extLst>
              <a:ext uri="{28A0092B-C50C-407E-A947-70E740481C1C}">
                <a14:useLocalDpi xmlns:a14="http://schemas.microsoft.com/office/drawing/2010/main" val="0"/>
              </a:ext>
            </a:extLst>
          </a:blip>
          <a:srcRect t="9442" r="-1340" b="16917"/>
          <a:stretch/>
        </p:blipFill>
        <p:spPr>
          <a:xfrm>
            <a:off x="6341749" y="1414094"/>
            <a:ext cx="2469774" cy="3886200"/>
          </a:xfrm>
          <a:prstGeom prst="rect">
            <a:avLst/>
          </a:prstGeom>
        </p:spPr>
      </p:pic>
      <p:sp>
        <p:nvSpPr>
          <p:cNvPr id="16" name="TextBox 15">
            <a:extLst>
              <a:ext uri="{FF2B5EF4-FFF2-40B4-BE49-F238E27FC236}">
                <a16:creationId xmlns:a16="http://schemas.microsoft.com/office/drawing/2014/main" id="{C5737C05-DB36-4F76-B926-0B15C12EEEA2}"/>
              </a:ext>
            </a:extLst>
          </p:cNvPr>
          <p:cNvSpPr txBox="1"/>
          <p:nvPr/>
        </p:nvSpPr>
        <p:spPr>
          <a:xfrm>
            <a:off x="2814077" y="5471319"/>
            <a:ext cx="6009174" cy="600164"/>
          </a:xfrm>
          <a:prstGeom prst="rect">
            <a:avLst/>
          </a:prstGeom>
          <a:noFill/>
        </p:spPr>
        <p:txBody>
          <a:bodyPr wrap="square" rtlCol="0">
            <a:spAutoFit/>
          </a:bodyPr>
          <a:lstStyle/>
          <a:p>
            <a:r>
              <a:rPr lang="en-US" sz="1100" dirty="0">
                <a:hlinkClick r:id="rId6"/>
              </a:rPr>
              <a:t>https://www.fdot.gov/traffic/itsfm/new-construction/contractor/data-collection-forms.shtml</a:t>
            </a:r>
            <a:endParaRPr lang="en-US" sz="1100" dirty="0"/>
          </a:p>
          <a:p>
            <a:endParaRPr lang="en-US" sz="1100" dirty="0"/>
          </a:p>
          <a:p>
            <a:endParaRPr lang="en-US" sz="1100" dirty="0"/>
          </a:p>
        </p:txBody>
      </p:sp>
    </p:spTree>
    <p:extLst>
      <p:ext uri="{BB962C8B-B14F-4D97-AF65-F5344CB8AC3E}">
        <p14:creationId xmlns:p14="http://schemas.microsoft.com/office/powerpoint/2010/main" val="347520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FBC5-4DD0-4464-AB5B-48132C38E001}"/>
              </a:ext>
            </a:extLst>
          </p:cNvPr>
          <p:cNvSpPr>
            <a:spLocks noGrp="1"/>
          </p:cNvSpPr>
          <p:nvPr>
            <p:ph type="title"/>
          </p:nvPr>
        </p:nvSpPr>
        <p:spPr>
          <a:xfrm>
            <a:off x="457200" y="0"/>
            <a:ext cx="8229600" cy="1417638"/>
          </a:xfrm>
        </p:spPr>
        <p:txBody>
          <a:bodyPr/>
          <a:lstStyle/>
          <a:p>
            <a:r>
              <a:rPr lang="en-US" b="1" dirty="0">
                <a:effectLst>
                  <a:outerShdw blurRad="38100" dist="38100" dir="2700000" algn="tl">
                    <a:srgbClr val="000000">
                      <a:alpha val="43137"/>
                    </a:srgbClr>
                  </a:outerShdw>
                </a:effectLst>
              </a:rPr>
              <a:t>Deliverables</a:t>
            </a:r>
          </a:p>
        </p:txBody>
      </p:sp>
      <p:sp>
        <p:nvSpPr>
          <p:cNvPr id="3" name="Content Placeholder 2">
            <a:extLst>
              <a:ext uri="{FF2B5EF4-FFF2-40B4-BE49-F238E27FC236}">
                <a16:creationId xmlns:a16="http://schemas.microsoft.com/office/drawing/2014/main" id="{6E4FE77B-DAAA-4BFE-9FC9-6980510AB21E}"/>
              </a:ext>
            </a:extLst>
          </p:cNvPr>
          <p:cNvSpPr>
            <a:spLocks noGrp="1"/>
          </p:cNvSpPr>
          <p:nvPr>
            <p:ph idx="1"/>
          </p:nvPr>
        </p:nvSpPr>
        <p:spPr>
          <a:xfrm>
            <a:off x="457200" y="1295400"/>
            <a:ext cx="8229600" cy="4830763"/>
          </a:xfrm>
        </p:spPr>
        <p:txBody>
          <a:bodyPr/>
          <a:lstStyle/>
          <a:p>
            <a:pPr marL="342900" marR="0" lvl="0" indent="-342900">
              <a:spcBef>
                <a:spcPts val="35"/>
              </a:spcBef>
              <a:spcAft>
                <a:spcPts val="0"/>
              </a:spcAft>
              <a:buFont typeface="Symbol" panose="05050102010706020507" pitchFamily="18" charset="2"/>
              <a:buChar char=""/>
            </a:pPr>
            <a:r>
              <a:rPr lang="en-US" sz="1800" dirty="0">
                <a:effectLst/>
                <a:ea typeface="Times New Roman" panose="02020603050405020304" pitchFamily="18" charset="0"/>
              </a:rPr>
              <a:t>Draft Data Collection Application</a:t>
            </a:r>
          </a:p>
          <a:p>
            <a:pPr marL="342900" marR="0" lvl="0" indent="-342900">
              <a:spcBef>
                <a:spcPts val="35"/>
              </a:spcBef>
              <a:spcAft>
                <a:spcPts val="0"/>
              </a:spcAft>
              <a:buFont typeface="Symbol" panose="05050102010706020507" pitchFamily="18" charset="2"/>
              <a:buChar char=""/>
            </a:pPr>
            <a:r>
              <a:rPr lang="en-US" sz="1800" dirty="0">
                <a:effectLst/>
                <a:ea typeface="Times New Roman" panose="02020603050405020304" pitchFamily="18" charset="0"/>
              </a:rPr>
              <a:t>Final Data Collection Application</a:t>
            </a:r>
          </a:p>
          <a:p>
            <a:pPr marL="342900" marR="0" lvl="0" indent="-342900">
              <a:spcBef>
                <a:spcPts val="35"/>
              </a:spcBef>
              <a:spcAft>
                <a:spcPts val="0"/>
              </a:spcAft>
              <a:buFont typeface="Symbol" panose="05050102010706020507" pitchFamily="18" charset="2"/>
              <a:buChar char=""/>
            </a:pPr>
            <a:r>
              <a:rPr lang="en-US" sz="1800" dirty="0">
                <a:effectLst/>
                <a:ea typeface="Times New Roman" panose="02020603050405020304" pitchFamily="18" charset="0"/>
              </a:rPr>
              <a:t>ITS Fiber Data Collection and Characterization </a:t>
            </a:r>
          </a:p>
          <a:p>
            <a:pPr marL="742950" marR="0" lvl="1" indent="-285750">
              <a:spcBef>
                <a:spcPts val="35"/>
              </a:spcBef>
              <a:spcAft>
                <a:spcPts val="0"/>
              </a:spcAft>
              <a:buFont typeface="Courier New" panose="02070309020205020404" pitchFamily="49" charset="0"/>
              <a:buChar char="o"/>
            </a:pPr>
            <a:r>
              <a:rPr lang="en-US" sz="1800" dirty="0">
                <a:effectLst/>
                <a:ea typeface="Times New Roman" panose="02020603050405020304" pitchFamily="18" charset="0"/>
              </a:rPr>
              <a:t>Selmon Expressway</a:t>
            </a:r>
          </a:p>
          <a:p>
            <a:pPr marL="1143000" marR="0" lvl="2" indent="-228600">
              <a:spcBef>
                <a:spcPts val="35"/>
              </a:spcBef>
              <a:spcAft>
                <a:spcPts val="0"/>
              </a:spcAft>
              <a:buFont typeface="Wingdings" panose="05000000000000000000" pitchFamily="2" charset="2"/>
              <a:buChar char=""/>
            </a:pPr>
            <a:r>
              <a:rPr lang="en-US" sz="1800" dirty="0">
                <a:effectLst/>
                <a:ea typeface="Times New Roman" panose="02020603050405020304" pitchFamily="18" charset="0"/>
              </a:rPr>
              <a:t>Selmon Expressway East</a:t>
            </a:r>
          </a:p>
          <a:p>
            <a:pPr marL="1143000" marR="0" lvl="2" indent="-228600">
              <a:spcBef>
                <a:spcPts val="35"/>
              </a:spcBef>
              <a:spcAft>
                <a:spcPts val="0"/>
              </a:spcAft>
              <a:buFont typeface="Wingdings" panose="05000000000000000000" pitchFamily="2" charset="2"/>
              <a:buChar char=""/>
            </a:pPr>
            <a:r>
              <a:rPr lang="en-US" sz="1800" dirty="0">
                <a:effectLst/>
                <a:ea typeface="Times New Roman" panose="02020603050405020304" pitchFamily="18" charset="0"/>
              </a:rPr>
              <a:t>Selmon Expressway West</a:t>
            </a:r>
          </a:p>
          <a:p>
            <a:pPr marL="1143000" marR="0" lvl="2" indent="-228600">
              <a:spcBef>
                <a:spcPts val="35"/>
              </a:spcBef>
              <a:spcAft>
                <a:spcPts val="0"/>
              </a:spcAft>
              <a:buFont typeface="Wingdings" panose="05000000000000000000" pitchFamily="2" charset="2"/>
              <a:buChar char=""/>
            </a:pPr>
            <a:r>
              <a:rPr lang="en-US" sz="1800" dirty="0">
                <a:effectLst/>
                <a:ea typeface="Times New Roman" panose="02020603050405020304" pitchFamily="18" charset="0"/>
              </a:rPr>
              <a:t>Selmon West Extension</a:t>
            </a:r>
          </a:p>
          <a:p>
            <a:pPr marL="1143000" marR="0" lvl="2" indent="-228600">
              <a:spcBef>
                <a:spcPts val="35"/>
              </a:spcBef>
              <a:spcAft>
                <a:spcPts val="0"/>
              </a:spcAft>
              <a:buFont typeface="Wingdings" panose="05000000000000000000" pitchFamily="2" charset="2"/>
              <a:buChar char=""/>
            </a:pPr>
            <a:r>
              <a:rPr lang="en-US" sz="1800" dirty="0">
                <a:effectLst/>
                <a:ea typeface="Times New Roman" panose="02020603050405020304" pitchFamily="18" charset="0"/>
              </a:rPr>
              <a:t>Reversible Express Lanes</a:t>
            </a:r>
          </a:p>
          <a:p>
            <a:pPr marL="742950" marR="0" lvl="1" indent="-285750">
              <a:spcBef>
                <a:spcPts val="35"/>
              </a:spcBef>
              <a:spcAft>
                <a:spcPts val="0"/>
              </a:spcAft>
              <a:buFont typeface="Courier New" panose="02070309020205020404" pitchFamily="49" charset="0"/>
              <a:buChar char="o"/>
            </a:pPr>
            <a:r>
              <a:rPr lang="en-US" sz="1800" dirty="0">
                <a:effectLst/>
                <a:ea typeface="Times New Roman" panose="02020603050405020304" pitchFamily="18" charset="0"/>
              </a:rPr>
              <a:t>Brandon Parkway</a:t>
            </a:r>
          </a:p>
          <a:p>
            <a:pPr marL="742950" marR="0" lvl="1" indent="-285750">
              <a:spcBef>
                <a:spcPts val="35"/>
              </a:spcBef>
              <a:spcAft>
                <a:spcPts val="0"/>
              </a:spcAft>
              <a:buFont typeface="Courier New" panose="02070309020205020404" pitchFamily="49" charset="0"/>
              <a:buChar char="o"/>
            </a:pPr>
            <a:r>
              <a:rPr lang="en-US" sz="1800" dirty="0">
                <a:effectLst/>
                <a:ea typeface="Times New Roman" panose="02020603050405020304" pitchFamily="18" charset="0"/>
              </a:rPr>
              <a:t>Meridian Avenue</a:t>
            </a:r>
          </a:p>
          <a:p>
            <a:pPr marL="742950" marR="0" lvl="1" indent="-285750">
              <a:spcBef>
                <a:spcPts val="35"/>
              </a:spcBef>
              <a:spcAft>
                <a:spcPts val="0"/>
              </a:spcAft>
              <a:buFont typeface="Courier New" panose="02070309020205020404" pitchFamily="49" charset="0"/>
              <a:buChar char="o"/>
            </a:pPr>
            <a:r>
              <a:rPr lang="en-US" sz="1800" dirty="0">
                <a:effectLst/>
                <a:ea typeface="Times New Roman" panose="02020603050405020304" pitchFamily="18" charset="0"/>
              </a:rPr>
              <a:t>Selmon Greenway</a:t>
            </a:r>
          </a:p>
          <a:p>
            <a:pPr marL="342900" marR="0" lvl="0" indent="-342900">
              <a:spcBef>
                <a:spcPts val="35"/>
              </a:spcBef>
              <a:spcAft>
                <a:spcPts val="0"/>
              </a:spcAft>
              <a:buFont typeface="Symbol" panose="05050102010706020507" pitchFamily="18" charset="2"/>
              <a:buChar char=""/>
            </a:pPr>
            <a:r>
              <a:rPr lang="en-US" sz="1800" dirty="0">
                <a:effectLst/>
                <a:ea typeface="Times New Roman" panose="02020603050405020304" pitchFamily="18" charset="0"/>
              </a:rPr>
              <a:t>Monthly progress report</a:t>
            </a:r>
          </a:p>
          <a:p>
            <a:pPr marL="342900" marR="0" lvl="0" indent="-342900">
              <a:spcBef>
                <a:spcPts val="35"/>
              </a:spcBef>
              <a:spcAft>
                <a:spcPts val="0"/>
              </a:spcAft>
              <a:buFont typeface="Symbol" panose="05050102010706020507" pitchFamily="18" charset="2"/>
              <a:buChar char=""/>
            </a:pPr>
            <a:r>
              <a:rPr lang="en-US" sz="1800" dirty="0">
                <a:effectLst/>
                <a:ea typeface="Times New Roman" panose="02020603050405020304" pitchFamily="18" charset="0"/>
              </a:rPr>
              <a:t>Damage Report (If necessary)</a:t>
            </a:r>
          </a:p>
          <a:p>
            <a:pPr marL="342900" marR="0" lvl="0" indent="-342900">
              <a:spcBef>
                <a:spcPts val="35"/>
              </a:spcBef>
              <a:spcAft>
                <a:spcPts val="0"/>
              </a:spcAft>
              <a:buFont typeface="Symbol" panose="05050102010706020507" pitchFamily="18" charset="2"/>
              <a:buChar char=""/>
            </a:pPr>
            <a:r>
              <a:rPr lang="en-US" sz="1800" dirty="0">
                <a:effectLst/>
                <a:ea typeface="Times New Roman" panose="02020603050405020304" pitchFamily="18" charset="0"/>
              </a:rPr>
              <a:t>Training of Identified Authority Staff on Maintaining and Updating of the Database</a:t>
            </a:r>
          </a:p>
        </p:txBody>
      </p:sp>
    </p:spTree>
    <p:extLst>
      <p:ext uri="{BB962C8B-B14F-4D97-AF65-F5344CB8AC3E}">
        <p14:creationId xmlns:p14="http://schemas.microsoft.com/office/powerpoint/2010/main" val="2330329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alpha val="60000"/>
          </a:srgb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13306</TotalTime>
  <Words>1342</Words>
  <Application>Microsoft Office PowerPoint</Application>
  <PresentationFormat>On-screen Show (4:3)</PresentationFormat>
  <Paragraphs>194</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Courier New</vt:lpstr>
      <vt:lpstr>Symbol</vt:lpstr>
      <vt:lpstr>Times New Roman</vt:lpstr>
      <vt:lpstr>Wingdings</vt:lpstr>
      <vt:lpstr>Office Theme</vt:lpstr>
      <vt:lpstr>PowerPoint Presentation</vt:lpstr>
      <vt:lpstr>PowerPoint Presentation</vt:lpstr>
      <vt:lpstr>Project Roles </vt:lpstr>
      <vt:lpstr>PowerPoint Presentation</vt:lpstr>
      <vt:lpstr>Project Overview &amp; Objectives</vt:lpstr>
      <vt:lpstr>Location Based Inventory</vt:lpstr>
      <vt:lpstr>Fiber Optic Characteristics</vt:lpstr>
      <vt:lpstr>Example of GIS input –  Collector Application</vt:lpstr>
      <vt:lpstr>Deliverables</vt:lpstr>
      <vt:lpstr>Letters of Interest (Phase I)</vt:lpstr>
      <vt:lpstr>Technical Proposal (Phase II)</vt:lpstr>
      <vt:lpstr>Bid Price Proposal</vt:lpstr>
      <vt:lpstr>Qualification Requirements</vt:lpstr>
      <vt:lpstr>PowerPoint Presentation</vt:lpstr>
      <vt:lpstr>Procurement Schedule</vt:lpstr>
      <vt:lpstr>PowerPoint Presentation</vt:lpstr>
      <vt:lpstr>PowerPoint Presentation</vt:lpstr>
      <vt:lpstr>Project Documents </vt:lpstr>
      <vt:lpstr>PowerPoint Presentation</vt:lpstr>
    </vt:vector>
  </TitlesOfParts>
  <Company>sdfhsdfg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Trippe</dc:creator>
  <cp:lastModifiedBy>Ken Jacobs</cp:lastModifiedBy>
  <cp:revision>571</cp:revision>
  <cp:lastPrinted>2022-01-04T02:12:31Z</cp:lastPrinted>
  <dcterms:created xsi:type="dcterms:W3CDTF">2010-04-16T18:41:34Z</dcterms:created>
  <dcterms:modified xsi:type="dcterms:W3CDTF">2022-01-04T02:16:39Z</dcterms:modified>
</cp:coreProperties>
</file>