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16" r:id="rId1"/>
  </p:sldMasterIdLst>
  <p:notesMasterIdLst>
    <p:notesMasterId r:id="rId42"/>
  </p:notesMasterIdLst>
  <p:handoutMasterIdLst>
    <p:handoutMasterId r:id="rId43"/>
  </p:handoutMasterIdLst>
  <p:sldIdLst>
    <p:sldId id="264" r:id="rId2"/>
    <p:sldId id="318" r:id="rId3"/>
    <p:sldId id="314" r:id="rId4"/>
    <p:sldId id="476" r:id="rId5"/>
    <p:sldId id="517" r:id="rId6"/>
    <p:sldId id="546" r:id="rId7"/>
    <p:sldId id="518" r:id="rId8"/>
    <p:sldId id="514" r:id="rId9"/>
    <p:sldId id="519" r:id="rId10"/>
    <p:sldId id="520" r:id="rId11"/>
    <p:sldId id="521" r:id="rId12"/>
    <p:sldId id="522" r:id="rId13"/>
    <p:sldId id="523" r:id="rId14"/>
    <p:sldId id="524" r:id="rId15"/>
    <p:sldId id="525" r:id="rId16"/>
    <p:sldId id="526" r:id="rId17"/>
    <p:sldId id="527" r:id="rId18"/>
    <p:sldId id="528" r:id="rId19"/>
    <p:sldId id="529" r:id="rId20"/>
    <p:sldId id="530" r:id="rId21"/>
    <p:sldId id="531" r:id="rId22"/>
    <p:sldId id="532" r:id="rId23"/>
    <p:sldId id="533" r:id="rId24"/>
    <p:sldId id="534" r:id="rId25"/>
    <p:sldId id="535" r:id="rId26"/>
    <p:sldId id="536" r:id="rId27"/>
    <p:sldId id="537" r:id="rId28"/>
    <p:sldId id="538" r:id="rId29"/>
    <p:sldId id="539" r:id="rId30"/>
    <p:sldId id="540" r:id="rId31"/>
    <p:sldId id="541" r:id="rId32"/>
    <p:sldId id="542" r:id="rId33"/>
    <p:sldId id="543" r:id="rId34"/>
    <p:sldId id="544" r:id="rId35"/>
    <p:sldId id="545" r:id="rId36"/>
    <p:sldId id="486" r:id="rId37"/>
    <p:sldId id="473" r:id="rId38"/>
    <p:sldId id="489" r:id="rId39"/>
    <p:sldId id="465" r:id="rId40"/>
    <p:sldId id="392" r:id="rId41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865A90E-CA3F-4181-B8C7-8FA8FDB37009}">
          <p14:sldIdLst>
            <p14:sldId id="264"/>
            <p14:sldId id="318"/>
            <p14:sldId id="314"/>
            <p14:sldId id="476"/>
            <p14:sldId id="517"/>
            <p14:sldId id="546"/>
            <p14:sldId id="518"/>
          </p14:sldIdLst>
        </p14:section>
        <p14:section name="Untitled Section" id="{A257CCA4-4A4E-4FD1-85B2-D35E7B9D3DDC}">
          <p14:sldIdLst>
            <p14:sldId id="514"/>
            <p14:sldId id="519"/>
            <p14:sldId id="520"/>
            <p14:sldId id="521"/>
            <p14:sldId id="522"/>
            <p14:sldId id="523"/>
            <p14:sldId id="524"/>
            <p14:sldId id="525"/>
            <p14:sldId id="526"/>
            <p14:sldId id="527"/>
            <p14:sldId id="528"/>
            <p14:sldId id="529"/>
            <p14:sldId id="530"/>
            <p14:sldId id="531"/>
            <p14:sldId id="532"/>
            <p14:sldId id="533"/>
            <p14:sldId id="534"/>
            <p14:sldId id="535"/>
            <p14:sldId id="536"/>
            <p14:sldId id="537"/>
            <p14:sldId id="538"/>
            <p14:sldId id="539"/>
            <p14:sldId id="540"/>
            <p14:sldId id="541"/>
            <p14:sldId id="542"/>
            <p14:sldId id="543"/>
            <p14:sldId id="544"/>
            <p14:sldId id="545"/>
            <p14:sldId id="486"/>
            <p14:sldId id="473"/>
            <p14:sldId id="489"/>
            <p14:sldId id="465"/>
            <p14:sldId id="39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84F781"/>
    <a:srgbClr val="0099CC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2" autoAdjust="0"/>
    <p:restoredTop sz="88055" autoAdjust="0"/>
  </p:normalViewPr>
  <p:slideViewPr>
    <p:cSldViewPr>
      <p:cViewPr varScale="1">
        <p:scale>
          <a:sx n="105" d="100"/>
          <a:sy n="105" d="100"/>
        </p:scale>
        <p:origin x="177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1E453E-6BAC-41B9-A3BA-93E198644F20}" type="doc">
      <dgm:prSet loTypeId="urn:microsoft.com/office/officeart/2008/layout/LinedLis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949DE1-0610-4BD7-9F38-3239D031186C}">
      <dgm:prSet/>
      <dgm:spPr/>
      <dgm:t>
        <a:bodyPr/>
        <a:lstStyle/>
        <a:p>
          <a:r>
            <a:rPr lang="en-US" b="1" dirty="0"/>
            <a:t>Man Le </a:t>
          </a:r>
          <a:r>
            <a:rPr lang="en-US" dirty="0"/>
            <a:t>– THEA Contracts &amp; Procurement Manager</a:t>
          </a:r>
        </a:p>
      </dgm:t>
    </dgm:pt>
    <dgm:pt modelId="{0C5DAF65-0E4E-420B-A2D7-08EBC6256C14}" type="parTrans" cxnId="{A671EE43-8A58-4E78-B7B1-6BA77FEDC344}">
      <dgm:prSet/>
      <dgm:spPr/>
      <dgm:t>
        <a:bodyPr/>
        <a:lstStyle/>
        <a:p>
          <a:endParaRPr lang="en-US"/>
        </a:p>
      </dgm:t>
    </dgm:pt>
    <dgm:pt modelId="{CB0F6A4D-29D5-44E9-BA47-D93FCBCD3FEF}" type="sibTrans" cxnId="{A671EE43-8A58-4E78-B7B1-6BA77FEDC344}">
      <dgm:prSet/>
      <dgm:spPr/>
      <dgm:t>
        <a:bodyPr/>
        <a:lstStyle/>
        <a:p>
          <a:endParaRPr lang="en-US"/>
        </a:p>
      </dgm:t>
    </dgm:pt>
    <dgm:pt modelId="{E2DA6A7F-B46F-4F24-9667-B00AF4D9694E}">
      <dgm:prSet/>
      <dgm:spPr/>
      <dgm:t>
        <a:bodyPr/>
        <a:lstStyle/>
        <a:p>
          <a:r>
            <a:rPr lang="en-US" b="1" dirty="0"/>
            <a:t>Judith Villegas, EI </a:t>
          </a:r>
          <a:r>
            <a:rPr lang="en-US" dirty="0"/>
            <a:t>– THEA Project Manager</a:t>
          </a:r>
        </a:p>
      </dgm:t>
    </dgm:pt>
    <dgm:pt modelId="{69A62843-E874-445A-9A4A-C0C5B7E2905E}" type="parTrans" cxnId="{94353A71-B373-47DF-A2F6-4999B55A3DBE}">
      <dgm:prSet/>
      <dgm:spPr/>
      <dgm:t>
        <a:bodyPr/>
        <a:lstStyle/>
        <a:p>
          <a:endParaRPr lang="en-US"/>
        </a:p>
      </dgm:t>
    </dgm:pt>
    <dgm:pt modelId="{ADF42691-8C32-4A3C-897F-C3C6F4253173}" type="sibTrans" cxnId="{94353A71-B373-47DF-A2F6-4999B55A3DBE}">
      <dgm:prSet/>
      <dgm:spPr/>
      <dgm:t>
        <a:bodyPr/>
        <a:lstStyle/>
        <a:p>
          <a:endParaRPr lang="en-US"/>
        </a:p>
      </dgm:t>
    </dgm:pt>
    <dgm:pt modelId="{03F9A530-B34A-4B3C-AABB-98FA9E10E07B}">
      <dgm:prSet/>
      <dgm:spPr/>
      <dgm:t>
        <a:bodyPr/>
        <a:lstStyle/>
        <a:p>
          <a:r>
            <a:rPr lang="en-US" b="1" dirty="0"/>
            <a:t>Brian Pickard, PE </a:t>
          </a:r>
          <a:r>
            <a:rPr lang="en-US" b="0" dirty="0"/>
            <a:t>– THEA Director of Operations and Engineering</a:t>
          </a:r>
        </a:p>
      </dgm:t>
    </dgm:pt>
    <dgm:pt modelId="{8C8FC544-6760-4FD9-9336-0C3EF41AB811}" type="parTrans" cxnId="{54059A05-2B61-4562-A902-FA046E57E6D5}">
      <dgm:prSet/>
      <dgm:spPr/>
      <dgm:t>
        <a:bodyPr/>
        <a:lstStyle/>
        <a:p>
          <a:endParaRPr lang="en-US"/>
        </a:p>
      </dgm:t>
    </dgm:pt>
    <dgm:pt modelId="{C1B291AD-9947-456C-ABE3-583DA50BA5E8}" type="sibTrans" cxnId="{54059A05-2B61-4562-A902-FA046E57E6D5}">
      <dgm:prSet/>
      <dgm:spPr/>
      <dgm:t>
        <a:bodyPr/>
        <a:lstStyle/>
        <a:p>
          <a:endParaRPr lang="en-US"/>
        </a:p>
      </dgm:t>
    </dgm:pt>
    <dgm:pt modelId="{ABAC4B26-1284-474D-B37F-55B4E0C96A1C}">
      <dgm:prSet/>
      <dgm:spPr/>
      <dgm:t>
        <a:bodyPr/>
        <a:lstStyle/>
        <a:p>
          <a:r>
            <a:rPr lang="en-US" b="1" dirty="0"/>
            <a:t>Jim Drapp, PE </a:t>
          </a:r>
          <a:r>
            <a:rPr lang="en-US" dirty="0"/>
            <a:t>– THEA GEC Program Manager</a:t>
          </a:r>
        </a:p>
      </dgm:t>
    </dgm:pt>
    <dgm:pt modelId="{40AB49AF-05A6-4F93-BE15-603A8718F9D8}" type="parTrans" cxnId="{983E4A22-F7DB-4785-8A1B-4DF900730F2F}">
      <dgm:prSet/>
      <dgm:spPr/>
      <dgm:t>
        <a:bodyPr/>
        <a:lstStyle/>
        <a:p>
          <a:endParaRPr lang="en-US"/>
        </a:p>
      </dgm:t>
    </dgm:pt>
    <dgm:pt modelId="{FBB5DDBB-20C1-4E00-9801-966E16BB45B4}" type="sibTrans" cxnId="{983E4A22-F7DB-4785-8A1B-4DF900730F2F}">
      <dgm:prSet/>
      <dgm:spPr/>
      <dgm:t>
        <a:bodyPr/>
        <a:lstStyle/>
        <a:p>
          <a:endParaRPr lang="en-US"/>
        </a:p>
      </dgm:t>
    </dgm:pt>
    <dgm:pt modelId="{44511A86-64AA-4D5C-99B1-F404C33D6E23}">
      <dgm:prSet/>
      <dgm:spPr/>
      <dgm:t>
        <a:bodyPr/>
        <a:lstStyle/>
        <a:p>
          <a:r>
            <a:rPr lang="en-US" b="1" dirty="0"/>
            <a:t>David Hubbard, PE </a:t>
          </a:r>
          <a:r>
            <a:rPr lang="en-US" dirty="0"/>
            <a:t>– THEA GEC Project Manager</a:t>
          </a:r>
        </a:p>
      </dgm:t>
    </dgm:pt>
    <dgm:pt modelId="{122C715D-1D97-4B12-992C-CBB5BEEBE096}" type="parTrans" cxnId="{65107E3C-1610-4052-9D8A-37441E86C4A9}">
      <dgm:prSet/>
      <dgm:spPr/>
      <dgm:t>
        <a:bodyPr/>
        <a:lstStyle/>
        <a:p>
          <a:endParaRPr lang="en-US"/>
        </a:p>
      </dgm:t>
    </dgm:pt>
    <dgm:pt modelId="{AD6FCCB2-F8BD-4318-9612-2C2AD702826D}" type="sibTrans" cxnId="{65107E3C-1610-4052-9D8A-37441E86C4A9}">
      <dgm:prSet/>
      <dgm:spPr/>
      <dgm:t>
        <a:bodyPr/>
        <a:lstStyle/>
        <a:p>
          <a:endParaRPr lang="en-US"/>
        </a:p>
      </dgm:t>
    </dgm:pt>
    <dgm:pt modelId="{EB665879-D892-4390-A47A-EC515B4982A4}">
      <dgm:prSet/>
      <dgm:spPr/>
      <dgm:t>
        <a:bodyPr/>
        <a:lstStyle/>
        <a:p>
          <a:r>
            <a:rPr lang="en-US" b="1" dirty="0"/>
            <a:t>Terry Opdyke </a:t>
          </a:r>
          <a:r>
            <a:rPr lang="en-US" dirty="0"/>
            <a:t>– THEA GEC</a:t>
          </a:r>
          <a:r>
            <a:rPr lang="en-US" b="1" dirty="0"/>
            <a:t> </a:t>
          </a:r>
          <a:endParaRPr lang="en-US" dirty="0"/>
        </a:p>
      </dgm:t>
    </dgm:pt>
    <dgm:pt modelId="{CEEBA296-802F-4C9A-86C4-876CD969A24E}" type="parTrans" cxnId="{291450FD-1378-41AB-B9FE-CCF25124A8CC}">
      <dgm:prSet/>
      <dgm:spPr/>
      <dgm:t>
        <a:bodyPr/>
        <a:lstStyle/>
        <a:p>
          <a:endParaRPr lang="en-US"/>
        </a:p>
      </dgm:t>
    </dgm:pt>
    <dgm:pt modelId="{805ED138-368C-41EB-A122-3B556D4E1CEA}" type="sibTrans" cxnId="{291450FD-1378-41AB-B9FE-CCF25124A8CC}">
      <dgm:prSet/>
      <dgm:spPr/>
      <dgm:t>
        <a:bodyPr/>
        <a:lstStyle/>
        <a:p>
          <a:endParaRPr lang="en-US"/>
        </a:p>
      </dgm:t>
    </dgm:pt>
    <dgm:pt modelId="{547B6155-ED7F-427B-9860-6A068FE39288}">
      <dgm:prSet/>
      <dgm:spPr/>
      <dgm:t>
        <a:bodyPr/>
        <a:lstStyle/>
        <a:p>
          <a:r>
            <a:rPr lang="en-US" b="1" dirty="0"/>
            <a:t>Brian McKishnie, PE </a:t>
          </a:r>
          <a:r>
            <a:rPr lang="en-US" dirty="0"/>
            <a:t>– THEA Consultant CEI</a:t>
          </a:r>
        </a:p>
      </dgm:t>
    </dgm:pt>
    <dgm:pt modelId="{1742606E-3586-41A4-971B-7E38AAC80ACB}" type="parTrans" cxnId="{1AD345C3-CD62-461D-BC3D-145D82414E5B}">
      <dgm:prSet/>
      <dgm:spPr/>
      <dgm:t>
        <a:bodyPr/>
        <a:lstStyle/>
        <a:p>
          <a:endParaRPr lang="en-US"/>
        </a:p>
      </dgm:t>
    </dgm:pt>
    <dgm:pt modelId="{236DE606-9636-43A5-9222-56DE27007FCB}" type="sibTrans" cxnId="{1AD345C3-CD62-461D-BC3D-145D82414E5B}">
      <dgm:prSet/>
      <dgm:spPr/>
      <dgm:t>
        <a:bodyPr/>
        <a:lstStyle/>
        <a:p>
          <a:endParaRPr lang="en-US"/>
        </a:p>
      </dgm:t>
    </dgm:pt>
    <dgm:pt modelId="{2C990B57-DDC9-480A-82D1-69F0BBA15EB7}" type="pres">
      <dgm:prSet presAssocID="{551E453E-6BAC-41B9-A3BA-93E198644F20}" presName="vert0" presStyleCnt="0">
        <dgm:presLayoutVars>
          <dgm:dir/>
          <dgm:animOne val="branch"/>
          <dgm:animLvl val="lvl"/>
        </dgm:presLayoutVars>
      </dgm:prSet>
      <dgm:spPr/>
    </dgm:pt>
    <dgm:pt modelId="{6C89E0F5-3783-4CB4-9C80-25E6829343E9}" type="pres">
      <dgm:prSet presAssocID="{A3949DE1-0610-4BD7-9F38-3239D031186C}" presName="thickLine" presStyleLbl="alignNode1" presStyleIdx="0" presStyleCnt="7"/>
      <dgm:spPr/>
    </dgm:pt>
    <dgm:pt modelId="{A64302D1-F49F-4DA0-89C8-3E09F2386A9D}" type="pres">
      <dgm:prSet presAssocID="{A3949DE1-0610-4BD7-9F38-3239D031186C}" presName="horz1" presStyleCnt="0"/>
      <dgm:spPr/>
    </dgm:pt>
    <dgm:pt modelId="{6497E0CF-AA1D-4E62-8F39-CC9EC75E766A}" type="pres">
      <dgm:prSet presAssocID="{A3949DE1-0610-4BD7-9F38-3239D031186C}" presName="tx1" presStyleLbl="revTx" presStyleIdx="0" presStyleCnt="7"/>
      <dgm:spPr/>
    </dgm:pt>
    <dgm:pt modelId="{E615C9A1-1D93-4729-A32B-0A87159D9A46}" type="pres">
      <dgm:prSet presAssocID="{A3949DE1-0610-4BD7-9F38-3239D031186C}" presName="vert1" presStyleCnt="0"/>
      <dgm:spPr/>
    </dgm:pt>
    <dgm:pt modelId="{0C23DECE-7B5E-42C2-BDC6-94EC925E0D14}" type="pres">
      <dgm:prSet presAssocID="{E2DA6A7F-B46F-4F24-9667-B00AF4D9694E}" presName="thickLine" presStyleLbl="alignNode1" presStyleIdx="1" presStyleCnt="7"/>
      <dgm:spPr/>
    </dgm:pt>
    <dgm:pt modelId="{38FC7ED9-C0C1-4A85-B2F4-1A94B9A5ED7A}" type="pres">
      <dgm:prSet presAssocID="{E2DA6A7F-B46F-4F24-9667-B00AF4D9694E}" presName="horz1" presStyleCnt="0"/>
      <dgm:spPr/>
    </dgm:pt>
    <dgm:pt modelId="{78C59FCA-7211-4648-AA19-74FCDEF8E4AD}" type="pres">
      <dgm:prSet presAssocID="{E2DA6A7F-B46F-4F24-9667-B00AF4D9694E}" presName="tx1" presStyleLbl="revTx" presStyleIdx="1" presStyleCnt="7"/>
      <dgm:spPr/>
    </dgm:pt>
    <dgm:pt modelId="{A5DE31AD-738A-4296-AA70-DF3430EA62C1}" type="pres">
      <dgm:prSet presAssocID="{E2DA6A7F-B46F-4F24-9667-B00AF4D9694E}" presName="vert1" presStyleCnt="0"/>
      <dgm:spPr/>
    </dgm:pt>
    <dgm:pt modelId="{25807A2E-CB29-4613-9DE0-8F183DE3BEF7}" type="pres">
      <dgm:prSet presAssocID="{03F9A530-B34A-4B3C-AABB-98FA9E10E07B}" presName="thickLine" presStyleLbl="alignNode1" presStyleIdx="2" presStyleCnt="7"/>
      <dgm:spPr/>
    </dgm:pt>
    <dgm:pt modelId="{FC6DE96B-AD83-4FE9-A9A3-AD92E21EABC7}" type="pres">
      <dgm:prSet presAssocID="{03F9A530-B34A-4B3C-AABB-98FA9E10E07B}" presName="horz1" presStyleCnt="0"/>
      <dgm:spPr/>
    </dgm:pt>
    <dgm:pt modelId="{A4231592-525A-4BF5-A26B-D361856D9F63}" type="pres">
      <dgm:prSet presAssocID="{03F9A530-B34A-4B3C-AABB-98FA9E10E07B}" presName="tx1" presStyleLbl="revTx" presStyleIdx="2" presStyleCnt="7"/>
      <dgm:spPr/>
    </dgm:pt>
    <dgm:pt modelId="{6CEE32EE-D04E-45F7-8BEA-9A37D98A44B7}" type="pres">
      <dgm:prSet presAssocID="{03F9A530-B34A-4B3C-AABB-98FA9E10E07B}" presName="vert1" presStyleCnt="0"/>
      <dgm:spPr/>
    </dgm:pt>
    <dgm:pt modelId="{5D97E7D0-E387-481E-A73F-5437BB5EF479}" type="pres">
      <dgm:prSet presAssocID="{ABAC4B26-1284-474D-B37F-55B4E0C96A1C}" presName="thickLine" presStyleLbl="alignNode1" presStyleIdx="3" presStyleCnt="7"/>
      <dgm:spPr/>
    </dgm:pt>
    <dgm:pt modelId="{458BEFB9-B721-4181-8E7A-30178AD14AD1}" type="pres">
      <dgm:prSet presAssocID="{ABAC4B26-1284-474D-B37F-55B4E0C96A1C}" presName="horz1" presStyleCnt="0"/>
      <dgm:spPr/>
    </dgm:pt>
    <dgm:pt modelId="{9CF2B93E-B0F0-46CC-9E27-B3B8F4BD0529}" type="pres">
      <dgm:prSet presAssocID="{ABAC4B26-1284-474D-B37F-55B4E0C96A1C}" presName="tx1" presStyleLbl="revTx" presStyleIdx="3" presStyleCnt="7"/>
      <dgm:spPr/>
    </dgm:pt>
    <dgm:pt modelId="{23DD615B-2EF6-4D49-98FE-349247236B82}" type="pres">
      <dgm:prSet presAssocID="{ABAC4B26-1284-474D-B37F-55B4E0C96A1C}" presName="vert1" presStyleCnt="0"/>
      <dgm:spPr/>
    </dgm:pt>
    <dgm:pt modelId="{03C7D720-5CB7-4814-BAFE-EC69FC626A30}" type="pres">
      <dgm:prSet presAssocID="{44511A86-64AA-4D5C-99B1-F404C33D6E23}" presName="thickLine" presStyleLbl="alignNode1" presStyleIdx="4" presStyleCnt="7"/>
      <dgm:spPr/>
    </dgm:pt>
    <dgm:pt modelId="{980ED844-29A9-4F08-8C67-2A2C244E7E5A}" type="pres">
      <dgm:prSet presAssocID="{44511A86-64AA-4D5C-99B1-F404C33D6E23}" presName="horz1" presStyleCnt="0"/>
      <dgm:spPr/>
    </dgm:pt>
    <dgm:pt modelId="{BD46C910-B2AD-4250-8A86-6A1FBE42B390}" type="pres">
      <dgm:prSet presAssocID="{44511A86-64AA-4D5C-99B1-F404C33D6E23}" presName="tx1" presStyleLbl="revTx" presStyleIdx="4" presStyleCnt="7"/>
      <dgm:spPr/>
    </dgm:pt>
    <dgm:pt modelId="{672EBBF0-236E-407B-8475-1DFB3254A8DE}" type="pres">
      <dgm:prSet presAssocID="{44511A86-64AA-4D5C-99B1-F404C33D6E23}" presName="vert1" presStyleCnt="0"/>
      <dgm:spPr/>
    </dgm:pt>
    <dgm:pt modelId="{CD972FB2-6C5D-4E7B-8E4C-251B9F3FF622}" type="pres">
      <dgm:prSet presAssocID="{EB665879-D892-4390-A47A-EC515B4982A4}" presName="thickLine" presStyleLbl="alignNode1" presStyleIdx="5" presStyleCnt="7"/>
      <dgm:spPr/>
    </dgm:pt>
    <dgm:pt modelId="{86D6EF2D-E0C5-4A7A-B77D-3DBFA0C65E37}" type="pres">
      <dgm:prSet presAssocID="{EB665879-D892-4390-A47A-EC515B4982A4}" presName="horz1" presStyleCnt="0"/>
      <dgm:spPr/>
    </dgm:pt>
    <dgm:pt modelId="{E22C91B1-A98D-44EF-B59B-EF667BE1F891}" type="pres">
      <dgm:prSet presAssocID="{EB665879-D892-4390-A47A-EC515B4982A4}" presName="tx1" presStyleLbl="revTx" presStyleIdx="5" presStyleCnt="7"/>
      <dgm:spPr/>
    </dgm:pt>
    <dgm:pt modelId="{27B3F584-BB00-4755-A5EC-E52E702C0019}" type="pres">
      <dgm:prSet presAssocID="{EB665879-D892-4390-A47A-EC515B4982A4}" presName="vert1" presStyleCnt="0"/>
      <dgm:spPr/>
    </dgm:pt>
    <dgm:pt modelId="{7AFD7109-F942-4EC9-80A7-790ABF0699F3}" type="pres">
      <dgm:prSet presAssocID="{547B6155-ED7F-427B-9860-6A068FE39288}" presName="thickLine" presStyleLbl="alignNode1" presStyleIdx="6" presStyleCnt="7"/>
      <dgm:spPr/>
    </dgm:pt>
    <dgm:pt modelId="{D1F6B396-EAE7-4192-A68E-10CA6B2D2B3E}" type="pres">
      <dgm:prSet presAssocID="{547B6155-ED7F-427B-9860-6A068FE39288}" presName="horz1" presStyleCnt="0"/>
      <dgm:spPr/>
    </dgm:pt>
    <dgm:pt modelId="{B2963615-415A-427C-A6D0-A922B4CB664E}" type="pres">
      <dgm:prSet presAssocID="{547B6155-ED7F-427B-9860-6A068FE39288}" presName="tx1" presStyleLbl="revTx" presStyleIdx="6" presStyleCnt="7"/>
      <dgm:spPr/>
    </dgm:pt>
    <dgm:pt modelId="{8053CDBF-8820-41C9-AEDC-6A3090EB4DF0}" type="pres">
      <dgm:prSet presAssocID="{547B6155-ED7F-427B-9860-6A068FE39288}" presName="vert1" presStyleCnt="0"/>
      <dgm:spPr/>
    </dgm:pt>
  </dgm:ptLst>
  <dgm:cxnLst>
    <dgm:cxn modelId="{54059A05-2B61-4562-A902-FA046E57E6D5}" srcId="{551E453E-6BAC-41B9-A3BA-93E198644F20}" destId="{03F9A530-B34A-4B3C-AABB-98FA9E10E07B}" srcOrd="2" destOrd="0" parTransId="{8C8FC544-6760-4FD9-9336-0C3EF41AB811}" sibTransId="{C1B291AD-9947-456C-ABE3-583DA50BA5E8}"/>
    <dgm:cxn modelId="{983E4A22-F7DB-4785-8A1B-4DF900730F2F}" srcId="{551E453E-6BAC-41B9-A3BA-93E198644F20}" destId="{ABAC4B26-1284-474D-B37F-55B4E0C96A1C}" srcOrd="3" destOrd="0" parTransId="{40AB49AF-05A6-4F93-BE15-603A8718F9D8}" sibTransId="{FBB5DDBB-20C1-4E00-9801-966E16BB45B4}"/>
    <dgm:cxn modelId="{DEDB832A-D97A-4C72-AF7F-E30EA60BD51E}" type="presOf" srcId="{A3949DE1-0610-4BD7-9F38-3239D031186C}" destId="{6497E0CF-AA1D-4E62-8F39-CC9EC75E766A}" srcOrd="0" destOrd="0" presId="urn:microsoft.com/office/officeart/2008/layout/LinedList"/>
    <dgm:cxn modelId="{1503B82D-9C0D-4F8B-B1D1-3BA334CA1E6B}" type="presOf" srcId="{547B6155-ED7F-427B-9860-6A068FE39288}" destId="{B2963615-415A-427C-A6D0-A922B4CB664E}" srcOrd="0" destOrd="0" presId="urn:microsoft.com/office/officeart/2008/layout/LinedList"/>
    <dgm:cxn modelId="{65107E3C-1610-4052-9D8A-37441E86C4A9}" srcId="{551E453E-6BAC-41B9-A3BA-93E198644F20}" destId="{44511A86-64AA-4D5C-99B1-F404C33D6E23}" srcOrd="4" destOrd="0" parTransId="{122C715D-1D97-4B12-992C-CBB5BEEBE096}" sibTransId="{AD6FCCB2-F8BD-4318-9612-2C2AD702826D}"/>
    <dgm:cxn modelId="{A671EE43-8A58-4E78-B7B1-6BA77FEDC344}" srcId="{551E453E-6BAC-41B9-A3BA-93E198644F20}" destId="{A3949DE1-0610-4BD7-9F38-3239D031186C}" srcOrd="0" destOrd="0" parTransId="{0C5DAF65-0E4E-420B-A2D7-08EBC6256C14}" sibTransId="{CB0F6A4D-29D5-44E9-BA47-D93FCBCD3FEF}"/>
    <dgm:cxn modelId="{C7310C68-B398-452F-8D95-D6CC61207620}" type="presOf" srcId="{EB665879-D892-4390-A47A-EC515B4982A4}" destId="{E22C91B1-A98D-44EF-B59B-EF667BE1F891}" srcOrd="0" destOrd="0" presId="urn:microsoft.com/office/officeart/2008/layout/LinedList"/>
    <dgm:cxn modelId="{94353A71-B373-47DF-A2F6-4999B55A3DBE}" srcId="{551E453E-6BAC-41B9-A3BA-93E198644F20}" destId="{E2DA6A7F-B46F-4F24-9667-B00AF4D9694E}" srcOrd="1" destOrd="0" parTransId="{69A62843-E874-445A-9A4A-C0C5B7E2905E}" sibTransId="{ADF42691-8C32-4A3C-897F-C3C6F4253173}"/>
    <dgm:cxn modelId="{52721186-1F06-4941-8F16-7520AF6BACB3}" type="presOf" srcId="{03F9A530-B34A-4B3C-AABB-98FA9E10E07B}" destId="{A4231592-525A-4BF5-A26B-D361856D9F63}" srcOrd="0" destOrd="0" presId="urn:microsoft.com/office/officeart/2008/layout/LinedList"/>
    <dgm:cxn modelId="{1CAB89B5-CD67-4840-9F2A-96A1C9B95B03}" type="presOf" srcId="{ABAC4B26-1284-474D-B37F-55B4E0C96A1C}" destId="{9CF2B93E-B0F0-46CC-9E27-B3B8F4BD0529}" srcOrd="0" destOrd="0" presId="urn:microsoft.com/office/officeart/2008/layout/LinedList"/>
    <dgm:cxn modelId="{C2A12ABF-BB68-4236-B8F0-4255DD87319B}" type="presOf" srcId="{551E453E-6BAC-41B9-A3BA-93E198644F20}" destId="{2C990B57-DDC9-480A-82D1-69F0BBA15EB7}" srcOrd="0" destOrd="0" presId="urn:microsoft.com/office/officeart/2008/layout/LinedList"/>
    <dgm:cxn modelId="{1AD345C3-CD62-461D-BC3D-145D82414E5B}" srcId="{551E453E-6BAC-41B9-A3BA-93E198644F20}" destId="{547B6155-ED7F-427B-9860-6A068FE39288}" srcOrd="6" destOrd="0" parTransId="{1742606E-3586-41A4-971B-7E38AAC80ACB}" sibTransId="{236DE606-9636-43A5-9222-56DE27007FCB}"/>
    <dgm:cxn modelId="{184C88E4-5B28-4615-9775-8132C9759AF1}" type="presOf" srcId="{44511A86-64AA-4D5C-99B1-F404C33D6E23}" destId="{BD46C910-B2AD-4250-8A86-6A1FBE42B390}" srcOrd="0" destOrd="0" presId="urn:microsoft.com/office/officeart/2008/layout/LinedList"/>
    <dgm:cxn modelId="{D36572F4-4231-42EF-ADBD-A4EEEC08FD4D}" type="presOf" srcId="{E2DA6A7F-B46F-4F24-9667-B00AF4D9694E}" destId="{78C59FCA-7211-4648-AA19-74FCDEF8E4AD}" srcOrd="0" destOrd="0" presId="urn:microsoft.com/office/officeart/2008/layout/LinedList"/>
    <dgm:cxn modelId="{291450FD-1378-41AB-B9FE-CCF25124A8CC}" srcId="{551E453E-6BAC-41B9-A3BA-93E198644F20}" destId="{EB665879-D892-4390-A47A-EC515B4982A4}" srcOrd="5" destOrd="0" parTransId="{CEEBA296-802F-4C9A-86C4-876CD969A24E}" sibTransId="{805ED138-368C-41EB-A122-3B556D4E1CEA}"/>
    <dgm:cxn modelId="{4D7E391E-F402-43C9-B4C9-20DB4A8F2DA4}" type="presParOf" srcId="{2C990B57-DDC9-480A-82D1-69F0BBA15EB7}" destId="{6C89E0F5-3783-4CB4-9C80-25E6829343E9}" srcOrd="0" destOrd="0" presId="urn:microsoft.com/office/officeart/2008/layout/LinedList"/>
    <dgm:cxn modelId="{381C2622-7A70-4EBB-B082-59D0EACC8B77}" type="presParOf" srcId="{2C990B57-DDC9-480A-82D1-69F0BBA15EB7}" destId="{A64302D1-F49F-4DA0-89C8-3E09F2386A9D}" srcOrd="1" destOrd="0" presId="urn:microsoft.com/office/officeart/2008/layout/LinedList"/>
    <dgm:cxn modelId="{D69B3169-A555-43CD-9085-001C2CF8DFD3}" type="presParOf" srcId="{A64302D1-F49F-4DA0-89C8-3E09F2386A9D}" destId="{6497E0CF-AA1D-4E62-8F39-CC9EC75E766A}" srcOrd="0" destOrd="0" presId="urn:microsoft.com/office/officeart/2008/layout/LinedList"/>
    <dgm:cxn modelId="{8AD78A3D-C097-447C-BF03-CF4E5435A20E}" type="presParOf" srcId="{A64302D1-F49F-4DA0-89C8-3E09F2386A9D}" destId="{E615C9A1-1D93-4729-A32B-0A87159D9A46}" srcOrd="1" destOrd="0" presId="urn:microsoft.com/office/officeart/2008/layout/LinedList"/>
    <dgm:cxn modelId="{6E6DADDB-17DB-4A08-B655-15F59E5B742C}" type="presParOf" srcId="{2C990B57-DDC9-480A-82D1-69F0BBA15EB7}" destId="{0C23DECE-7B5E-42C2-BDC6-94EC925E0D14}" srcOrd="2" destOrd="0" presId="urn:microsoft.com/office/officeart/2008/layout/LinedList"/>
    <dgm:cxn modelId="{CC3DBD8D-4ADA-461D-A740-C5A327667F4A}" type="presParOf" srcId="{2C990B57-DDC9-480A-82D1-69F0BBA15EB7}" destId="{38FC7ED9-C0C1-4A85-B2F4-1A94B9A5ED7A}" srcOrd="3" destOrd="0" presId="urn:microsoft.com/office/officeart/2008/layout/LinedList"/>
    <dgm:cxn modelId="{7E54224E-F286-46DF-B0B1-E111D134BDC9}" type="presParOf" srcId="{38FC7ED9-C0C1-4A85-B2F4-1A94B9A5ED7A}" destId="{78C59FCA-7211-4648-AA19-74FCDEF8E4AD}" srcOrd="0" destOrd="0" presId="urn:microsoft.com/office/officeart/2008/layout/LinedList"/>
    <dgm:cxn modelId="{25B050AB-5B51-483B-99D7-FE200D99F472}" type="presParOf" srcId="{38FC7ED9-C0C1-4A85-B2F4-1A94B9A5ED7A}" destId="{A5DE31AD-738A-4296-AA70-DF3430EA62C1}" srcOrd="1" destOrd="0" presId="urn:microsoft.com/office/officeart/2008/layout/LinedList"/>
    <dgm:cxn modelId="{E58D3E03-71CA-48C5-8107-56E1D518EEA7}" type="presParOf" srcId="{2C990B57-DDC9-480A-82D1-69F0BBA15EB7}" destId="{25807A2E-CB29-4613-9DE0-8F183DE3BEF7}" srcOrd="4" destOrd="0" presId="urn:microsoft.com/office/officeart/2008/layout/LinedList"/>
    <dgm:cxn modelId="{0F3D51CA-C4AC-4165-8664-B2845DEE7C9A}" type="presParOf" srcId="{2C990B57-DDC9-480A-82D1-69F0BBA15EB7}" destId="{FC6DE96B-AD83-4FE9-A9A3-AD92E21EABC7}" srcOrd="5" destOrd="0" presId="urn:microsoft.com/office/officeart/2008/layout/LinedList"/>
    <dgm:cxn modelId="{0BC8D4D0-E2F6-4ED7-A27E-1EB2438920EA}" type="presParOf" srcId="{FC6DE96B-AD83-4FE9-A9A3-AD92E21EABC7}" destId="{A4231592-525A-4BF5-A26B-D361856D9F63}" srcOrd="0" destOrd="0" presId="urn:microsoft.com/office/officeart/2008/layout/LinedList"/>
    <dgm:cxn modelId="{B1F76B7D-B5A8-4350-AE90-78F3848D3C77}" type="presParOf" srcId="{FC6DE96B-AD83-4FE9-A9A3-AD92E21EABC7}" destId="{6CEE32EE-D04E-45F7-8BEA-9A37D98A44B7}" srcOrd="1" destOrd="0" presId="urn:microsoft.com/office/officeart/2008/layout/LinedList"/>
    <dgm:cxn modelId="{FEB5D598-7EE7-4B0A-938F-FA02BEA1F7F6}" type="presParOf" srcId="{2C990B57-DDC9-480A-82D1-69F0BBA15EB7}" destId="{5D97E7D0-E387-481E-A73F-5437BB5EF479}" srcOrd="6" destOrd="0" presId="urn:microsoft.com/office/officeart/2008/layout/LinedList"/>
    <dgm:cxn modelId="{1412D39F-9C13-41FA-B843-4E0228073AF1}" type="presParOf" srcId="{2C990B57-DDC9-480A-82D1-69F0BBA15EB7}" destId="{458BEFB9-B721-4181-8E7A-30178AD14AD1}" srcOrd="7" destOrd="0" presId="urn:microsoft.com/office/officeart/2008/layout/LinedList"/>
    <dgm:cxn modelId="{5D623274-BF51-4C98-9EE1-71B93FB0DF76}" type="presParOf" srcId="{458BEFB9-B721-4181-8E7A-30178AD14AD1}" destId="{9CF2B93E-B0F0-46CC-9E27-B3B8F4BD0529}" srcOrd="0" destOrd="0" presId="urn:microsoft.com/office/officeart/2008/layout/LinedList"/>
    <dgm:cxn modelId="{BD19B05A-0B03-4D8E-B002-F5D4B4017994}" type="presParOf" srcId="{458BEFB9-B721-4181-8E7A-30178AD14AD1}" destId="{23DD615B-2EF6-4D49-98FE-349247236B82}" srcOrd="1" destOrd="0" presId="urn:microsoft.com/office/officeart/2008/layout/LinedList"/>
    <dgm:cxn modelId="{315CC2BE-C4E0-4F99-93A2-7AAF6E07CDB4}" type="presParOf" srcId="{2C990B57-DDC9-480A-82D1-69F0BBA15EB7}" destId="{03C7D720-5CB7-4814-BAFE-EC69FC626A30}" srcOrd="8" destOrd="0" presId="urn:microsoft.com/office/officeart/2008/layout/LinedList"/>
    <dgm:cxn modelId="{97584149-8D83-46C4-9A07-20EA1254206B}" type="presParOf" srcId="{2C990B57-DDC9-480A-82D1-69F0BBA15EB7}" destId="{980ED844-29A9-4F08-8C67-2A2C244E7E5A}" srcOrd="9" destOrd="0" presId="urn:microsoft.com/office/officeart/2008/layout/LinedList"/>
    <dgm:cxn modelId="{4BB669B1-90E9-4DC2-8A81-9AB93A5A4354}" type="presParOf" srcId="{980ED844-29A9-4F08-8C67-2A2C244E7E5A}" destId="{BD46C910-B2AD-4250-8A86-6A1FBE42B390}" srcOrd="0" destOrd="0" presId="urn:microsoft.com/office/officeart/2008/layout/LinedList"/>
    <dgm:cxn modelId="{063555F6-2812-4536-B657-A9F8355B1AA8}" type="presParOf" srcId="{980ED844-29A9-4F08-8C67-2A2C244E7E5A}" destId="{672EBBF0-236E-407B-8475-1DFB3254A8DE}" srcOrd="1" destOrd="0" presId="urn:microsoft.com/office/officeart/2008/layout/LinedList"/>
    <dgm:cxn modelId="{627F526C-CC9B-4BFF-A832-71A31E7C3FC7}" type="presParOf" srcId="{2C990B57-DDC9-480A-82D1-69F0BBA15EB7}" destId="{CD972FB2-6C5D-4E7B-8E4C-251B9F3FF622}" srcOrd="10" destOrd="0" presId="urn:microsoft.com/office/officeart/2008/layout/LinedList"/>
    <dgm:cxn modelId="{3EA6A0B6-64DA-48D4-B47C-686206D4388C}" type="presParOf" srcId="{2C990B57-DDC9-480A-82D1-69F0BBA15EB7}" destId="{86D6EF2D-E0C5-4A7A-B77D-3DBFA0C65E37}" srcOrd="11" destOrd="0" presId="urn:microsoft.com/office/officeart/2008/layout/LinedList"/>
    <dgm:cxn modelId="{9F003C1E-6686-49D6-9665-762B6B31F2E2}" type="presParOf" srcId="{86D6EF2D-E0C5-4A7A-B77D-3DBFA0C65E37}" destId="{E22C91B1-A98D-44EF-B59B-EF667BE1F891}" srcOrd="0" destOrd="0" presId="urn:microsoft.com/office/officeart/2008/layout/LinedList"/>
    <dgm:cxn modelId="{38ABD24A-53B1-42D5-92CC-B43399E86101}" type="presParOf" srcId="{86D6EF2D-E0C5-4A7A-B77D-3DBFA0C65E37}" destId="{27B3F584-BB00-4755-A5EC-E52E702C0019}" srcOrd="1" destOrd="0" presId="urn:microsoft.com/office/officeart/2008/layout/LinedList"/>
    <dgm:cxn modelId="{6B34B079-5673-4EE1-8B77-3734BE29427A}" type="presParOf" srcId="{2C990B57-DDC9-480A-82D1-69F0BBA15EB7}" destId="{7AFD7109-F942-4EC9-80A7-790ABF0699F3}" srcOrd="12" destOrd="0" presId="urn:microsoft.com/office/officeart/2008/layout/LinedList"/>
    <dgm:cxn modelId="{2FE85ABD-7EF1-4AD6-B1AC-3D9C654CF8C2}" type="presParOf" srcId="{2C990B57-DDC9-480A-82D1-69F0BBA15EB7}" destId="{D1F6B396-EAE7-4192-A68E-10CA6B2D2B3E}" srcOrd="13" destOrd="0" presId="urn:microsoft.com/office/officeart/2008/layout/LinedList"/>
    <dgm:cxn modelId="{A916B73F-C5A3-41FE-AC70-0F141C7922CB}" type="presParOf" srcId="{D1F6B396-EAE7-4192-A68E-10CA6B2D2B3E}" destId="{B2963615-415A-427C-A6D0-A922B4CB664E}" srcOrd="0" destOrd="0" presId="urn:microsoft.com/office/officeart/2008/layout/LinedList"/>
    <dgm:cxn modelId="{71C2355B-8393-42F9-9344-853CE00A4367}" type="presParOf" srcId="{D1F6B396-EAE7-4192-A68E-10CA6B2D2B3E}" destId="{8053CDBF-8820-41C9-AEDC-6A3090EB4DF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A8A022-9DE2-47D5-9A6C-53A37F3D79B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915ACFC-D73A-47C8-B862-3E532E26387E}">
      <dgm:prSet/>
      <dgm:spPr>
        <a:solidFill>
          <a:srgbClr val="00B050"/>
        </a:solidFill>
      </dgm:spPr>
      <dgm:t>
        <a:bodyPr/>
        <a:lstStyle/>
        <a:p>
          <a:r>
            <a:rPr lang="en-US" dirty="0"/>
            <a:t>Deadline for Questions: </a:t>
          </a:r>
        </a:p>
        <a:p>
          <a:r>
            <a:rPr lang="en-US" dirty="0"/>
            <a:t>September 3, 2021</a:t>
          </a:r>
        </a:p>
      </dgm:t>
    </dgm:pt>
    <dgm:pt modelId="{143C0D59-C35C-4200-A6F7-8F1037C7BE86}" type="parTrans" cxnId="{F5468D04-11F0-481D-A64D-BA90D717555C}">
      <dgm:prSet/>
      <dgm:spPr/>
      <dgm:t>
        <a:bodyPr/>
        <a:lstStyle/>
        <a:p>
          <a:endParaRPr lang="en-US"/>
        </a:p>
      </dgm:t>
    </dgm:pt>
    <dgm:pt modelId="{2C18D354-7544-4D85-BAF0-79F981566560}" type="sibTrans" cxnId="{F5468D04-11F0-481D-A64D-BA90D717555C}">
      <dgm:prSet/>
      <dgm:spPr/>
      <dgm:t>
        <a:bodyPr/>
        <a:lstStyle/>
        <a:p>
          <a:endParaRPr lang="en-US"/>
        </a:p>
      </dgm:t>
    </dgm:pt>
    <dgm:pt modelId="{7AE6D729-E2EF-4BBF-8C3C-13CB1DC71746}">
      <dgm:prSet/>
      <dgm:spPr>
        <a:solidFill>
          <a:srgbClr val="FFC000"/>
        </a:solidFill>
      </dgm:spPr>
      <dgm:t>
        <a:bodyPr/>
        <a:lstStyle/>
        <a:p>
          <a:r>
            <a:rPr lang="en-US" dirty="0"/>
            <a:t>Deadline for Responses to Questions:    </a:t>
          </a:r>
        </a:p>
        <a:p>
          <a:r>
            <a:rPr lang="en-US" dirty="0"/>
            <a:t>September 8, 2021</a:t>
          </a:r>
        </a:p>
      </dgm:t>
    </dgm:pt>
    <dgm:pt modelId="{604B313E-6F61-4E4A-AAE0-B3CC236C7296}" type="parTrans" cxnId="{70919DC0-F10C-4064-A9C9-615CCB198D23}">
      <dgm:prSet/>
      <dgm:spPr/>
      <dgm:t>
        <a:bodyPr/>
        <a:lstStyle/>
        <a:p>
          <a:endParaRPr lang="en-US"/>
        </a:p>
      </dgm:t>
    </dgm:pt>
    <dgm:pt modelId="{402E18DA-2634-4D7E-ABCD-AF066248FE20}" type="sibTrans" cxnId="{70919DC0-F10C-4064-A9C9-615CCB198D23}">
      <dgm:prSet/>
      <dgm:spPr/>
      <dgm:t>
        <a:bodyPr/>
        <a:lstStyle/>
        <a:p>
          <a:endParaRPr lang="en-US"/>
        </a:p>
      </dgm:t>
    </dgm:pt>
    <dgm:pt modelId="{4EA6A38C-6D24-4315-A7D1-781068B40155}" type="pres">
      <dgm:prSet presAssocID="{DAA8A022-9DE2-47D5-9A6C-53A37F3D79B2}" presName="linear" presStyleCnt="0">
        <dgm:presLayoutVars>
          <dgm:animLvl val="lvl"/>
          <dgm:resizeHandles val="exact"/>
        </dgm:presLayoutVars>
      </dgm:prSet>
      <dgm:spPr/>
    </dgm:pt>
    <dgm:pt modelId="{21EF198F-7A0F-4A2C-9118-4E648B4D764B}" type="pres">
      <dgm:prSet presAssocID="{8915ACFC-D73A-47C8-B862-3E532E26387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62F8DA1-158D-491F-A008-433FD8C7B705}" type="pres">
      <dgm:prSet presAssocID="{2C18D354-7544-4D85-BAF0-79F981566560}" presName="spacer" presStyleCnt="0"/>
      <dgm:spPr/>
    </dgm:pt>
    <dgm:pt modelId="{18BC049A-EFF1-435C-9507-817D42F2A027}" type="pres">
      <dgm:prSet presAssocID="{7AE6D729-E2EF-4BBF-8C3C-13CB1DC71746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F5468D04-11F0-481D-A64D-BA90D717555C}" srcId="{DAA8A022-9DE2-47D5-9A6C-53A37F3D79B2}" destId="{8915ACFC-D73A-47C8-B862-3E532E26387E}" srcOrd="0" destOrd="0" parTransId="{143C0D59-C35C-4200-A6F7-8F1037C7BE86}" sibTransId="{2C18D354-7544-4D85-BAF0-79F981566560}"/>
    <dgm:cxn modelId="{A7B97E18-AAC5-4FE8-B136-6E383449A704}" type="presOf" srcId="{DAA8A022-9DE2-47D5-9A6C-53A37F3D79B2}" destId="{4EA6A38C-6D24-4315-A7D1-781068B40155}" srcOrd="0" destOrd="0" presId="urn:microsoft.com/office/officeart/2005/8/layout/vList2"/>
    <dgm:cxn modelId="{00DCE94A-7A0E-4DA3-8139-A4B28AD9AD9A}" type="presOf" srcId="{8915ACFC-D73A-47C8-B862-3E532E26387E}" destId="{21EF198F-7A0F-4A2C-9118-4E648B4D764B}" srcOrd="0" destOrd="0" presId="urn:microsoft.com/office/officeart/2005/8/layout/vList2"/>
    <dgm:cxn modelId="{70919DC0-F10C-4064-A9C9-615CCB198D23}" srcId="{DAA8A022-9DE2-47D5-9A6C-53A37F3D79B2}" destId="{7AE6D729-E2EF-4BBF-8C3C-13CB1DC71746}" srcOrd="1" destOrd="0" parTransId="{604B313E-6F61-4E4A-AAE0-B3CC236C7296}" sibTransId="{402E18DA-2634-4D7E-ABCD-AF066248FE20}"/>
    <dgm:cxn modelId="{A78B29CC-2F83-421D-882A-DBB60D99388E}" type="presOf" srcId="{7AE6D729-E2EF-4BBF-8C3C-13CB1DC71746}" destId="{18BC049A-EFF1-435C-9507-817D42F2A027}" srcOrd="0" destOrd="0" presId="urn:microsoft.com/office/officeart/2005/8/layout/vList2"/>
    <dgm:cxn modelId="{3243EE07-EC9D-41A3-8D39-E7E149BBB6EB}" type="presParOf" srcId="{4EA6A38C-6D24-4315-A7D1-781068B40155}" destId="{21EF198F-7A0F-4A2C-9118-4E648B4D764B}" srcOrd="0" destOrd="0" presId="urn:microsoft.com/office/officeart/2005/8/layout/vList2"/>
    <dgm:cxn modelId="{C35CFD1B-3A84-4364-9998-FEAFE28DC236}" type="presParOf" srcId="{4EA6A38C-6D24-4315-A7D1-781068B40155}" destId="{362F8DA1-158D-491F-A008-433FD8C7B705}" srcOrd="1" destOrd="0" presId="urn:microsoft.com/office/officeart/2005/8/layout/vList2"/>
    <dgm:cxn modelId="{502FA9FA-710D-4EA8-ACD6-A52CB6F6FB20}" type="presParOf" srcId="{4EA6A38C-6D24-4315-A7D1-781068B40155}" destId="{18BC049A-EFF1-435C-9507-817D42F2A02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A8A022-9DE2-47D5-9A6C-53A37F3D79B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915ACFC-D73A-47C8-B862-3E532E26387E}">
      <dgm:prSet/>
      <dgm:spPr>
        <a:solidFill>
          <a:srgbClr val="00B050"/>
        </a:solidFill>
      </dgm:spPr>
      <dgm:t>
        <a:bodyPr/>
        <a:lstStyle/>
        <a:p>
          <a:r>
            <a:rPr lang="en-US" dirty="0"/>
            <a:t>Bid Package Due: </a:t>
          </a:r>
        </a:p>
        <a:p>
          <a:r>
            <a:rPr lang="en-US" dirty="0"/>
            <a:t>2:00pm September 16, 2021</a:t>
          </a:r>
        </a:p>
      </dgm:t>
    </dgm:pt>
    <dgm:pt modelId="{143C0D59-C35C-4200-A6F7-8F1037C7BE86}" type="parTrans" cxnId="{F5468D04-11F0-481D-A64D-BA90D717555C}">
      <dgm:prSet/>
      <dgm:spPr/>
      <dgm:t>
        <a:bodyPr/>
        <a:lstStyle/>
        <a:p>
          <a:endParaRPr lang="en-US"/>
        </a:p>
      </dgm:t>
    </dgm:pt>
    <dgm:pt modelId="{2C18D354-7544-4D85-BAF0-79F981566560}" type="sibTrans" cxnId="{F5468D04-11F0-481D-A64D-BA90D717555C}">
      <dgm:prSet/>
      <dgm:spPr/>
      <dgm:t>
        <a:bodyPr/>
        <a:lstStyle/>
        <a:p>
          <a:endParaRPr lang="en-US"/>
        </a:p>
      </dgm:t>
    </dgm:pt>
    <dgm:pt modelId="{7AE6D729-E2EF-4BBF-8C3C-13CB1DC71746}">
      <dgm:prSet/>
      <dgm:spPr>
        <a:solidFill>
          <a:srgbClr val="FFC000"/>
        </a:solidFill>
      </dgm:spPr>
      <dgm:t>
        <a:bodyPr/>
        <a:lstStyle/>
        <a:p>
          <a:r>
            <a:rPr lang="en-US" dirty="0"/>
            <a:t>September 27, 2021:</a:t>
          </a:r>
          <a:br>
            <a:rPr lang="en-US" dirty="0"/>
          </a:br>
          <a:r>
            <a:rPr lang="en-US" dirty="0"/>
            <a:t>THEA Board Approval</a:t>
          </a:r>
        </a:p>
      </dgm:t>
    </dgm:pt>
    <dgm:pt modelId="{604B313E-6F61-4E4A-AAE0-B3CC236C7296}" type="parTrans" cxnId="{70919DC0-F10C-4064-A9C9-615CCB198D23}">
      <dgm:prSet/>
      <dgm:spPr/>
      <dgm:t>
        <a:bodyPr/>
        <a:lstStyle/>
        <a:p>
          <a:endParaRPr lang="en-US"/>
        </a:p>
      </dgm:t>
    </dgm:pt>
    <dgm:pt modelId="{402E18DA-2634-4D7E-ABCD-AF066248FE20}" type="sibTrans" cxnId="{70919DC0-F10C-4064-A9C9-615CCB198D23}">
      <dgm:prSet/>
      <dgm:spPr/>
      <dgm:t>
        <a:bodyPr/>
        <a:lstStyle/>
        <a:p>
          <a:endParaRPr lang="en-US"/>
        </a:p>
      </dgm:t>
    </dgm:pt>
    <dgm:pt modelId="{35EC039F-C25B-48FA-9B5E-F2D8ECFCEF8E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NTP &amp; Construction:</a:t>
          </a:r>
          <a:br>
            <a:rPr lang="en-US" dirty="0"/>
          </a:br>
          <a:r>
            <a:rPr lang="en-US" dirty="0"/>
            <a:t>October 10, 2021 through  February 2022</a:t>
          </a:r>
        </a:p>
      </dgm:t>
    </dgm:pt>
    <dgm:pt modelId="{FC1CC1D9-4093-4CCE-9F29-D9DA5643EE6B}" type="parTrans" cxnId="{D55251D5-0E9D-476E-90BF-2FF7E39B04EF}">
      <dgm:prSet/>
      <dgm:spPr/>
      <dgm:t>
        <a:bodyPr/>
        <a:lstStyle/>
        <a:p>
          <a:endParaRPr lang="en-US"/>
        </a:p>
      </dgm:t>
    </dgm:pt>
    <dgm:pt modelId="{2CFDD3D1-FC65-4789-9AAE-AACDE1123CA5}" type="sibTrans" cxnId="{D55251D5-0E9D-476E-90BF-2FF7E39B04EF}">
      <dgm:prSet/>
      <dgm:spPr/>
      <dgm:t>
        <a:bodyPr/>
        <a:lstStyle/>
        <a:p>
          <a:endParaRPr lang="en-US"/>
        </a:p>
      </dgm:t>
    </dgm:pt>
    <dgm:pt modelId="{4EA6A38C-6D24-4315-A7D1-781068B40155}" type="pres">
      <dgm:prSet presAssocID="{DAA8A022-9DE2-47D5-9A6C-53A37F3D79B2}" presName="linear" presStyleCnt="0">
        <dgm:presLayoutVars>
          <dgm:animLvl val="lvl"/>
          <dgm:resizeHandles val="exact"/>
        </dgm:presLayoutVars>
      </dgm:prSet>
      <dgm:spPr/>
    </dgm:pt>
    <dgm:pt modelId="{21EF198F-7A0F-4A2C-9118-4E648B4D764B}" type="pres">
      <dgm:prSet presAssocID="{8915ACFC-D73A-47C8-B862-3E532E26387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62F8DA1-158D-491F-A008-433FD8C7B705}" type="pres">
      <dgm:prSet presAssocID="{2C18D354-7544-4D85-BAF0-79F981566560}" presName="spacer" presStyleCnt="0"/>
      <dgm:spPr/>
    </dgm:pt>
    <dgm:pt modelId="{18BC049A-EFF1-435C-9507-817D42F2A027}" type="pres">
      <dgm:prSet presAssocID="{7AE6D729-E2EF-4BBF-8C3C-13CB1DC7174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23D45F6-28D5-490A-BA3A-6D111E36977C}" type="pres">
      <dgm:prSet presAssocID="{402E18DA-2634-4D7E-ABCD-AF066248FE20}" presName="spacer" presStyleCnt="0"/>
      <dgm:spPr/>
    </dgm:pt>
    <dgm:pt modelId="{702274EC-8E9D-48AE-BE1D-245B6B9F76E8}" type="pres">
      <dgm:prSet presAssocID="{35EC039F-C25B-48FA-9B5E-F2D8ECFCEF8E}" presName="parentText" presStyleLbl="node1" presStyleIdx="2" presStyleCnt="3" custLinFactNeighborX="1621" custLinFactNeighborY="27260">
        <dgm:presLayoutVars>
          <dgm:chMax val="0"/>
          <dgm:bulletEnabled val="1"/>
        </dgm:presLayoutVars>
      </dgm:prSet>
      <dgm:spPr/>
    </dgm:pt>
  </dgm:ptLst>
  <dgm:cxnLst>
    <dgm:cxn modelId="{F5468D04-11F0-481D-A64D-BA90D717555C}" srcId="{DAA8A022-9DE2-47D5-9A6C-53A37F3D79B2}" destId="{8915ACFC-D73A-47C8-B862-3E532E26387E}" srcOrd="0" destOrd="0" parTransId="{143C0D59-C35C-4200-A6F7-8F1037C7BE86}" sibTransId="{2C18D354-7544-4D85-BAF0-79F981566560}"/>
    <dgm:cxn modelId="{A7B97E18-AAC5-4FE8-B136-6E383449A704}" type="presOf" srcId="{DAA8A022-9DE2-47D5-9A6C-53A37F3D79B2}" destId="{4EA6A38C-6D24-4315-A7D1-781068B40155}" srcOrd="0" destOrd="0" presId="urn:microsoft.com/office/officeart/2005/8/layout/vList2"/>
    <dgm:cxn modelId="{6B058623-1801-407D-BFF9-18D0DE724A3E}" type="presOf" srcId="{35EC039F-C25B-48FA-9B5E-F2D8ECFCEF8E}" destId="{702274EC-8E9D-48AE-BE1D-245B6B9F76E8}" srcOrd="0" destOrd="0" presId="urn:microsoft.com/office/officeart/2005/8/layout/vList2"/>
    <dgm:cxn modelId="{00DCE94A-7A0E-4DA3-8139-A4B28AD9AD9A}" type="presOf" srcId="{8915ACFC-D73A-47C8-B862-3E532E26387E}" destId="{21EF198F-7A0F-4A2C-9118-4E648B4D764B}" srcOrd="0" destOrd="0" presId="urn:microsoft.com/office/officeart/2005/8/layout/vList2"/>
    <dgm:cxn modelId="{70919DC0-F10C-4064-A9C9-615CCB198D23}" srcId="{DAA8A022-9DE2-47D5-9A6C-53A37F3D79B2}" destId="{7AE6D729-E2EF-4BBF-8C3C-13CB1DC71746}" srcOrd="1" destOrd="0" parTransId="{604B313E-6F61-4E4A-AAE0-B3CC236C7296}" sibTransId="{402E18DA-2634-4D7E-ABCD-AF066248FE20}"/>
    <dgm:cxn modelId="{A78B29CC-2F83-421D-882A-DBB60D99388E}" type="presOf" srcId="{7AE6D729-E2EF-4BBF-8C3C-13CB1DC71746}" destId="{18BC049A-EFF1-435C-9507-817D42F2A027}" srcOrd="0" destOrd="0" presId="urn:microsoft.com/office/officeart/2005/8/layout/vList2"/>
    <dgm:cxn modelId="{D55251D5-0E9D-476E-90BF-2FF7E39B04EF}" srcId="{DAA8A022-9DE2-47D5-9A6C-53A37F3D79B2}" destId="{35EC039F-C25B-48FA-9B5E-F2D8ECFCEF8E}" srcOrd="2" destOrd="0" parTransId="{FC1CC1D9-4093-4CCE-9F29-D9DA5643EE6B}" sibTransId="{2CFDD3D1-FC65-4789-9AAE-AACDE1123CA5}"/>
    <dgm:cxn modelId="{3243EE07-EC9D-41A3-8D39-E7E149BBB6EB}" type="presParOf" srcId="{4EA6A38C-6D24-4315-A7D1-781068B40155}" destId="{21EF198F-7A0F-4A2C-9118-4E648B4D764B}" srcOrd="0" destOrd="0" presId="urn:microsoft.com/office/officeart/2005/8/layout/vList2"/>
    <dgm:cxn modelId="{C35CFD1B-3A84-4364-9998-FEAFE28DC236}" type="presParOf" srcId="{4EA6A38C-6D24-4315-A7D1-781068B40155}" destId="{362F8DA1-158D-491F-A008-433FD8C7B705}" srcOrd="1" destOrd="0" presId="urn:microsoft.com/office/officeart/2005/8/layout/vList2"/>
    <dgm:cxn modelId="{502FA9FA-710D-4EA8-ACD6-A52CB6F6FB20}" type="presParOf" srcId="{4EA6A38C-6D24-4315-A7D1-781068B40155}" destId="{18BC049A-EFF1-435C-9507-817D42F2A027}" srcOrd="2" destOrd="0" presId="urn:microsoft.com/office/officeart/2005/8/layout/vList2"/>
    <dgm:cxn modelId="{33816A55-D52B-4ED1-A51F-1255E8FD9F80}" type="presParOf" srcId="{4EA6A38C-6D24-4315-A7D1-781068B40155}" destId="{223D45F6-28D5-490A-BA3A-6D111E36977C}" srcOrd="3" destOrd="0" presId="urn:microsoft.com/office/officeart/2005/8/layout/vList2"/>
    <dgm:cxn modelId="{D59C3399-4BC4-4039-BBC1-59E409A20AFA}" type="presParOf" srcId="{4EA6A38C-6D24-4315-A7D1-781068B40155}" destId="{702274EC-8E9D-48AE-BE1D-245B6B9F76E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EEC22A5-7D7D-4277-A412-46C1FC5FC649}" type="doc">
      <dgm:prSet loTypeId="urn:microsoft.com/office/officeart/2005/8/layout/vProcess5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23C9AFF-E411-4A87-BCEC-7E92E2053E73}">
      <dgm:prSet custT="1"/>
      <dgm:spPr/>
      <dgm:t>
        <a:bodyPr/>
        <a:lstStyle/>
        <a:p>
          <a:pPr algn="r"/>
          <a:r>
            <a:rPr lang="en-US" sz="2800" b="1" u="sng" dirty="0">
              <a:solidFill>
                <a:schemeClr val="tx1"/>
              </a:solidFill>
            </a:rPr>
            <a:t>http://www.tampa-xway.com/procurement/#</a:t>
          </a:r>
          <a:r>
            <a:rPr lang="en-US" sz="2800" b="1" dirty="0">
              <a:solidFill>
                <a:schemeClr val="tx1"/>
              </a:solidFill>
            </a:rPr>
            <a:t> </a:t>
          </a:r>
        </a:p>
      </dgm:t>
    </dgm:pt>
    <dgm:pt modelId="{29A40528-5ED2-4749-9314-CE8DA7213392}" type="parTrans" cxnId="{AC236438-23D5-48E5-A964-E9EAE77C2E69}">
      <dgm:prSet/>
      <dgm:spPr/>
      <dgm:t>
        <a:bodyPr/>
        <a:lstStyle/>
        <a:p>
          <a:endParaRPr lang="en-US"/>
        </a:p>
      </dgm:t>
    </dgm:pt>
    <dgm:pt modelId="{5631810D-4373-4151-9918-728ACF68434A}" type="sibTrans" cxnId="{AC236438-23D5-48E5-A964-E9EAE77C2E69}">
      <dgm:prSet/>
      <dgm:spPr/>
      <dgm:t>
        <a:bodyPr/>
        <a:lstStyle/>
        <a:p>
          <a:endParaRPr lang="en-US" dirty="0"/>
        </a:p>
      </dgm:t>
    </dgm:pt>
    <dgm:pt modelId="{FEC7840D-A5FC-41B7-A503-9F7280E26CF3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Project is advertised, therefore, </a:t>
          </a:r>
          <a:r>
            <a:rPr lang="en-US" b="1" u="sng" dirty="0">
              <a:solidFill>
                <a:schemeClr val="tx1"/>
              </a:solidFill>
            </a:rPr>
            <a:t>cone of silence </a:t>
          </a:r>
          <a:r>
            <a:rPr lang="en-US" dirty="0">
              <a:solidFill>
                <a:schemeClr val="tx1"/>
              </a:solidFill>
            </a:rPr>
            <a:t>is in effect for all THEA, HNTB, and </a:t>
          </a:r>
          <a:r>
            <a:rPr lang="en-US" dirty="0" err="1">
              <a:solidFill>
                <a:schemeClr val="tx1"/>
              </a:solidFill>
            </a:rPr>
            <a:t>Consor</a:t>
          </a:r>
          <a:r>
            <a:rPr lang="en-US" dirty="0">
              <a:solidFill>
                <a:schemeClr val="tx1"/>
              </a:solidFill>
            </a:rPr>
            <a:t> staff until the Board of Directors Selection. </a:t>
          </a:r>
        </a:p>
      </dgm:t>
    </dgm:pt>
    <dgm:pt modelId="{9A406F0F-532B-4C25-8FA3-250E264DBBCB}" type="parTrans" cxnId="{793AA799-5A6A-415E-8BD3-A8CF860CD3E1}">
      <dgm:prSet/>
      <dgm:spPr/>
      <dgm:t>
        <a:bodyPr/>
        <a:lstStyle/>
        <a:p>
          <a:endParaRPr lang="en-US"/>
        </a:p>
      </dgm:t>
    </dgm:pt>
    <dgm:pt modelId="{3F13B614-FF93-4D3D-AE7A-4C0F6BD0B4BC}" type="sibTrans" cxnId="{793AA799-5A6A-415E-8BD3-A8CF860CD3E1}">
      <dgm:prSet/>
      <dgm:spPr/>
      <dgm:t>
        <a:bodyPr/>
        <a:lstStyle/>
        <a:p>
          <a:endParaRPr lang="en-US" dirty="0"/>
        </a:p>
      </dgm:t>
    </dgm:pt>
    <dgm:pt modelId="{0D7885C8-3160-4E62-988C-4CF9853AE296}">
      <dgm:prSet/>
      <dgm:spPr>
        <a:solidFill>
          <a:srgbClr val="FFCC00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All questions should be emailed to Man Le, THEA Contracts &amp; Procurement Manager: </a:t>
          </a:r>
          <a:r>
            <a:rPr lang="en-US" u="sng" dirty="0">
              <a:solidFill>
                <a:schemeClr val="tx1"/>
              </a:solidFill>
            </a:rPr>
            <a:t>man.le@tampa-xway.com</a:t>
          </a:r>
          <a:endParaRPr lang="en-US" dirty="0">
            <a:solidFill>
              <a:schemeClr val="tx1"/>
            </a:solidFill>
          </a:endParaRPr>
        </a:p>
      </dgm:t>
    </dgm:pt>
    <dgm:pt modelId="{734CC3D3-A9AE-4505-A237-71BBF6A7AE3D}" type="parTrans" cxnId="{6D04C16F-6DA0-4039-BA24-9BF23FF14B6D}">
      <dgm:prSet/>
      <dgm:spPr/>
      <dgm:t>
        <a:bodyPr/>
        <a:lstStyle/>
        <a:p>
          <a:endParaRPr lang="en-US"/>
        </a:p>
      </dgm:t>
    </dgm:pt>
    <dgm:pt modelId="{7262913B-381E-4A0E-8369-5DEE706EEF91}" type="sibTrans" cxnId="{6D04C16F-6DA0-4039-BA24-9BF23FF14B6D}">
      <dgm:prSet/>
      <dgm:spPr/>
      <dgm:t>
        <a:bodyPr/>
        <a:lstStyle/>
        <a:p>
          <a:endParaRPr lang="en-US" dirty="0"/>
        </a:p>
      </dgm:t>
    </dgm:pt>
    <dgm:pt modelId="{1BE6A727-97B8-4E5F-B306-4E118A48F62B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l"/>
          <a:r>
            <a:rPr lang="en-US" sz="2500" b="1" dirty="0">
              <a:solidFill>
                <a:schemeClr val="tx1"/>
              </a:solidFill>
            </a:rPr>
            <a:t>Answers will be posted on the THEA website</a:t>
          </a:r>
          <a:endParaRPr lang="en-US" sz="2500" dirty="0">
            <a:solidFill>
              <a:schemeClr val="tx1"/>
            </a:solidFill>
          </a:endParaRPr>
        </a:p>
      </dgm:t>
    </dgm:pt>
    <dgm:pt modelId="{127DB728-D6F2-4BAF-B918-0FC628B7B4E7}" type="parTrans" cxnId="{F46097D3-12AD-449E-96CC-204D15E06164}">
      <dgm:prSet/>
      <dgm:spPr/>
      <dgm:t>
        <a:bodyPr/>
        <a:lstStyle/>
        <a:p>
          <a:endParaRPr lang="en-US"/>
        </a:p>
      </dgm:t>
    </dgm:pt>
    <dgm:pt modelId="{18A40682-2A0C-4226-960C-447CD765DBCD}" type="sibTrans" cxnId="{F46097D3-12AD-449E-96CC-204D15E06164}">
      <dgm:prSet/>
      <dgm:spPr/>
      <dgm:t>
        <a:bodyPr/>
        <a:lstStyle/>
        <a:p>
          <a:endParaRPr lang="en-US"/>
        </a:p>
      </dgm:t>
    </dgm:pt>
    <dgm:pt modelId="{97A72A3E-E5A8-47E8-AD32-ED1EDA56241F}" type="pres">
      <dgm:prSet presAssocID="{1EEC22A5-7D7D-4277-A412-46C1FC5FC649}" presName="outerComposite" presStyleCnt="0">
        <dgm:presLayoutVars>
          <dgm:chMax val="5"/>
          <dgm:dir/>
          <dgm:resizeHandles val="exact"/>
        </dgm:presLayoutVars>
      </dgm:prSet>
      <dgm:spPr/>
    </dgm:pt>
    <dgm:pt modelId="{79E5DC10-B13A-4602-98D4-F7073A6FE2EB}" type="pres">
      <dgm:prSet presAssocID="{1EEC22A5-7D7D-4277-A412-46C1FC5FC649}" presName="dummyMaxCanvas" presStyleCnt="0">
        <dgm:presLayoutVars/>
      </dgm:prSet>
      <dgm:spPr/>
    </dgm:pt>
    <dgm:pt modelId="{16620937-CD2B-4C4E-AA48-CEF8F3E21D9C}" type="pres">
      <dgm:prSet presAssocID="{1EEC22A5-7D7D-4277-A412-46C1FC5FC649}" presName="FourNodes_1" presStyleLbl="node1" presStyleIdx="0" presStyleCnt="4" custScaleX="120894" custLinFactNeighborX="7307" custLinFactNeighborY="1534">
        <dgm:presLayoutVars>
          <dgm:bulletEnabled val="1"/>
        </dgm:presLayoutVars>
      </dgm:prSet>
      <dgm:spPr/>
    </dgm:pt>
    <dgm:pt modelId="{06488A21-A6B0-42D2-8100-0BA566A5AA69}" type="pres">
      <dgm:prSet presAssocID="{1EEC22A5-7D7D-4277-A412-46C1FC5FC649}" presName="FourNodes_2" presStyleLbl="node1" presStyleIdx="1" presStyleCnt="4" custScaleX="104166" custLinFactNeighborX="-2140" custLinFactNeighborY="395">
        <dgm:presLayoutVars>
          <dgm:bulletEnabled val="1"/>
        </dgm:presLayoutVars>
      </dgm:prSet>
      <dgm:spPr/>
    </dgm:pt>
    <dgm:pt modelId="{7F6BBDEA-F9B1-452C-9871-0E67DB8172B5}" type="pres">
      <dgm:prSet presAssocID="{1EEC22A5-7D7D-4277-A412-46C1FC5FC649}" presName="FourNodes_3" presStyleLbl="node1" presStyleIdx="2" presStyleCnt="4" custLinFactNeighborX="-3098" custLinFactNeighborY="-5797">
        <dgm:presLayoutVars>
          <dgm:bulletEnabled val="1"/>
        </dgm:presLayoutVars>
      </dgm:prSet>
      <dgm:spPr/>
    </dgm:pt>
    <dgm:pt modelId="{C6EC84CE-0C31-4DC4-9C86-4B5F092980E3}" type="pres">
      <dgm:prSet presAssocID="{1EEC22A5-7D7D-4277-A412-46C1FC5FC649}" presName="FourNodes_4" presStyleLbl="node1" presStyleIdx="3" presStyleCnt="4" custScaleX="104167" custLinFactNeighborX="-6532" custLinFactNeighborY="-5402">
        <dgm:presLayoutVars>
          <dgm:bulletEnabled val="1"/>
        </dgm:presLayoutVars>
      </dgm:prSet>
      <dgm:spPr/>
    </dgm:pt>
    <dgm:pt modelId="{948828B8-1852-4497-8203-DE743B7A31C3}" type="pres">
      <dgm:prSet presAssocID="{1EEC22A5-7D7D-4277-A412-46C1FC5FC649}" presName="FourConn_1-2" presStyleLbl="fgAccFollowNode1" presStyleIdx="0" presStyleCnt="3">
        <dgm:presLayoutVars>
          <dgm:bulletEnabled val="1"/>
        </dgm:presLayoutVars>
      </dgm:prSet>
      <dgm:spPr/>
    </dgm:pt>
    <dgm:pt modelId="{61B8D290-BF2C-469A-8ADC-4A04CFBB8B1C}" type="pres">
      <dgm:prSet presAssocID="{1EEC22A5-7D7D-4277-A412-46C1FC5FC649}" presName="FourConn_2-3" presStyleLbl="fgAccFollowNode1" presStyleIdx="1" presStyleCnt="3">
        <dgm:presLayoutVars>
          <dgm:bulletEnabled val="1"/>
        </dgm:presLayoutVars>
      </dgm:prSet>
      <dgm:spPr/>
    </dgm:pt>
    <dgm:pt modelId="{AF681400-2F98-475F-B473-7B8B052A2F07}" type="pres">
      <dgm:prSet presAssocID="{1EEC22A5-7D7D-4277-A412-46C1FC5FC649}" presName="FourConn_3-4" presStyleLbl="fgAccFollowNode1" presStyleIdx="2" presStyleCnt="3">
        <dgm:presLayoutVars>
          <dgm:bulletEnabled val="1"/>
        </dgm:presLayoutVars>
      </dgm:prSet>
      <dgm:spPr/>
    </dgm:pt>
    <dgm:pt modelId="{936AE784-A20B-4295-A4C6-19AC3F06FFDB}" type="pres">
      <dgm:prSet presAssocID="{1EEC22A5-7D7D-4277-A412-46C1FC5FC649}" presName="FourNodes_1_text" presStyleLbl="node1" presStyleIdx="3" presStyleCnt="4">
        <dgm:presLayoutVars>
          <dgm:bulletEnabled val="1"/>
        </dgm:presLayoutVars>
      </dgm:prSet>
      <dgm:spPr/>
    </dgm:pt>
    <dgm:pt modelId="{CB9E8D77-DB92-4977-BD2B-8A2FC0B1581A}" type="pres">
      <dgm:prSet presAssocID="{1EEC22A5-7D7D-4277-A412-46C1FC5FC649}" presName="FourNodes_2_text" presStyleLbl="node1" presStyleIdx="3" presStyleCnt="4">
        <dgm:presLayoutVars>
          <dgm:bulletEnabled val="1"/>
        </dgm:presLayoutVars>
      </dgm:prSet>
      <dgm:spPr/>
    </dgm:pt>
    <dgm:pt modelId="{1E98C002-B244-4A53-85E8-F9C49E66092B}" type="pres">
      <dgm:prSet presAssocID="{1EEC22A5-7D7D-4277-A412-46C1FC5FC649}" presName="FourNodes_3_text" presStyleLbl="node1" presStyleIdx="3" presStyleCnt="4">
        <dgm:presLayoutVars>
          <dgm:bulletEnabled val="1"/>
        </dgm:presLayoutVars>
      </dgm:prSet>
      <dgm:spPr/>
    </dgm:pt>
    <dgm:pt modelId="{EF0878F6-A4EF-49FF-BA1F-E82EE3BB72CB}" type="pres">
      <dgm:prSet presAssocID="{1EEC22A5-7D7D-4277-A412-46C1FC5FC649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AC236438-23D5-48E5-A964-E9EAE77C2E69}" srcId="{1EEC22A5-7D7D-4277-A412-46C1FC5FC649}" destId="{223C9AFF-E411-4A87-BCEC-7E92E2053E73}" srcOrd="0" destOrd="0" parTransId="{29A40528-5ED2-4749-9314-CE8DA7213392}" sibTransId="{5631810D-4373-4151-9918-728ACF68434A}"/>
    <dgm:cxn modelId="{2547873E-8A73-4611-96E7-BD9B96C2FC84}" type="presOf" srcId="{1BE6A727-97B8-4E5F-B306-4E118A48F62B}" destId="{C6EC84CE-0C31-4DC4-9C86-4B5F092980E3}" srcOrd="0" destOrd="0" presId="urn:microsoft.com/office/officeart/2005/8/layout/vProcess5"/>
    <dgm:cxn modelId="{51AB036C-30A5-4515-9339-EA7436533EA3}" type="presOf" srcId="{5631810D-4373-4151-9918-728ACF68434A}" destId="{948828B8-1852-4497-8203-DE743B7A31C3}" srcOrd="0" destOrd="0" presId="urn:microsoft.com/office/officeart/2005/8/layout/vProcess5"/>
    <dgm:cxn modelId="{56CDAF4E-0754-4410-A60E-F713659E5A66}" type="presOf" srcId="{1EEC22A5-7D7D-4277-A412-46C1FC5FC649}" destId="{97A72A3E-E5A8-47E8-AD32-ED1EDA56241F}" srcOrd="0" destOrd="0" presId="urn:microsoft.com/office/officeart/2005/8/layout/vProcess5"/>
    <dgm:cxn modelId="{6D04C16F-6DA0-4039-BA24-9BF23FF14B6D}" srcId="{1EEC22A5-7D7D-4277-A412-46C1FC5FC649}" destId="{0D7885C8-3160-4E62-988C-4CF9853AE296}" srcOrd="2" destOrd="0" parTransId="{734CC3D3-A9AE-4505-A237-71BBF6A7AE3D}" sibTransId="{7262913B-381E-4A0E-8369-5DEE706EEF91}"/>
    <dgm:cxn modelId="{31445857-BBDE-4E06-899A-E28065DB53BE}" type="presOf" srcId="{0D7885C8-3160-4E62-988C-4CF9853AE296}" destId="{7F6BBDEA-F9B1-452C-9871-0E67DB8172B5}" srcOrd="0" destOrd="0" presId="urn:microsoft.com/office/officeart/2005/8/layout/vProcess5"/>
    <dgm:cxn modelId="{2D827C7A-11CC-4267-B2A8-89D5B45CDAB1}" type="presOf" srcId="{FEC7840D-A5FC-41B7-A503-9F7280E26CF3}" destId="{06488A21-A6B0-42D2-8100-0BA566A5AA69}" srcOrd="0" destOrd="0" presId="urn:microsoft.com/office/officeart/2005/8/layout/vProcess5"/>
    <dgm:cxn modelId="{154DAE80-5A01-44A7-841B-48B6587165D7}" type="presOf" srcId="{223C9AFF-E411-4A87-BCEC-7E92E2053E73}" destId="{936AE784-A20B-4295-A4C6-19AC3F06FFDB}" srcOrd="1" destOrd="0" presId="urn:microsoft.com/office/officeart/2005/8/layout/vProcess5"/>
    <dgm:cxn modelId="{68519A86-75AB-42DA-8521-5B50F34054C9}" type="presOf" srcId="{0D7885C8-3160-4E62-988C-4CF9853AE296}" destId="{1E98C002-B244-4A53-85E8-F9C49E66092B}" srcOrd="1" destOrd="0" presId="urn:microsoft.com/office/officeart/2005/8/layout/vProcess5"/>
    <dgm:cxn modelId="{14290591-9E91-4950-A6A2-617C099A9B9D}" type="presOf" srcId="{223C9AFF-E411-4A87-BCEC-7E92E2053E73}" destId="{16620937-CD2B-4C4E-AA48-CEF8F3E21D9C}" srcOrd="0" destOrd="0" presId="urn:microsoft.com/office/officeart/2005/8/layout/vProcess5"/>
    <dgm:cxn modelId="{4D203B94-921D-40DB-894B-F6337062C068}" type="presOf" srcId="{1BE6A727-97B8-4E5F-B306-4E118A48F62B}" destId="{EF0878F6-A4EF-49FF-BA1F-E82EE3BB72CB}" srcOrd="1" destOrd="0" presId="urn:microsoft.com/office/officeart/2005/8/layout/vProcess5"/>
    <dgm:cxn modelId="{793AA799-5A6A-415E-8BD3-A8CF860CD3E1}" srcId="{1EEC22A5-7D7D-4277-A412-46C1FC5FC649}" destId="{FEC7840D-A5FC-41B7-A503-9F7280E26CF3}" srcOrd="1" destOrd="0" parTransId="{9A406F0F-532B-4C25-8FA3-250E264DBBCB}" sibTransId="{3F13B614-FF93-4D3D-AE7A-4C0F6BD0B4BC}"/>
    <dgm:cxn modelId="{E3BA61A5-51CB-4704-9AE6-18BCBE30B2C7}" type="presOf" srcId="{FEC7840D-A5FC-41B7-A503-9F7280E26CF3}" destId="{CB9E8D77-DB92-4977-BD2B-8A2FC0B1581A}" srcOrd="1" destOrd="0" presId="urn:microsoft.com/office/officeart/2005/8/layout/vProcess5"/>
    <dgm:cxn modelId="{DF9CA5AC-FEEA-4878-9918-B616521563EA}" type="presOf" srcId="{3F13B614-FF93-4D3D-AE7A-4C0F6BD0B4BC}" destId="{61B8D290-BF2C-469A-8ADC-4A04CFBB8B1C}" srcOrd="0" destOrd="0" presId="urn:microsoft.com/office/officeart/2005/8/layout/vProcess5"/>
    <dgm:cxn modelId="{F46097D3-12AD-449E-96CC-204D15E06164}" srcId="{1EEC22A5-7D7D-4277-A412-46C1FC5FC649}" destId="{1BE6A727-97B8-4E5F-B306-4E118A48F62B}" srcOrd="3" destOrd="0" parTransId="{127DB728-D6F2-4BAF-B918-0FC628B7B4E7}" sibTransId="{18A40682-2A0C-4226-960C-447CD765DBCD}"/>
    <dgm:cxn modelId="{FC503BD5-9F62-4C57-A026-05396507F343}" type="presOf" srcId="{7262913B-381E-4A0E-8369-5DEE706EEF91}" destId="{AF681400-2F98-475F-B473-7B8B052A2F07}" srcOrd="0" destOrd="0" presId="urn:microsoft.com/office/officeart/2005/8/layout/vProcess5"/>
    <dgm:cxn modelId="{4D651E3D-5AD1-4262-B854-0A3BD7FAE284}" type="presParOf" srcId="{97A72A3E-E5A8-47E8-AD32-ED1EDA56241F}" destId="{79E5DC10-B13A-4602-98D4-F7073A6FE2EB}" srcOrd="0" destOrd="0" presId="urn:microsoft.com/office/officeart/2005/8/layout/vProcess5"/>
    <dgm:cxn modelId="{131EAF43-4E36-4D65-9206-420EC2AE1143}" type="presParOf" srcId="{97A72A3E-E5A8-47E8-AD32-ED1EDA56241F}" destId="{16620937-CD2B-4C4E-AA48-CEF8F3E21D9C}" srcOrd="1" destOrd="0" presId="urn:microsoft.com/office/officeart/2005/8/layout/vProcess5"/>
    <dgm:cxn modelId="{3A8DBB65-A22E-4CB0-A893-18301AED9F2C}" type="presParOf" srcId="{97A72A3E-E5A8-47E8-AD32-ED1EDA56241F}" destId="{06488A21-A6B0-42D2-8100-0BA566A5AA69}" srcOrd="2" destOrd="0" presId="urn:microsoft.com/office/officeart/2005/8/layout/vProcess5"/>
    <dgm:cxn modelId="{051B1D65-7AEE-4C63-B045-ADB3C5AD9D63}" type="presParOf" srcId="{97A72A3E-E5A8-47E8-AD32-ED1EDA56241F}" destId="{7F6BBDEA-F9B1-452C-9871-0E67DB8172B5}" srcOrd="3" destOrd="0" presId="urn:microsoft.com/office/officeart/2005/8/layout/vProcess5"/>
    <dgm:cxn modelId="{86C228D0-AC4D-4849-872B-6A1C3FD71DCB}" type="presParOf" srcId="{97A72A3E-E5A8-47E8-AD32-ED1EDA56241F}" destId="{C6EC84CE-0C31-4DC4-9C86-4B5F092980E3}" srcOrd="4" destOrd="0" presId="urn:microsoft.com/office/officeart/2005/8/layout/vProcess5"/>
    <dgm:cxn modelId="{200792E2-5792-41B6-84CB-BDB4CCE4B686}" type="presParOf" srcId="{97A72A3E-E5A8-47E8-AD32-ED1EDA56241F}" destId="{948828B8-1852-4497-8203-DE743B7A31C3}" srcOrd="5" destOrd="0" presId="urn:microsoft.com/office/officeart/2005/8/layout/vProcess5"/>
    <dgm:cxn modelId="{14DE3D8E-7D55-4CC2-82E3-38BD934FC60C}" type="presParOf" srcId="{97A72A3E-E5A8-47E8-AD32-ED1EDA56241F}" destId="{61B8D290-BF2C-469A-8ADC-4A04CFBB8B1C}" srcOrd="6" destOrd="0" presId="urn:microsoft.com/office/officeart/2005/8/layout/vProcess5"/>
    <dgm:cxn modelId="{FAA6CAEA-A8CC-4EA2-8A0A-0AF959DF2ADC}" type="presParOf" srcId="{97A72A3E-E5A8-47E8-AD32-ED1EDA56241F}" destId="{AF681400-2F98-475F-B473-7B8B052A2F07}" srcOrd="7" destOrd="0" presId="urn:microsoft.com/office/officeart/2005/8/layout/vProcess5"/>
    <dgm:cxn modelId="{63B38F9F-BE66-4250-9232-D580A0F602DA}" type="presParOf" srcId="{97A72A3E-E5A8-47E8-AD32-ED1EDA56241F}" destId="{936AE784-A20B-4295-A4C6-19AC3F06FFDB}" srcOrd="8" destOrd="0" presId="urn:microsoft.com/office/officeart/2005/8/layout/vProcess5"/>
    <dgm:cxn modelId="{BF50A6AA-3BD5-4211-BED5-66D7D36BFB63}" type="presParOf" srcId="{97A72A3E-E5A8-47E8-AD32-ED1EDA56241F}" destId="{CB9E8D77-DB92-4977-BD2B-8A2FC0B1581A}" srcOrd="9" destOrd="0" presId="urn:microsoft.com/office/officeart/2005/8/layout/vProcess5"/>
    <dgm:cxn modelId="{D271C5C4-E647-4D88-9485-ECE19AEE2345}" type="presParOf" srcId="{97A72A3E-E5A8-47E8-AD32-ED1EDA56241F}" destId="{1E98C002-B244-4A53-85E8-F9C49E66092B}" srcOrd="10" destOrd="0" presId="urn:microsoft.com/office/officeart/2005/8/layout/vProcess5"/>
    <dgm:cxn modelId="{1A25201F-2390-454D-AD24-C89394BDB909}" type="presParOf" srcId="{97A72A3E-E5A8-47E8-AD32-ED1EDA56241F}" destId="{EF0878F6-A4EF-49FF-BA1F-E82EE3BB72CB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89E0F5-3783-4CB4-9C80-25E6829343E9}">
      <dsp:nvSpPr>
        <dsp:cNvPr id="0" name=""/>
        <dsp:cNvSpPr/>
      </dsp:nvSpPr>
      <dsp:spPr>
        <a:xfrm>
          <a:off x="0" y="548"/>
          <a:ext cx="821055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97E0CF-AA1D-4E62-8F39-CC9EC75E766A}">
      <dsp:nvSpPr>
        <dsp:cNvPr id="0" name=""/>
        <dsp:cNvSpPr/>
      </dsp:nvSpPr>
      <dsp:spPr>
        <a:xfrm>
          <a:off x="0" y="548"/>
          <a:ext cx="8210550" cy="642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Man Le </a:t>
          </a:r>
          <a:r>
            <a:rPr lang="en-US" sz="2400" kern="1200" dirty="0"/>
            <a:t>– THEA Contracts &amp; Procurement Manager</a:t>
          </a:r>
        </a:p>
      </dsp:txBody>
      <dsp:txXfrm>
        <a:off x="0" y="548"/>
        <a:ext cx="8210550" cy="642100"/>
      </dsp:txXfrm>
    </dsp:sp>
    <dsp:sp modelId="{0C23DECE-7B5E-42C2-BDC6-94EC925E0D14}">
      <dsp:nvSpPr>
        <dsp:cNvPr id="0" name=""/>
        <dsp:cNvSpPr/>
      </dsp:nvSpPr>
      <dsp:spPr>
        <a:xfrm>
          <a:off x="0" y="642649"/>
          <a:ext cx="821055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C59FCA-7211-4648-AA19-74FCDEF8E4AD}">
      <dsp:nvSpPr>
        <dsp:cNvPr id="0" name=""/>
        <dsp:cNvSpPr/>
      </dsp:nvSpPr>
      <dsp:spPr>
        <a:xfrm>
          <a:off x="0" y="642649"/>
          <a:ext cx="8210550" cy="642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Judith Villegas, EI </a:t>
          </a:r>
          <a:r>
            <a:rPr lang="en-US" sz="2400" kern="1200" dirty="0"/>
            <a:t>– THEA Project Manager</a:t>
          </a:r>
        </a:p>
      </dsp:txBody>
      <dsp:txXfrm>
        <a:off x="0" y="642649"/>
        <a:ext cx="8210550" cy="642100"/>
      </dsp:txXfrm>
    </dsp:sp>
    <dsp:sp modelId="{25807A2E-CB29-4613-9DE0-8F183DE3BEF7}">
      <dsp:nvSpPr>
        <dsp:cNvPr id="0" name=""/>
        <dsp:cNvSpPr/>
      </dsp:nvSpPr>
      <dsp:spPr>
        <a:xfrm>
          <a:off x="0" y="1284749"/>
          <a:ext cx="821055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231592-525A-4BF5-A26B-D361856D9F63}">
      <dsp:nvSpPr>
        <dsp:cNvPr id="0" name=""/>
        <dsp:cNvSpPr/>
      </dsp:nvSpPr>
      <dsp:spPr>
        <a:xfrm>
          <a:off x="0" y="1284749"/>
          <a:ext cx="8210550" cy="642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Brian Pickard, PE </a:t>
          </a:r>
          <a:r>
            <a:rPr lang="en-US" sz="2400" b="0" kern="1200" dirty="0"/>
            <a:t>– THEA Director of Operations and Engineering</a:t>
          </a:r>
        </a:p>
      </dsp:txBody>
      <dsp:txXfrm>
        <a:off x="0" y="1284749"/>
        <a:ext cx="8210550" cy="642100"/>
      </dsp:txXfrm>
    </dsp:sp>
    <dsp:sp modelId="{5D97E7D0-E387-481E-A73F-5437BB5EF479}">
      <dsp:nvSpPr>
        <dsp:cNvPr id="0" name=""/>
        <dsp:cNvSpPr/>
      </dsp:nvSpPr>
      <dsp:spPr>
        <a:xfrm>
          <a:off x="0" y="1926849"/>
          <a:ext cx="821055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F2B93E-B0F0-46CC-9E27-B3B8F4BD0529}">
      <dsp:nvSpPr>
        <dsp:cNvPr id="0" name=""/>
        <dsp:cNvSpPr/>
      </dsp:nvSpPr>
      <dsp:spPr>
        <a:xfrm>
          <a:off x="0" y="1926849"/>
          <a:ext cx="8210550" cy="642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Jim Drapp, PE </a:t>
          </a:r>
          <a:r>
            <a:rPr lang="en-US" sz="2400" kern="1200" dirty="0"/>
            <a:t>– THEA GEC Program Manager</a:t>
          </a:r>
        </a:p>
      </dsp:txBody>
      <dsp:txXfrm>
        <a:off x="0" y="1926849"/>
        <a:ext cx="8210550" cy="642100"/>
      </dsp:txXfrm>
    </dsp:sp>
    <dsp:sp modelId="{03C7D720-5CB7-4814-BAFE-EC69FC626A30}">
      <dsp:nvSpPr>
        <dsp:cNvPr id="0" name=""/>
        <dsp:cNvSpPr/>
      </dsp:nvSpPr>
      <dsp:spPr>
        <a:xfrm>
          <a:off x="0" y="2568950"/>
          <a:ext cx="821055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46C910-B2AD-4250-8A86-6A1FBE42B390}">
      <dsp:nvSpPr>
        <dsp:cNvPr id="0" name=""/>
        <dsp:cNvSpPr/>
      </dsp:nvSpPr>
      <dsp:spPr>
        <a:xfrm>
          <a:off x="0" y="2568950"/>
          <a:ext cx="8210550" cy="642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David Hubbard, PE </a:t>
          </a:r>
          <a:r>
            <a:rPr lang="en-US" sz="2400" kern="1200" dirty="0"/>
            <a:t>– THEA GEC Project Manager</a:t>
          </a:r>
        </a:p>
      </dsp:txBody>
      <dsp:txXfrm>
        <a:off x="0" y="2568950"/>
        <a:ext cx="8210550" cy="642100"/>
      </dsp:txXfrm>
    </dsp:sp>
    <dsp:sp modelId="{CD972FB2-6C5D-4E7B-8E4C-251B9F3FF622}">
      <dsp:nvSpPr>
        <dsp:cNvPr id="0" name=""/>
        <dsp:cNvSpPr/>
      </dsp:nvSpPr>
      <dsp:spPr>
        <a:xfrm>
          <a:off x="0" y="3211050"/>
          <a:ext cx="821055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2C91B1-A98D-44EF-B59B-EF667BE1F891}">
      <dsp:nvSpPr>
        <dsp:cNvPr id="0" name=""/>
        <dsp:cNvSpPr/>
      </dsp:nvSpPr>
      <dsp:spPr>
        <a:xfrm>
          <a:off x="0" y="3211050"/>
          <a:ext cx="8210550" cy="642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Terry Opdyke </a:t>
          </a:r>
          <a:r>
            <a:rPr lang="en-US" sz="2400" kern="1200" dirty="0"/>
            <a:t>– THEA GEC</a:t>
          </a:r>
          <a:r>
            <a:rPr lang="en-US" sz="2400" b="1" kern="1200" dirty="0"/>
            <a:t> </a:t>
          </a:r>
          <a:endParaRPr lang="en-US" sz="2400" kern="1200" dirty="0"/>
        </a:p>
      </dsp:txBody>
      <dsp:txXfrm>
        <a:off x="0" y="3211050"/>
        <a:ext cx="8210550" cy="642100"/>
      </dsp:txXfrm>
    </dsp:sp>
    <dsp:sp modelId="{7AFD7109-F942-4EC9-80A7-790ABF0699F3}">
      <dsp:nvSpPr>
        <dsp:cNvPr id="0" name=""/>
        <dsp:cNvSpPr/>
      </dsp:nvSpPr>
      <dsp:spPr>
        <a:xfrm>
          <a:off x="0" y="3853150"/>
          <a:ext cx="821055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963615-415A-427C-A6D0-A922B4CB664E}">
      <dsp:nvSpPr>
        <dsp:cNvPr id="0" name=""/>
        <dsp:cNvSpPr/>
      </dsp:nvSpPr>
      <dsp:spPr>
        <a:xfrm>
          <a:off x="0" y="3853150"/>
          <a:ext cx="8210550" cy="642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Brian McKishnie, PE </a:t>
          </a:r>
          <a:r>
            <a:rPr lang="en-US" sz="2400" kern="1200" dirty="0"/>
            <a:t>– THEA Consultant CEI</a:t>
          </a:r>
        </a:p>
      </dsp:txBody>
      <dsp:txXfrm>
        <a:off x="0" y="3853150"/>
        <a:ext cx="8210550" cy="6421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EF198F-7A0F-4A2C-9118-4E648B4D764B}">
      <dsp:nvSpPr>
        <dsp:cNvPr id="0" name=""/>
        <dsp:cNvSpPr/>
      </dsp:nvSpPr>
      <dsp:spPr>
        <a:xfrm>
          <a:off x="0" y="565312"/>
          <a:ext cx="4701778" cy="2170349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Deadline for Questions: </a:t>
          </a:r>
        </a:p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September 3, 2021</a:t>
          </a:r>
        </a:p>
      </dsp:txBody>
      <dsp:txXfrm>
        <a:off x="105948" y="671260"/>
        <a:ext cx="4489882" cy="1958453"/>
      </dsp:txXfrm>
    </dsp:sp>
    <dsp:sp modelId="{18BC049A-EFF1-435C-9507-817D42F2A027}">
      <dsp:nvSpPr>
        <dsp:cNvPr id="0" name=""/>
        <dsp:cNvSpPr/>
      </dsp:nvSpPr>
      <dsp:spPr>
        <a:xfrm>
          <a:off x="0" y="2836462"/>
          <a:ext cx="4701778" cy="2170349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Deadline for Responses to Questions:    </a:t>
          </a:r>
        </a:p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September 8, 2021</a:t>
          </a:r>
        </a:p>
      </dsp:txBody>
      <dsp:txXfrm>
        <a:off x="105948" y="2942410"/>
        <a:ext cx="4489882" cy="19584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EF198F-7A0F-4A2C-9118-4E648B4D764B}">
      <dsp:nvSpPr>
        <dsp:cNvPr id="0" name=""/>
        <dsp:cNvSpPr/>
      </dsp:nvSpPr>
      <dsp:spPr>
        <a:xfrm>
          <a:off x="0" y="197142"/>
          <a:ext cx="4876800" cy="1668346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Bid Package Due: </a:t>
          </a:r>
        </a:p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2:00pm September 16, 2021</a:t>
          </a:r>
        </a:p>
      </dsp:txBody>
      <dsp:txXfrm>
        <a:off x="81442" y="278584"/>
        <a:ext cx="4713916" cy="1505462"/>
      </dsp:txXfrm>
    </dsp:sp>
    <dsp:sp modelId="{18BC049A-EFF1-435C-9507-817D42F2A027}">
      <dsp:nvSpPr>
        <dsp:cNvPr id="0" name=""/>
        <dsp:cNvSpPr/>
      </dsp:nvSpPr>
      <dsp:spPr>
        <a:xfrm>
          <a:off x="0" y="1951889"/>
          <a:ext cx="4876800" cy="1668346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September 27, 2021:</a:t>
          </a:r>
          <a:br>
            <a:rPr lang="en-US" sz="3000" kern="1200" dirty="0"/>
          </a:br>
          <a:r>
            <a:rPr lang="en-US" sz="3000" kern="1200" dirty="0"/>
            <a:t>THEA Board Approval</a:t>
          </a:r>
        </a:p>
      </dsp:txBody>
      <dsp:txXfrm>
        <a:off x="81442" y="2033331"/>
        <a:ext cx="4713916" cy="1505462"/>
      </dsp:txXfrm>
    </dsp:sp>
    <dsp:sp modelId="{702274EC-8E9D-48AE-BE1D-245B6B9F76E8}">
      <dsp:nvSpPr>
        <dsp:cNvPr id="0" name=""/>
        <dsp:cNvSpPr/>
      </dsp:nvSpPr>
      <dsp:spPr>
        <a:xfrm>
          <a:off x="0" y="3730188"/>
          <a:ext cx="4876800" cy="1668346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NTP &amp; Construction:</a:t>
          </a:r>
          <a:br>
            <a:rPr lang="en-US" sz="3000" kern="1200" dirty="0"/>
          </a:br>
          <a:r>
            <a:rPr lang="en-US" sz="3000" kern="1200" dirty="0"/>
            <a:t>October 10, 2021 through  February 2022</a:t>
          </a:r>
        </a:p>
      </dsp:txBody>
      <dsp:txXfrm>
        <a:off x="81442" y="3811630"/>
        <a:ext cx="4713916" cy="15054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620937-CD2B-4C4E-AA48-CEF8F3E21D9C}">
      <dsp:nvSpPr>
        <dsp:cNvPr id="0" name=""/>
        <dsp:cNvSpPr/>
      </dsp:nvSpPr>
      <dsp:spPr>
        <a:xfrm>
          <a:off x="76206" y="17744"/>
          <a:ext cx="8843637" cy="11567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u="sng" kern="1200" dirty="0">
              <a:solidFill>
                <a:schemeClr val="tx1"/>
              </a:solidFill>
            </a:rPr>
            <a:t>http://www.tampa-xway.com/procurement/#</a:t>
          </a:r>
          <a:r>
            <a:rPr lang="en-US" sz="2800" b="1" kern="1200" dirty="0">
              <a:solidFill>
                <a:schemeClr val="tx1"/>
              </a:solidFill>
            </a:rPr>
            <a:t> </a:t>
          </a:r>
        </a:p>
      </dsp:txBody>
      <dsp:txXfrm>
        <a:off x="110085" y="51623"/>
        <a:ext cx="7230647" cy="1088958"/>
      </dsp:txXfrm>
    </dsp:sp>
    <dsp:sp modelId="{06488A21-A6B0-42D2-8100-0BA566A5AA69}">
      <dsp:nvSpPr>
        <dsp:cNvPr id="0" name=""/>
        <dsp:cNvSpPr/>
      </dsp:nvSpPr>
      <dsp:spPr>
        <a:xfrm>
          <a:off x="609630" y="1371597"/>
          <a:ext cx="7619951" cy="11567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11292"/>
                <a:satOff val="13270"/>
                <a:lumOff val="28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/>
              </a:solidFill>
            </a:rPr>
            <a:t>Project is advertised, therefore, </a:t>
          </a:r>
          <a:r>
            <a:rPr lang="en-US" sz="2200" b="1" u="sng" kern="1200" dirty="0">
              <a:solidFill>
                <a:schemeClr val="tx1"/>
              </a:solidFill>
            </a:rPr>
            <a:t>cone of silence </a:t>
          </a:r>
          <a:r>
            <a:rPr lang="en-US" sz="2200" kern="1200" dirty="0">
              <a:solidFill>
                <a:schemeClr val="tx1"/>
              </a:solidFill>
            </a:rPr>
            <a:t>is in effect for all THEA, HNTB, and </a:t>
          </a:r>
          <a:r>
            <a:rPr lang="en-US" sz="2200" kern="1200" dirty="0" err="1">
              <a:solidFill>
                <a:schemeClr val="tx1"/>
              </a:solidFill>
            </a:rPr>
            <a:t>Consor</a:t>
          </a:r>
          <a:r>
            <a:rPr lang="en-US" sz="2200" kern="1200" dirty="0">
              <a:solidFill>
                <a:schemeClr val="tx1"/>
              </a:solidFill>
            </a:rPr>
            <a:t> staff until the Board of Directors Selection. </a:t>
          </a:r>
        </a:p>
      </dsp:txBody>
      <dsp:txXfrm>
        <a:off x="643509" y="1405476"/>
        <a:ext cx="6130834" cy="1088958"/>
      </dsp:txXfrm>
    </dsp:sp>
    <dsp:sp modelId="{7F6BBDEA-F9B1-452C-9871-0E67DB8172B5}">
      <dsp:nvSpPr>
        <dsp:cNvPr id="0" name=""/>
        <dsp:cNvSpPr/>
      </dsp:nvSpPr>
      <dsp:spPr>
        <a:xfrm>
          <a:off x="1295430" y="2667001"/>
          <a:ext cx="7315200" cy="1156716"/>
        </a:xfrm>
        <a:prstGeom prst="roundRect">
          <a:avLst>
            <a:gd name="adj" fmla="val 10000"/>
          </a:avLst>
        </a:prstGeom>
        <a:solidFill>
          <a:srgbClr val="FFCC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/>
              </a:solidFill>
            </a:rPr>
            <a:t>All questions should be emailed to Man Le, THEA Contracts &amp; Procurement Manager: </a:t>
          </a:r>
          <a:r>
            <a:rPr lang="en-US" sz="2200" u="sng" kern="1200" dirty="0">
              <a:solidFill>
                <a:schemeClr val="tx1"/>
              </a:solidFill>
            </a:rPr>
            <a:t>man.le@tampa-xway.com</a:t>
          </a:r>
          <a:endParaRPr lang="en-US" sz="2200" kern="1200" dirty="0">
            <a:solidFill>
              <a:schemeClr val="tx1"/>
            </a:solidFill>
          </a:endParaRPr>
        </a:p>
      </dsp:txBody>
      <dsp:txXfrm>
        <a:off x="1329309" y="2700880"/>
        <a:ext cx="5892072" cy="1088958"/>
      </dsp:txXfrm>
    </dsp:sp>
    <dsp:sp modelId="{C6EC84CE-0C31-4DC4-9C86-4B5F092980E3}">
      <dsp:nvSpPr>
        <dsp:cNvPr id="0" name=""/>
        <dsp:cNvSpPr/>
      </dsp:nvSpPr>
      <dsp:spPr>
        <a:xfrm>
          <a:off x="1504462" y="4038598"/>
          <a:ext cx="7620024" cy="1156716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solidFill>
                <a:schemeClr val="tx1"/>
              </a:solidFill>
            </a:rPr>
            <a:t>Answers will be posted on the THEA website</a:t>
          </a:r>
          <a:endParaRPr lang="en-US" sz="2500" kern="1200" dirty="0">
            <a:solidFill>
              <a:schemeClr val="tx1"/>
            </a:solidFill>
          </a:endParaRPr>
        </a:p>
      </dsp:txBody>
      <dsp:txXfrm>
        <a:off x="1538341" y="4072477"/>
        <a:ext cx="6130893" cy="1088958"/>
      </dsp:txXfrm>
    </dsp:sp>
    <dsp:sp modelId="{948828B8-1852-4497-8203-DE743B7A31C3}">
      <dsp:nvSpPr>
        <dsp:cNvPr id="0" name=""/>
        <dsp:cNvSpPr/>
      </dsp:nvSpPr>
      <dsp:spPr>
        <a:xfrm>
          <a:off x="6869237" y="885939"/>
          <a:ext cx="751865" cy="751865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 dirty="0"/>
        </a:p>
      </dsp:txBody>
      <dsp:txXfrm>
        <a:off x="7038407" y="885939"/>
        <a:ext cx="413525" cy="565778"/>
      </dsp:txXfrm>
    </dsp:sp>
    <dsp:sp modelId="{61B8D290-BF2C-469A-8ADC-4A04CFBB8B1C}">
      <dsp:nvSpPr>
        <dsp:cNvPr id="0" name=""/>
        <dsp:cNvSpPr/>
      </dsp:nvSpPr>
      <dsp:spPr>
        <a:xfrm>
          <a:off x="7481885" y="2252967"/>
          <a:ext cx="751865" cy="751865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 dirty="0"/>
        </a:p>
      </dsp:txBody>
      <dsp:txXfrm>
        <a:off x="7651055" y="2252967"/>
        <a:ext cx="413525" cy="565778"/>
      </dsp:txXfrm>
    </dsp:sp>
    <dsp:sp modelId="{AF681400-2F98-475F-B473-7B8B052A2F07}">
      <dsp:nvSpPr>
        <dsp:cNvPr id="0" name=""/>
        <dsp:cNvSpPr/>
      </dsp:nvSpPr>
      <dsp:spPr>
        <a:xfrm>
          <a:off x="8085389" y="3619995"/>
          <a:ext cx="751865" cy="751865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 dirty="0"/>
        </a:p>
      </dsp:txBody>
      <dsp:txXfrm>
        <a:off x="8254559" y="3619995"/>
        <a:ext cx="413525" cy="5657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EDC62958-6AB1-4249-BC0D-102958D4FF2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9" tIns="45705" rIns="91409" bIns="4570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CEFABC91-4139-456B-A738-32EF40636A3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9" tIns="45705" rIns="91409" bIns="4570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5DD5116-82F3-41D6-A99D-5B12B5EA1649}" type="datetimeFigureOut">
              <a:rPr lang="en-US"/>
              <a:pPr>
                <a:defRPr/>
              </a:pPr>
              <a:t>8/31/2021</a:t>
            </a:fld>
            <a:endParaRPr lang="en-US" dirty="0"/>
          </a:p>
        </p:txBody>
      </p:sp>
      <p:sp>
        <p:nvSpPr>
          <p:cNvPr id="65540" name="Rectangle 4">
            <a:extLst>
              <a:ext uri="{FF2B5EF4-FFF2-40B4-BE49-F238E27FC236}">
                <a16:creationId xmlns:a16="http://schemas.microsoft.com/office/drawing/2014/main" id="{7D57FF08-3ED7-417E-A559-7A2A7071CDB2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9" tIns="45705" rIns="91409" bIns="4570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5541" name="Rectangle 5">
            <a:extLst>
              <a:ext uri="{FF2B5EF4-FFF2-40B4-BE49-F238E27FC236}">
                <a16:creationId xmlns:a16="http://schemas.microsoft.com/office/drawing/2014/main" id="{A688172D-5474-4B26-A7B8-B0AEF7A9DC2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9" tIns="45705" rIns="91409" bIns="4570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2C5C666-ABC9-487C-BD6B-0DFC18A4917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B53853D-F924-4E40-9CE6-6510DD003F1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09" tIns="45705" rIns="91409" bIns="45705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8EB8B5-2A8B-4BB5-B7F4-780C6593AD1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09" tIns="45705" rIns="91409" bIns="45705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0A87F62-4EDF-47D4-A20B-49F85E4AD08F}" type="datetimeFigureOut">
              <a:rPr lang="en-US"/>
              <a:pPr>
                <a:defRPr/>
              </a:pPr>
              <a:t>8/31/2021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2234A67-0E52-43B0-ABA4-A87585F9563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9" tIns="45705" rIns="91409" bIns="45705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8B39681-2BCC-4613-B459-9865474440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0088" y="4416425"/>
            <a:ext cx="5610225" cy="4183063"/>
          </a:xfrm>
          <a:prstGeom prst="rect">
            <a:avLst/>
          </a:prstGeom>
        </p:spPr>
        <p:txBody>
          <a:bodyPr vert="horz" wrap="square" lIns="91409" tIns="45705" rIns="91409" bIns="45705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B9010-504A-4C3C-BFA0-9179280111D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09" tIns="45705" rIns="91409" bIns="45705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74F0E8-42A2-4130-913D-FD6942806E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09" tIns="45705" rIns="91409" bIns="4570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26D12FB-AD03-4BD1-A336-FA89E212EFE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0D0BB4A2-AA1C-49CD-8A64-8178C7C18E0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26BC4A71-76E4-4AA0-97BA-0AA8398A054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cs typeface="Arial" panose="020B0604020202020204" pitchFamily="34" charset="0"/>
            </a:endParaRPr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B5E55180-C811-401A-8498-AE780E46FE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7EBB994-9ACC-4815-B631-FD5312CA7655}" type="slidenum">
              <a:rPr lang="en-US" altLang="en-US" sz="1200" smtClean="0"/>
              <a:pPr/>
              <a:t>1</a:t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6D12FB-AD03-4BD1-A336-FA89E212EFE1}" type="slidenum">
              <a:rPr lang="en-US" altLang="en-US" smtClean="0"/>
              <a:pPr>
                <a:defRPr/>
              </a:pPr>
              <a:t>36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98232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>
            <a:extLst>
              <a:ext uri="{FF2B5EF4-FFF2-40B4-BE49-F238E27FC236}">
                <a16:creationId xmlns:a16="http://schemas.microsoft.com/office/drawing/2014/main" id="{AFF7D15B-5D9A-490B-8588-F94D258360B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Notes Placeholder 2">
            <a:extLst>
              <a:ext uri="{FF2B5EF4-FFF2-40B4-BE49-F238E27FC236}">
                <a16:creationId xmlns:a16="http://schemas.microsoft.com/office/drawing/2014/main" id="{78B42E1D-9F62-49B5-86E3-01880B8A0FB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cs typeface="Arial" panose="020B0604020202020204" pitchFamily="34" charset="0"/>
            </a:endParaRPr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C765F1CE-F430-4AE1-A165-193E8E3718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68E582BB-E1EC-466A-80C5-EFD255A50BF0}" type="slidenum">
              <a:rPr lang="en-US" altLang="en-US" sz="1200" kern="0" smtClean="0"/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40</a:t>
            </a:fld>
            <a:endParaRPr lang="en-US" altLang="en-US" sz="1200" kern="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BE36F-08FD-4487-A502-25A0C99D4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57F4D0-5F9A-4EF5-BFD5-305DEAC9B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08C707-C5A7-4CFD-AB82-50853483B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8EC67-6F7D-4161-8962-63897A17D7E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11456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91DDDC-1A3B-4214-8463-910973BD6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6A7E1F-6099-4EC6-A347-990907787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3FC78E-8F47-48BD-B1C8-6FE0C57BA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78861-0BCB-44A2-83B2-97B70D8F95A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02726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DC44CD-2F12-400F-897E-09CED64F3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49F06E-9972-4FA1-A6D4-0A7749432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A8F41E-C6FA-4B7E-9297-BD1CF8A10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158FD-D2A0-437A-8CEB-A11F3135858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91996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FCD90A-D9DD-43D3-A9C8-3AD6BF16D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30649A-5E3B-4423-AE97-B11A10204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E278C8-F196-4B91-92AD-5482E18D9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2724B-26D4-42D1-818E-A1A45388CCA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43288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FEABAD-0139-4D07-B474-BAE81FFDA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AE6DFE-E0F5-44F2-9DA6-8F3DB2270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B76C1C-8868-4FE7-BAFE-D86224F91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EC569-7273-4A06-8625-06BCA31207D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67272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FCB0AA8-3989-4182-A92B-8C454D89C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1A11CB4-A3FC-43DA-BDC9-BFC8A3D0E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60318DC-9E51-4A25-8A7A-E4ED64722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041DD-6B24-4E0A-9CBD-62B402B9FE0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88451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864266E-9BB0-4029-8DFA-AD532C29A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11B6D39-CACA-424F-A13A-E7B4D3B2E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932CA58-81E3-474E-BD52-9416726E5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31D5F-8B06-4AE5-B0FA-4084DFB5BCA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87941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EF67393-147F-41F9-A6B4-362F98703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1138585-BEDC-4DC0-A3B1-EFBBDB6BF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8D579B1-C3AD-4996-BACD-4F869B3CF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B589D-4617-40A0-95A8-8A296D0016C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96357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DCE1E57-EA61-4214-8B36-CAECC91B6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14B4387-D91D-46EF-A429-52D4BA5D2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F930E2F-2ED5-4B0C-B331-39FBE34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552B0-716D-49E0-81BF-37F77FEFD90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72748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3E756AF-28BD-415A-B0D1-8D9DA04A0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9DB01C0-276A-465C-97D1-4643DAF56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33ED440-0CE8-4EB0-B674-A2F30DA4C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38A79-CBF0-45D9-A4C2-A820ECD90F0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45797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085D5E6-783E-403D-B9E0-6DB7E2CB9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433304D-5C15-4398-B1B9-582D46444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ABBF5C5-468F-4AB6-92AB-8989F3250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EB4C0-1DFE-4EFD-9023-DFF79851F5A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55813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DDFAC00-E24B-4EF5-B9E9-32FC4481C00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89FEB6E-DDAA-4720-A78E-C81C82FDDC8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CC56B7-2AB5-4E8C-8878-6373C03AA4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17E77-94FE-4C19-8F01-F80717930D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535C22-CF5D-4AD2-ADCD-70A4E2F7A8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B9FFC43-8863-42B7-B244-03D165B9CF5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 spd="slow"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camago.com/faq/camago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EC69466-833C-4E68-8E9F-2CA774A01D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4" r="39173"/>
          <a:stretch/>
        </p:blipFill>
        <p:spPr>
          <a:xfrm>
            <a:off x="4429762" y="10"/>
            <a:ext cx="4709157" cy="6857990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7839049-EFF5-4BA1-B64B-318BB87B5D82}"/>
              </a:ext>
            </a:extLst>
          </p:cNvPr>
          <p:cNvSpPr txBox="1">
            <a:spLocks/>
          </p:cNvSpPr>
          <p:nvPr/>
        </p:nvSpPr>
        <p:spPr>
          <a:xfrm>
            <a:off x="245745" y="2226796"/>
            <a:ext cx="4189097" cy="3716804"/>
          </a:xfrm>
          <a:prstGeom prst="rect">
            <a:avLst/>
          </a:prstGeom>
        </p:spPr>
        <p:txBody>
          <a:bodyPr vert="horz" lIns="91440" tIns="45720" rIns="91440" bIns="45720" rtlCol="0" anchor="t" anchorCtr="1">
            <a:normAutofit fontScale="7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altLang="en-US" sz="7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Pre-Bid Conference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altLang="en-US" sz="7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9/1/2021</a:t>
            </a:r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b="1" i="1" dirty="0"/>
              <a:t>FY22 SELMON BRIDGE PAVEMENT STRIPING</a:t>
            </a:r>
          </a:p>
          <a:p>
            <a:r>
              <a:rPr lang="en-US" b="1" i="1" dirty="0"/>
              <a:t>O-01421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45429C-83BF-42F8-9A5C-DE7E35E19396}"/>
              </a:ext>
            </a:extLst>
          </p:cNvPr>
          <p:cNvSpPr txBox="1"/>
          <p:nvPr/>
        </p:nvSpPr>
        <p:spPr>
          <a:xfrm>
            <a:off x="-457179" y="287804"/>
            <a:ext cx="53492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+mj-lt"/>
              </a:rPr>
              <a:t>Tampa Hillsborough </a:t>
            </a:r>
          </a:p>
          <a:p>
            <a:pPr algn="ctr"/>
            <a:r>
              <a:rPr lang="en-US" sz="4000" dirty="0">
                <a:latin typeface="+mj-lt"/>
              </a:rPr>
              <a:t>Expressway </a:t>
            </a:r>
          </a:p>
          <a:p>
            <a:pPr algn="ctr"/>
            <a:r>
              <a:rPr lang="en-US" sz="4000" dirty="0">
                <a:latin typeface="+mj-lt"/>
              </a:rPr>
              <a:t>Authority</a:t>
            </a:r>
          </a:p>
        </p:txBody>
      </p:sp>
    </p:spTree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AEC7A1-443B-4028-8F9A-976A702B42FF}"/>
              </a:ext>
            </a:extLst>
          </p:cNvPr>
          <p:cNvSpPr txBox="1">
            <a:spLocks/>
          </p:cNvSpPr>
          <p:nvPr/>
        </p:nvSpPr>
        <p:spPr>
          <a:xfrm>
            <a:off x="228600" y="112693"/>
            <a:ext cx="8763000" cy="954107"/>
          </a:xfrm>
          <a:prstGeom prst="rect">
            <a:avLst/>
          </a:prstGeom>
          <a:noFill/>
          <a:ln>
            <a:noFill/>
          </a:ln>
          <a:effectLst>
            <a:glow>
              <a:schemeClr val="tx2">
                <a:lumMod val="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softEdge rad="127000"/>
          </a:effectLst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 anchorCtr="1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800" b="1" dirty="0"/>
              <a:t>SELMON BRIDGE PAVEMENT STRIPING</a:t>
            </a:r>
          </a:p>
          <a:p>
            <a:pPr>
              <a:defRPr/>
            </a:pPr>
            <a:r>
              <a:rPr lang="en-US" sz="2800" b="1" dirty="0"/>
              <a:t>Selmon Expressway Local Lanes</a:t>
            </a:r>
            <a:endParaRPr lang="en-US" altLang="en-US" sz="2800" b="1" dirty="0">
              <a:ea typeface="Arial Unicode MS" panose="020B0604020202020204" pitchFamily="34" charset="-128"/>
              <a:cs typeface="Leelawadee" panose="020B0502040204020203" pitchFamily="34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0AA6AF-8812-4742-826F-0763F8D1E8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500" y="1103745"/>
            <a:ext cx="7238999" cy="4650509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DB7B3CC2-8240-450E-9172-4863F5FF5475}"/>
              </a:ext>
            </a:extLst>
          </p:cNvPr>
          <p:cNvSpPr/>
          <p:nvPr/>
        </p:nvSpPr>
        <p:spPr>
          <a:xfrm>
            <a:off x="1066800" y="4267200"/>
            <a:ext cx="2362200" cy="838200"/>
          </a:xfrm>
          <a:prstGeom prst="wedgeRoundRectCallout">
            <a:avLst>
              <a:gd name="adj1" fmla="val 41102"/>
              <a:gd name="adj2" fmla="val -94591"/>
              <a:gd name="adj3" fmla="val 16667"/>
            </a:avLst>
          </a:prstGeom>
          <a:solidFill>
            <a:srgbClr val="0070C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Bridge 100332/100333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84DA999E-92E5-4A18-8DDB-A6B9BDBB529D}"/>
              </a:ext>
            </a:extLst>
          </p:cNvPr>
          <p:cNvSpPr/>
          <p:nvPr/>
        </p:nvSpPr>
        <p:spPr>
          <a:xfrm>
            <a:off x="1981200" y="1428173"/>
            <a:ext cx="1600200" cy="838200"/>
          </a:xfrm>
          <a:prstGeom prst="wedgeRoundRectCallout">
            <a:avLst>
              <a:gd name="adj1" fmla="val 120660"/>
              <a:gd name="adj2" fmla="val 184682"/>
              <a:gd name="adj3" fmla="val 16667"/>
            </a:avLst>
          </a:prstGeom>
          <a:solidFill>
            <a:srgbClr val="0070C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Tampa St. On Ramp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90E1CDD8-0667-4D6D-A3AC-43D384C9809A}"/>
              </a:ext>
            </a:extLst>
          </p:cNvPr>
          <p:cNvSpPr/>
          <p:nvPr/>
        </p:nvSpPr>
        <p:spPr>
          <a:xfrm>
            <a:off x="4800600" y="4686300"/>
            <a:ext cx="2286000" cy="1028700"/>
          </a:xfrm>
          <a:prstGeom prst="wedgeRoundRectCallout">
            <a:avLst>
              <a:gd name="adj1" fmla="val 43289"/>
              <a:gd name="adj2" fmla="val -117823"/>
              <a:gd name="adj3" fmla="val 16667"/>
            </a:avLst>
          </a:prstGeom>
          <a:solidFill>
            <a:srgbClr val="0070C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Florida Ave. Off Ramp (2-lane)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7305F60F-C24B-4969-83B7-C35987B46470}"/>
              </a:ext>
            </a:extLst>
          </p:cNvPr>
          <p:cNvSpPr/>
          <p:nvPr/>
        </p:nvSpPr>
        <p:spPr>
          <a:xfrm>
            <a:off x="6286500" y="1524000"/>
            <a:ext cx="1714500" cy="838200"/>
          </a:xfrm>
          <a:prstGeom prst="wedgeRoundRectCallout">
            <a:avLst>
              <a:gd name="adj1" fmla="val -31340"/>
              <a:gd name="adj2" fmla="val 177046"/>
              <a:gd name="adj3" fmla="val 16667"/>
            </a:avLst>
          </a:prstGeom>
          <a:solidFill>
            <a:srgbClr val="0070C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Morgan St. On Ramp</a:t>
            </a:r>
          </a:p>
        </p:txBody>
      </p:sp>
    </p:spTree>
    <p:extLst>
      <p:ext uri="{BB962C8B-B14F-4D97-AF65-F5344CB8AC3E}">
        <p14:creationId xmlns:p14="http://schemas.microsoft.com/office/powerpoint/2010/main" val="831621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AEC7A1-443B-4028-8F9A-976A702B42FF}"/>
              </a:ext>
            </a:extLst>
          </p:cNvPr>
          <p:cNvSpPr txBox="1">
            <a:spLocks/>
          </p:cNvSpPr>
          <p:nvPr/>
        </p:nvSpPr>
        <p:spPr>
          <a:xfrm>
            <a:off x="228600" y="112693"/>
            <a:ext cx="8763000" cy="954107"/>
          </a:xfrm>
          <a:prstGeom prst="rect">
            <a:avLst/>
          </a:prstGeom>
          <a:noFill/>
          <a:ln>
            <a:noFill/>
          </a:ln>
          <a:effectLst>
            <a:glow>
              <a:schemeClr val="tx2">
                <a:lumMod val="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softEdge rad="127000"/>
          </a:effectLst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 anchorCtr="1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800" b="1" dirty="0"/>
              <a:t>SELMON BRIDGE PAVEMENT STRIPING</a:t>
            </a:r>
          </a:p>
          <a:p>
            <a:pPr>
              <a:defRPr/>
            </a:pPr>
            <a:r>
              <a:rPr lang="en-US" sz="2800" b="1" dirty="0"/>
              <a:t>Selmon Expressway Local Lanes</a:t>
            </a:r>
            <a:endParaRPr lang="en-US" altLang="en-US" sz="2800" b="1" dirty="0">
              <a:ea typeface="Arial Unicode MS" panose="020B0604020202020204" pitchFamily="34" charset="-128"/>
              <a:cs typeface="Leelawadee" panose="020B0502040204020203" pitchFamily="34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0AA6AF-8812-4742-826F-0763F8D1E8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500" y="1103745"/>
            <a:ext cx="7238999" cy="4650508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DB7B3CC2-8240-450E-9172-4863F5FF5475}"/>
              </a:ext>
            </a:extLst>
          </p:cNvPr>
          <p:cNvSpPr/>
          <p:nvPr/>
        </p:nvSpPr>
        <p:spPr>
          <a:xfrm>
            <a:off x="1066800" y="3591213"/>
            <a:ext cx="2362200" cy="838200"/>
          </a:xfrm>
          <a:prstGeom prst="wedgeRoundRectCallout">
            <a:avLst>
              <a:gd name="adj1" fmla="val 41102"/>
              <a:gd name="adj2" fmla="val -94591"/>
              <a:gd name="adj3" fmla="val 16667"/>
            </a:avLst>
          </a:prstGeom>
          <a:solidFill>
            <a:srgbClr val="0070C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Bridge 100332/100333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90E1CDD8-0667-4D6D-A3AC-43D384C9809A}"/>
              </a:ext>
            </a:extLst>
          </p:cNvPr>
          <p:cNvSpPr/>
          <p:nvPr/>
        </p:nvSpPr>
        <p:spPr>
          <a:xfrm>
            <a:off x="3124200" y="1318779"/>
            <a:ext cx="1752600" cy="838200"/>
          </a:xfrm>
          <a:prstGeom prst="wedgeRoundRectCallout">
            <a:avLst>
              <a:gd name="adj1" fmla="val 88872"/>
              <a:gd name="adj2" fmla="val 111309"/>
              <a:gd name="adj3" fmla="val 16667"/>
            </a:avLst>
          </a:prstGeom>
          <a:solidFill>
            <a:srgbClr val="0070C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Morgan St. Off Ramp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7305F60F-C24B-4969-83B7-C35987B46470}"/>
              </a:ext>
            </a:extLst>
          </p:cNvPr>
          <p:cNvSpPr/>
          <p:nvPr/>
        </p:nvSpPr>
        <p:spPr>
          <a:xfrm>
            <a:off x="5721098" y="4191000"/>
            <a:ext cx="2019302" cy="838200"/>
          </a:xfrm>
          <a:prstGeom prst="wedgeRoundRectCallout">
            <a:avLst>
              <a:gd name="adj1" fmla="val 30506"/>
              <a:gd name="adj2" fmla="val -198227"/>
              <a:gd name="adj3" fmla="val 16667"/>
            </a:avLst>
          </a:prstGeom>
          <a:solidFill>
            <a:srgbClr val="0070C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Jefferson St. On Ramp</a:t>
            </a:r>
          </a:p>
        </p:txBody>
      </p:sp>
    </p:spTree>
    <p:extLst>
      <p:ext uri="{BB962C8B-B14F-4D97-AF65-F5344CB8AC3E}">
        <p14:creationId xmlns:p14="http://schemas.microsoft.com/office/powerpoint/2010/main" val="195751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AEC7A1-443B-4028-8F9A-976A702B42FF}"/>
              </a:ext>
            </a:extLst>
          </p:cNvPr>
          <p:cNvSpPr txBox="1">
            <a:spLocks/>
          </p:cNvSpPr>
          <p:nvPr/>
        </p:nvSpPr>
        <p:spPr>
          <a:xfrm>
            <a:off x="228600" y="112693"/>
            <a:ext cx="8763000" cy="954107"/>
          </a:xfrm>
          <a:prstGeom prst="rect">
            <a:avLst/>
          </a:prstGeom>
          <a:noFill/>
          <a:ln>
            <a:noFill/>
          </a:ln>
          <a:effectLst>
            <a:glow>
              <a:schemeClr val="tx2">
                <a:lumMod val="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softEdge rad="127000"/>
          </a:effectLst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 anchorCtr="1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800" b="1" dirty="0"/>
              <a:t>SELMON BRIDGE PAVEMENT STRIPING</a:t>
            </a:r>
          </a:p>
          <a:p>
            <a:pPr>
              <a:defRPr/>
            </a:pPr>
            <a:r>
              <a:rPr lang="en-US" sz="2800" b="1" dirty="0"/>
              <a:t>Selmon Expressway Local Lanes</a:t>
            </a:r>
            <a:endParaRPr lang="en-US" altLang="en-US" sz="2800" b="1" dirty="0">
              <a:ea typeface="Arial Unicode MS" panose="020B0604020202020204" pitchFamily="34" charset="-128"/>
              <a:cs typeface="Leelawadee" panose="020B0502040204020203" pitchFamily="34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0AA6AF-8812-4742-826F-0763F8D1E8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500" y="1103745"/>
            <a:ext cx="7238998" cy="4650508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DB7B3CC2-8240-450E-9172-4863F5FF5475}"/>
              </a:ext>
            </a:extLst>
          </p:cNvPr>
          <p:cNvSpPr/>
          <p:nvPr/>
        </p:nvSpPr>
        <p:spPr>
          <a:xfrm>
            <a:off x="1524000" y="4701022"/>
            <a:ext cx="2362200" cy="838200"/>
          </a:xfrm>
          <a:prstGeom prst="wedgeRoundRectCallout">
            <a:avLst>
              <a:gd name="adj1" fmla="val 7812"/>
              <a:gd name="adj2" fmla="val -150227"/>
              <a:gd name="adj3" fmla="val 16667"/>
            </a:avLst>
          </a:prstGeom>
          <a:solidFill>
            <a:srgbClr val="0070C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Bridge 100332/100333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90E1CDD8-0667-4D6D-A3AC-43D384C9809A}"/>
              </a:ext>
            </a:extLst>
          </p:cNvPr>
          <p:cNvSpPr/>
          <p:nvPr/>
        </p:nvSpPr>
        <p:spPr>
          <a:xfrm>
            <a:off x="3886200" y="1135062"/>
            <a:ext cx="2019302" cy="838200"/>
          </a:xfrm>
          <a:prstGeom prst="wedgeRoundRectCallout">
            <a:avLst>
              <a:gd name="adj1" fmla="val 30398"/>
              <a:gd name="adj2" fmla="val 84036"/>
              <a:gd name="adj3" fmla="val 16667"/>
            </a:avLst>
          </a:prstGeom>
          <a:solidFill>
            <a:srgbClr val="0070C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Kennedy Blvd. Off Ramp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7305F60F-C24B-4969-83B7-C35987B46470}"/>
              </a:ext>
            </a:extLst>
          </p:cNvPr>
          <p:cNvSpPr/>
          <p:nvPr/>
        </p:nvSpPr>
        <p:spPr>
          <a:xfrm>
            <a:off x="5721098" y="4191000"/>
            <a:ext cx="2127502" cy="838200"/>
          </a:xfrm>
          <a:prstGeom prst="wedgeRoundRectCallout">
            <a:avLst>
              <a:gd name="adj1" fmla="val 48166"/>
              <a:gd name="adj2" fmla="val -191682"/>
              <a:gd name="adj3" fmla="val 16667"/>
            </a:avLst>
          </a:prstGeom>
          <a:solidFill>
            <a:srgbClr val="0070C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Nebraska Ave. On Ramp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F42256-5FF8-4095-8133-B574B4B68A16}"/>
              </a:ext>
            </a:extLst>
          </p:cNvPr>
          <p:cNvSpPr txBox="1"/>
          <p:nvPr/>
        </p:nvSpPr>
        <p:spPr>
          <a:xfrm>
            <a:off x="123444" y="1851392"/>
            <a:ext cx="2563368" cy="163121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FF"/>
                </a:solidFill>
              </a:rPr>
              <a:t>Coordinate MOT with Kennedy Blvd. Ramp </a:t>
            </a:r>
            <a:r>
              <a:rPr lang="en-US" sz="2000" b="1" dirty="0" err="1">
                <a:solidFill>
                  <a:srgbClr val="FFFFFF"/>
                </a:solidFill>
              </a:rPr>
              <a:t>Resufacing</a:t>
            </a:r>
            <a:r>
              <a:rPr lang="en-US" sz="2000" b="1" dirty="0">
                <a:solidFill>
                  <a:srgbClr val="FFFFFF"/>
                </a:solidFill>
              </a:rPr>
              <a:t> Contractor</a:t>
            </a:r>
          </a:p>
          <a:p>
            <a:pPr algn="ctr"/>
            <a:r>
              <a:rPr lang="en-US" sz="2000" b="1" dirty="0">
                <a:solidFill>
                  <a:srgbClr val="FFFFFF"/>
                </a:solidFill>
              </a:rPr>
              <a:t>(TBD)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0075263-A55B-4A76-B247-E4F6678B300B}"/>
              </a:ext>
            </a:extLst>
          </p:cNvPr>
          <p:cNvCxnSpPr>
            <a:cxnSpLocks/>
            <a:stCxn id="2" idx="3"/>
          </p:cNvCxnSpPr>
          <p:nvPr/>
        </p:nvCxnSpPr>
        <p:spPr>
          <a:xfrm flipV="1">
            <a:off x="2686812" y="2286000"/>
            <a:ext cx="894588" cy="381000"/>
          </a:xfrm>
          <a:prstGeom prst="line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0638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AEC7A1-443B-4028-8F9A-976A702B42FF}"/>
              </a:ext>
            </a:extLst>
          </p:cNvPr>
          <p:cNvSpPr txBox="1">
            <a:spLocks/>
          </p:cNvSpPr>
          <p:nvPr/>
        </p:nvSpPr>
        <p:spPr>
          <a:xfrm>
            <a:off x="228600" y="112693"/>
            <a:ext cx="8763000" cy="954107"/>
          </a:xfrm>
          <a:prstGeom prst="rect">
            <a:avLst/>
          </a:prstGeom>
          <a:noFill/>
          <a:ln>
            <a:noFill/>
          </a:ln>
          <a:effectLst>
            <a:glow>
              <a:schemeClr val="tx2">
                <a:lumMod val="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softEdge rad="127000"/>
          </a:effectLst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 anchorCtr="1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800" b="1" dirty="0"/>
              <a:t>SELMON BRIDGE PAVEMENT STRIPING</a:t>
            </a:r>
          </a:p>
          <a:p>
            <a:pPr>
              <a:defRPr/>
            </a:pPr>
            <a:r>
              <a:rPr lang="en-US" sz="2800" b="1" dirty="0"/>
              <a:t>Selmon Expressway Local Lanes/REL</a:t>
            </a:r>
            <a:endParaRPr lang="en-US" altLang="en-US" sz="2800" b="1" dirty="0">
              <a:ea typeface="Arial Unicode MS" panose="020B0604020202020204" pitchFamily="34" charset="-128"/>
              <a:cs typeface="Leelawadee" panose="020B0502040204020203" pitchFamily="34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0AA6AF-8812-4742-826F-0763F8D1E8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500" y="1103745"/>
            <a:ext cx="7238998" cy="4650507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DB7B3CC2-8240-450E-9172-4863F5FF5475}"/>
              </a:ext>
            </a:extLst>
          </p:cNvPr>
          <p:cNvSpPr/>
          <p:nvPr/>
        </p:nvSpPr>
        <p:spPr>
          <a:xfrm>
            <a:off x="4343400" y="4038600"/>
            <a:ext cx="2362200" cy="838200"/>
          </a:xfrm>
          <a:prstGeom prst="wedgeRoundRectCallout">
            <a:avLst>
              <a:gd name="adj1" fmla="val 49619"/>
              <a:gd name="adj2" fmla="val -174227"/>
              <a:gd name="adj3" fmla="val 16667"/>
            </a:avLst>
          </a:prstGeom>
          <a:solidFill>
            <a:srgbClr val="0070C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Bridge 100332/100333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90E1CDD8-0667-4D6D-A3AC-43D384C9809A}"/>
              </a:ext>
            </a:extLst>
          </p:cNvPr>
          <p:cNvSpPr/>
          <p:nvPr/>
        </p:nvSpPr>
        <p:spPr>
          <a:xfrm>
            <a:off x="4765547" y="1318778"/>
            <a:ext cx="2019302" cy="838200"/>
          </a:xfrm>
          <a:prstGeom prst="wedgeRoundRectCallout">
            <a:avLst>
              <a:gd name="adj1" fmla="val 74775"/>
              <a:gd name="adj2" fmla="val 12036"/>
              <a:gd name="adj3" fmla="val 16667"/>
            </a:avLst>
          </a:prstGeom>
          <a:solidFill>
            <a:srgbClr val="0070C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REL Bridge 100800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7305F60F-C24B-4969-83B7-C35987B46470}"/>
              </a:ext>
            </a:extLst>
          </p:cNvPr>
          <p:cNvSpPr/>
          <p:nvPr/>
        </p:nvSpPr>
        <p:spPr>
          <a:xfrm>
            <a:off x="1295400" y="4041648"/>
            <a:ext cx="2127502" cy="838200"/>
          </a:xfrm>
          <a:prstGeom prst="wedgeRoundRectCallout">
            <a:avLst>
              <a:gd name="adj1" fmla="val -49399"/>
              <a:gd name="adj2" fmla="val -204772"/>
              <a:gd name="adj3" fmla="val 16667"/>
            </a:avLst>
          </a:prstGeom>
          <a:solidFill>
            <a:srgbClr val="0070C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Nebraska Ave. On Ramp</a:t>
            </a:r>
          </a:p>
        </p:txBody>
      </p:sp>
    </p:spTree>
    <p:extLst>
      <p:ext uri="{BB962C8B-B14F-4D97-AF65-F5344CB8AC3E}">
        <p14:creationId xmlns:p14="http://schemas.microsoft.com/office/powerpoint/2010/main" val="39412419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AEC7A1-443B-4028-8F9A-976A702B42FF}"/>
              </a:ext>
            </a:extLst>
          </p:cNvPr>
          <p:cNvSpPr txBox="1">
            <a:spLocks/>
          </p:cNvSpPr>
          <p:nvPr/>
        </p:nvSpPr>
        <p:spPr>
          <a:xfrm>
            <a:off x="228600" y="112693"/>
            <a:ext cx="8763000" cy="954107"/>
          </a:xfrm>
          <a:prstGeom prst="rect">
            <a:avLst/>
          </a:prstGeom>
          <a:noFill/>
          <a:ln>
            <a:noFill/>
          </a:ln>
          <a:effectLst>
            <a:glow>
              <a:schemeClr val="tx2">
                <a:lumMod val="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softEdge rad="127000"/>
          </a:effectLst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 anchorCtr="1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800" b="1" dirty="0"/>
              <a:t>SELMON BRIDGE PAVEMENT STRIPING</a:t>
            </a:r>
          </a:p>
          <a:p>
            <a:pPr>
              <a:defRPr/>
            </a:pPr>
            <a:r>
              <a:rPr lang="en-US" sz="2800" b="1" dirty="0"/>
              <a:t>Selmon Expressway Local Lanes/REL</a:t>
            </a:r>
            <a:endParaRPr lang="en-US" altLang="en-US" sz="2800" b="1" dirty="0">
              <a:ea typeface="Arial Unicode MS" panose="020B0604020202020204" pitchFamily="34" charset="-128"/>
              <a:cs typeface="Leelawadee" panose="020B0502040204020203" pitchFamily="34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0AA6AF-8812-4742-826F-0763F8D1E8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501" y="1103745"/>
            <a:ext cx="7238996" cy="4650507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DB7B3CC2-8240-450E-9172-4863F5FF5475}"/>
              </a:ext>
            </a:extLst>
          </p:cNvPr>
          <p:cNvSpPr/>
          <p:nvPr/>
        </p:nvSpPr>
        <p:spPr>
          <a:xfrm>
            <a:off x="3584447" y="4495800"/>
            <a:ext cx="2362200" cy="1043422"/>
          </a:xfrm>
          <a:prstGeom prst="wedgeRoundRectCallout">
            <a:avLst>
              <a:gd name="adj1" fmla="val 52329"/>
              <a:gd name="adj2" fmla="val -139173"/>
              <a:gd name="adj3" fmla="val 16667"/>
            </a:avLst>
          </a:prstGeom>
          <a:solidFill>
            <a:srgbClr val="0070C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Bridge 100332/100333</a:t>
            </a:r>
          </a:p>
          <a:p>
            <a:pPr algn="ctr"/>
            <a:r>
              <a:rPr lang="en-US" dirty="0"/>
              <a:t>Below REL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90E1CDD8-0667-4D6D-A3AC-43D384C9809A}"/>
              </a:ext>
            </a:extLst>
          </p:cNvPr>
          <p:cNvSpPr/>
          <p:nvPr/>
        </p:nvSpPr>
        <p:spPr>
          <a:xfrm>
            <a:off x="4765547" y="1318778"/>
            <a:ext cx="2019302" cy="838200"/>
          </a:xfrm>
          <a:prstGeom prst="wedgeRoundRectCallout">
            <a:avLst>
              <a:gd name="adj1" fmla="val -108621"/>
              <a:gd name="adj2" fmla="val 165854"/>
              <a:gd name="adj3" fmla="val 16667"/>
            </a:avLst>
          </a:prstGeom>
          <a:solidFill>
            <a:srgbClr val="0070C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REL Bridge 100800</a:t>
            </a:r>
          </a:p>
        </p:txBody>
      </p:sp>
    </p:spTree>
    <p:extLst>
      <p:ext uri="{BB962C8B-B14F-4D97-AF65-F5344CB8AC3E}">
        <p14:creationId xmlns:p14="http://schemas.microsoft.com/office/powerpoint/2010/main" val="2430365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AEC7A1-443B-4028-8F9A-976A702B42FF}"/>
              </a:ext>
            </a:extLst>
          </p:cNvPr>
          <p:cNvSpPr txBox="1">
            <a:spLocks/>
          </p:cNvSpPr>
          <p:nvPr/>
        </p:nvSpPr>
        <p:spPr>
          <a:xfrm>
            <a:off x="228600" y="112693"/>
            <a:ext cx="8763000" cy="954107"/>
          </a:xfrm>
          <a:prstGeom prst="rect">
            <a:avLst/>
          </a:prstGeom>
          <a:noFill/>
          <a:ln>
            <a:noFill/>
          </a:ln>
          <a:effectLst>
            <a:glow>
              <a:schemeClr val="tx2">
                <a:lumMod val="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softEdge rad="127000"/>
          </a:effectLst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 anchorCtr="1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800" b="1" dirty="0"/>
              <a:t>SELMON BRIDGE PAVEMENT STRIPING</a:t>
            </a:r>
          </a:p>
          <a:p>
            <a:pPr>
              <a:defRPr/>
            </a:pPr>
            <a:r>
              <a:rPr lang="en-US" sz="2800" b="1" dirty="0"/>
              <a:t>Selmon Expressway Local Lanes/REL</a:t>
            </a:r>
            <a:endParaRPr lang="en-US" altLang="en-US" sz="2800" b="1" dirty="0">
              <a:ea typeface="Arial Unicode MS" panose="020B0604020202020204" pitchFamily="34" charset="-128"/>
              <a:cs typeface="Leelawadee" panose="020B0502040204020203" pitchFamily="34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0AA6AF-8812-4742-826F-0763F8D1E8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501" y="1103745"/>
            <a:ext cx="7238996" cy="4650506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DB7B3CC2-8240-450E-9172-4863F5FF5475}"/>
              </a:ext>
            </a:extLst>
          </p:cNvPr>
          <p:cNvSpPr/>
          <p:nvPr/>
        </p:nvSpPr>
        <p:spPr>
          <a:xfrm>
            <a:off x="1100333" y="4422648"/>
            <a:ext cx="2362200" cy="1043422"/>
          </a:xfrm>
          <a:prstGeom prst="wedgeRoundRectCallout">
            <a:avLst>
              <a:gd name="adj1" fmla="val 53878"/>
              <a:gd name="adj2" fmla="val -118140"/>
              <a:gd name="adj3" fmla="val 16667"/>
            </a:avLst>
          </a:prstGeom>
          <a:solidFill>
            <a:srgbClr val="0070C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Bridge 100332/100333</a:t>
            </a:r>
          </a:p>
          <a:p>
            <a:pPr algn="ctr"/>
            <a:r>
              <a:rPr lang="en-US" dirty="0"/>
              <a:t>Below REL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90E1CDD8-0667-4D6D-A3AC-43D384C9809A}"/>
              </a:ext>
            </a:extLst>
          </p:cNvPr>
          <p:cNvSpPr/>
          <p:nvPr/>
        </p:nvSpPr>
        <p:spPr>
          <a:xfrm>
            <a:off x="2590798" y="1504373"/>
            <a:ext cx="2019302" cy="838200"/>
          </a:xfrm>
          <a:prstGeom prst="wedgeRoundRectCallout">
            <a:avLst>
              <a:gd name="adj1" fmla="val -90055"/>
              <a:gd name="adj2" fmla="val 172399"/>
              <a:gd name="adj3" fmla="val 16667"/>
            </a:avLst>
          </a:prstGeom>
          <a:solidFill>
            <a:srgbClr val="0070C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REL Bridge 100800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AD07B7C2-F6DF-4296-9E88-7AFF77A52C37}"/>
              </a:ext>
            </a:extLst>
          </p:cNvPr>
          <p:cNvSpPr/>
          <p:nvPr/>
        </p:nvSpPr>
        <p:spPr>
          <a:xfrm>
            <a:off x="3845815" y="4627870"/>
            <a:ext cx="1600200" cy="838200"/>
          </a:xfrm>
          <a:prstGeom prst="wedgeRoundRectCallout">
            <a:avLst>
              <a:gd name="adj1" fmla="val 52414"/>
              <a:gd name="adj2" fmla="val -97055"/>
              <a:gd name="adj3" fmla="val 16667"/>
            </a:avLst>
          </a:prstGeom>
          <a:solidFill>
            <a:srgbClr val="0070C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19th St. Off Ramp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1CB6E90B-7C7E-494A-960E-551B8F75797A}"/>
              </a:ext>
            </a:extLst>
          </p:cNvPr>
          <p:cNvSpPr/>
          <p:nvPr/>
        </p:nvSpPr>
        <p:spPr>
          <a:xfrm>
            <a:off x="5715000" y="1923473"/>
            <a:ext cx="1600200" cy="838200"/>
          </a:xfrm>
          <a:prstGeom prst="wedgeRoundRectCallout">
            <a:avLst>
              <a:gd name="adj1" fmla="val -44157"/>
              <a:gd name="adj2" fmla="val 159309"/>
              <a:gd name="adj3" fmla="val 16667"/>
            </a:avLst>
          </a:prstGeom>
          <a:solidFill>
            <a:srgbClr val="0070C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22nd St. On Ramp</a:t>
            </a:r>
          </a:p>
        </p:txBody>
      </p:sp>
    </p:spTree>
    <p:extLst>
      <p:ext uri="{BB962C8B-B14F-4D97-AF65-F5344CB8AC3E}">
        <p14:creationId xmlns:p14="http://schemas.microsoft.com/office/powerpoint/2010/main" val="3300358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AEC7A1-443B-4028-8F9A-976A702B42FF}"/>
              </a:ext>
            </a:extLst>
          </p:cNvPr>
          <p:cNvSpPr txBox="1">
            <a:spLocks/>
          </p:cNvSpPr>
          <p:nvPr/>
        </p:nvSpPr>
        <p:spPr>
          <a:xfrm>
            <a:off x="228600" y="112693"/>
            <a:ext cx="8763000" cy="954107"/>
          </a:xfrm>
          <a:prstGeom prst="rect">
            <a:avLst/>
          </a:prstGeom>
          <a:noFill/>
          <a:ln>
            <a:noFill/>
          </a:ln>
          <a:effectLst>
            <a:glow>
              <a:schemeClr val="tx2">
                <a:lumMod val="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softEdge rad="127000"/>
          </a:effectLst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 anchorCtr="1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800" b="1" dirty="0"/>
              <a:t>SELMON BRIDGE PAVEMENT STRIPING</a:t>
            </a:r>
          </a:p>
          <a:p>
            <a:pPr>
              <a:defRPr/>
            </a:pPr>
            <a:r>
              <a:rPr lang="en-US" sz="2800" b="1" dirty="0"/>
              <a:t>Selmon Expressway Local Lanes/REL</a:t>
            </a:r>
            <a:endParaRPr lang="en-US" altLang="en-US" sz="2800" b="1" dirty="0">
              <a:ea typeface="Arial Unicode MS" panose="020B0604020202020204" pitchFamily="34" charset="-128"/>
              <a:cs typeface="Leelawadee" panose="020B0502040204020203" pitchFamily="34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0AA6AF-8812-4742-826F-0763F8D1E8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501" y="1103745"/>
            <a:ext cx="7238995" cy="4650506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DB7B3CC2-8240-450E-9172-4863F5FF5475}"/>
              </a:ext>
            </a:extLst>
          </p:cNvPr>
          <p:cNvSpPr/>
          <p:nvPr/>
        </p:nvSpPr>
        <p:spPr>
          <a:xfrm>
            <a:off x="5792720" y="4525259"/>
            <a:ext cx="2362200" cy="1043422"/>
          </a:xfrm>
          <a:prstGeom prst="wedgeRoundRectCallout">
            <a:avLst>
              <a:gd name="adj1" fmla="val -48316"/>
              <a:gd name="adj2" fmla="val -91850"/>
              <a:gd name="adj3" fmla="val 16667"/>
            </a:avLst>
          </a:prstGeom>
          <a:solidFill>
            <a:srgbClr val="0070C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Bridge 100443/100444</a:t>
            </a:r>
          </a:p>
          <a:p>
            <a:pPr algn="ctr"/>
            <a:r>
              <a:rPr lang="en-US" dirty="0"/>
              <a:t>Below REL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90E1CDD8-0667-4D6D-A3AC-43D384C9809A}"/>
              </a:ext>
            </a:extLst>
          </p:cNvPr>
          <p:cNvSpPr/>
          <p:nvPr/>
        </p:nvSpPr>
        <p:spPr>
          <a:xfrm>
            <a:off x="2590798" y="1504373"/>
            <a:ext cx="2019302" cy="838200"/>
          </a:xfrm>
          <a:prstGeom prst="wedgeRoundRectCallout">
            <a:avLst>
              <a:gd name="adj1" fmla="val -56093"/>
              <a:gd name="adj2" fmla="val 118944"/>
              <a:gd name="adj3" fmla="val 16667"/>
            </a:avLst>
          </a:prstGeom>
          <a:solidFill>
            <a:srgbClr val="0070C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REL Bridge 100800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AD07B7C2-F6DF-4296-9E88-7AFF77A52C37}"/>
              </a:ext>
            </a:extLst>
          </p:cNvPr>
          <p:cNvSpPr/>
          <p:nvPr/>
        </p:nvSpPr>
        <p:spPr>
          <a:xfrm>
            <a:off x="1972817" y="3687059"/>
            <a:ext cx="1600200" cy="838200"/>
          </a:xfrm>
          <a:prstGeom prst="wedgeRoundRectCallout">
            <a:avLst>
              <a:gd name="adj1" fmla="val 51271"/>
              <a:gd name="adj2" fmla="val -66510"/>
              <a:gd name="adj3" fmla="val 16667"/>
            </a:avLst>
          </a:prstGeom>
          <a:solidFill>
            <a:srgbClr val="0070C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22nd St. On Ramp</a:t>
            </a:r>
          </a:p>
        </p:txBody>
      </p:sp>
    </p:spTree>
    <p:extLst>
      <p:ext uri="{BB962C8B-B14F-4D97-AF65-F5344CB8AC3E}">
        <p14:creationId xmlns:p14="http://schemas.microsoft.com/office/powerpoint/2010/main" val="33770672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AEC7A1-443B-4028-8F9A-976A702B42FF}"/>
              </a:ext>
            </a:extLst>
          </p:cNvPr>
          <p:cNvSpPr txBox="1">
            <a:spLocks/>
          </p:cNvSpPr>
          <p:nvPr/>
        </p:nvSpPr>
        <p:spPr>
          <a:xfrm>
            <a:off x="228600" y="112693"/>
            <a:ext cx="8763000" cy="954107"/>
          </a:xfrm>
          <a:prstGeom prst="rect">
            <a:avLst/>
          </a:prstGeom>
          <a:noFill/>
          <a:ln>
            <a:noFill/>
          </a:ln>
          <a:effectLst>
            <a:glow>
              <a:schemeClr val="tx2">
                <a:lumMod val="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softEdge rad="127000"/>
          </a:effectLst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 anchorCtr="1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800" b="1" dirty="0"/>
              <a:t>SELMON BRIDGE PAVEMENT STRIPING</a:t>
            </a:r>
          </a:p>
          <a:p>
            <a:pPr>
              <a:defRPr/>
            </a:pPr>
            <a:r>
              <a:rPr lang="en-US" sz="2800" b="1" dirty="0"/>
              <a:t>Selmon Expressway REL</a:t>
            </a:r>
            <a:endParaRPr lang="en-US" altLang="en-US" sz="2800" b="1" dirty="0">
              <a:ea typeface="Arial Unicode MS" panose="020B0604020202020204" pitchFamily="34" charset="-128"/>
              <a:cs typeface="Leelawadee" panose="020B0502040204020203" pitchFamily="34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0AA6AF-8812-4742-826F-0763F8D1E8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501" y="1103745"/>
            <a:ext cx="7238995" cy="4650505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90E1CDD8-0667-4D6D-A3AC-43D384C9809A}"/>
              </a:ext>
            </a:extLst>
          </p:cNvPr>
          <p:cNvSpPr/>
          <p:nvPr/>
        </p:nvSpPr>
        <p:spPr>
          <a:xfrm>
            <a:off x="2590798" y="1504373"/>
            <a:ext cx="2019302" cy="838200"/>
          </a:xfrm>
          <a:prstGeom prst="wedgeRoundRectCallout">
            <a:avLst>
              <a:gd name="adj1" fmla="val 38096"/>
              <a:gd name="adj2" fmla="val 150580"/>
              <a:gd name="adj3" fmla="val 16667"/>
            </a:avLst>
          </a:prstGeom>
          <a:solidFill>
            <a:srgbClr val="0070C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REL Bridge 100800</a:t>
            </a:r>
          </a:p>
        </p:txBody>
      </p:sp>
    </p:spTree>
    <p:extLst>
      <p:ext uri="{BB962C8B-B14F-4D97-AF65-F5344CB8AC3E}">
        <p14:creationId xmlns:p14="http://schemas.microsoft.com/office/powerpoint/2010/main" val="23580808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AEC7A1-443B-4028-8F9A-976A702B42FF}"/>
              </a:ext>
            </a:extLst>
          </p:cNvPr>
          <p:cNvSpPr txBox="1">
            <a:spLocks/>
          </p:cNvSpPr>
          <p:nvPr/>
        </p:nvSpPr>
        <p:spPr>
          <a:xfrm>
            <a:off x="228600" y="112693"/>
            <a:ext cx="8763000" cy="954107"/>
          </a:xfrm>
          <a:prstGeom prst="rect">
            <a:avLst/>
          </a:prstGeom>
          <a:noFill/>
          <a:ln>
            <a:noFill/>
          </a:ln>
          <a:effectLst>
            <a:glow>
              <a:schemeClr val="tx2">
                <a:lumMod val="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softEdge rad="127000"/>
          </a:effectLst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 anchorCtr="1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800" b="1" dirty="0"/>
              <a:t>SELMON BRIDGE PAVEMENT STRIPING</a:t>
            </a:r>
          </a:p>
          <a:p>
            <a:pPr>
              <a:defRPr/>
            </a:pPr>
            <a:r>
              <a:rPr lang="en-US" sz="2800" b="1" dirty="0"/>
              <a:t>Selmon Expressway REL</a:t>
            </a:r>
            <a:endParaRPr lang="en-US" altLang="en-US" sz="2800" b="1" dirty="0">
              <a:ea typeface="Arial Unicode MS" panose="020B0604020202020204" pitchFamily="34" charset="-128"/>
              <a:cs typeface="Leelawadee" panose="020B0502040204020203" pitchFamily="34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0AA6AF-8812-4742-826F-0763F8D1E8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502" y="1103745"/>
            <a:ext cx="7238993" cy="4650505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90E1CDD8-0667-4D6D-A3AC-43D384C9809A}"/>
              </a:ext>
            </a:extLst>
          </p:cNvPr>
          <p:cNvSpPr/>
          <p:nvPr/>
        </p:nvSpPr>
        <p:spPr>
          <a:xfrm>
            <a:off x="1333498" y="1600200"/>
            <a:ext cx="1752602" cy="838200"/>
          </a:xfrm>
          <a:prstGeom prst="wedgeRoundRectCallout">
            <a:avLst>
              <a:gd name="adj1" fmla="val -34061"/>
              <a:gd name="adj2" fmla="val 175671"/>
              <a:gd name="adj3" fmla="val 16667"/>
            </a:avLst>
          </a:prstGeom>
          <a:solidFill>
            <a:srgbClr val="0070C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REL Bridge 100802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B3E44F07-3001-4CB2-9B43-F2B93BCC6F2F}"/>
              </a:ext>
            </a:extLst>
          </p:cNvPr>
          <p:cNvSpPr/>
          <p:nvPr/>
        </p:nvSpPr>
        <p:spPr>
          <a:xfrm>
            <a:off x="4876800" y="2019300"/>
            <a:ext cx="1752602" cy="838200"/>
          </a:xfrm>
          <a:prstGeom prst="wedgeRoundRectCallout">
            <a:avLst>
              <a:gd name="adj1" fmla="val 65069"/>
              <a:gd name="adj2" fmla="val 103671"/>
              <a:gd name="adj3" fmla="val 16667"/>
            </a:avLst>
          </a:prstGeom>
          <a:solidFill>
            <a:srgbClr val="0070C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REL Bridge 100450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ECE31A-8649-44ED-A9A2-075B043BEDC5}"/>
              </a:ext>
            </a:extLst>
          </p:cNvPr>
          <p:cNvSpPr txBox="1"/>
          <p:nvPr/>
        </p:nvSpPr>
        <p:spPr>
          <a:xfrm>
            <a:off x="2057400" y="4724400"/>
            <a:ext cx="4724398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FF"/>
                </a:solidFill>
              </a:rPr>
              <a:t>Coordinate MOT with E. Selmon Ramp DB Contractor (Middlesex)</a:t>
            </a:r>
          </a:p>
        </p:txBody>
      </p:sp>
    </p:spTree>
    <p:extLst>
      <p:ext uri="{BB962C8B-B14F-4D97-AF65-F5344CB8AC3E}">
        <p14:creationId xmlns:p14="http://schemas.microsoft.com/office/powerpoint/2010/main" val="15820296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AEC7A1-443B-4028-8F9A-976A702B42FF}"/>
              </a:ext>
            </a:extLst>
          </p:cNvPr>
          <p:cNvSpPr txBox="1">
            <a:spLocks/>
          </p:cNvSpPr>
          <p:nvPr/>
        </p:nvSpPr>
        <p:spPr>
          <a:xfrm>
            <a:off x="228600" y="112693"/>
            <a:ext cx="8763000" cy="954107"/>
          </a:xfrm>
          <a:prstGeom prst="rect">
            <a:avLst/>
          </a:prstGeom>
          <a:noFill/>
          <a:ln>
            <a:noFill/>
          </a:ln>
          <a:effectLst>
            <a:glow>
              <a:schemeClr val="tx2">
                <a:lumMod val="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softEdge rad="127000"/>
          </a:effectLst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 anchorCtr="1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800" b="1" dirty="0"/>
              <a:t>SELMON BRIDGE PAVEMENT STRIPING</a:t>
            </a:r>
          </a:p>
          <a:p>
            <a:pPr>
              <a:defRPr/>
            </a:pPr>
            <a:r>
              <a:rPr lang="en-US" sz="2800" b="1" dirty="0"/>
              <a:t>Selmon Expressway REL</a:t>
            </a:r>
            <a:endParaRPr lang="en-US" altLang="en-US" sz="2800" b="1" dirty="0">
              <a:ea typeface="Arial Unicode MS" panose="020B0604020202020204" pitchFamily="34" charset="-128"/>
              <a:cs typeface="Leelawadee" panose="020B0502040204020203" pitchFamily="34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0AA6AF-8812-4742-826F-0763F8D1E8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502" y="1103745"/>
            <a:ext cx="7238993" cy="4650504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90E1CDD8-0667-4D6D-A3AC-43D384C9809A}"/>
              </a:ext>
            </a:extLst>
          </p:cNvPr>
          <p:cNvSpPr/>
          <p:nvPr/>
        </p:nvSpPr>
        <p:spPr>
          <a:xfrm>
            <a:off x="4724400" y="4191000"/>
            <a:ext cx="1752602" cy="838200"/>
          </a:xfrm>
          <a:prstGeom prst="wedgeRoundRectCallout">
            <a:avLst>
              <a:gd name="adj1" fmla="val -70061"/>
              <a:gd name="adj2" fmla="val -185420"/>
              <a:gd name="adj3" fmla="val 16667"/>
            </a:avLst>
          </a:prstGeom>
          <a:solidFill>
            <a:srgbClr val="0070C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REL Bridge 100806</a:t>
            </a:r>
          </a:p>
        </p:txBody>
      </p:sp>
    </p:spTree>
    <p:extLst>
      <p:ext uri="{BB962C8B-B14F-4D97-AF65-F5344CB8AC3E}">
        <p14:creationId xmlns:p14="http://schemas.microsoft.com/office/powerpoint/2010/main" val="3376439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DD5F1F4-F6AA-41A4-8384-5E23C40B3CA8}"/>
              </a:ext>
            </a:extLst>
          </p:cNvPr>
          <p:cNvSpPr txBox="1">
            <a:spLocks/>
          </p:cNvSpPr>
          <p:nvPr/>
        </p:nvSpPr>
        <p:spPr>
          <a:xfrm>
            <a:off x="628650" y="18426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alt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Introductions</a:t>
            </a:r>
          </a:p>
        </p:txBody>
      </p:sp>
      <p:graphicFrame>
        <p:nvGraphicFramePr>
          <p:cNvPr id="7172" name="TextBox 2">
            <a:extLst>
              <a:ext uri="{FF2B5EF4-FFF2-40B4-BE49-F238E27FC236}">
                <a16:creationId xmlns:a16="http://schemas.microsoft.com/office/drawing/2014/main" id="{C581F178-05AD-40D9-81E6-94CACE2741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2740983"/>
              </p:ext>
            </p:extLst>
          </p:nvPr>
        </p:nvGraphicFramePr>
        <p:xfrm>
          <a:off x="628650" y="1219200"/>
          <a:ext cx="821055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AEC7A1-443B-4028-8F9A-976A702B42FF}"/>
              </a:ext>
            </a:extLst>
          </p:cNvPr>
          <p:cNvSpPr txBox="1">
            <a:spLocks/>
          </p:cNvSpPr>
          <p:nvPr/>
        </p:nvSpPr>
        <p:spPr>
          <a:xfrm>
            <a:off x="228600" y="112693"/>
            <a:ext cx="8763000" cy="954107"/>
          </a:xfrm>
          <a:prstGeom prst="rect">
            <a:avLst/>
          </a:prstGeom>
          <a:noFill/>
          <a:ln>
            <a:noFill/>
          </a:ln>
          <a:effectLst>
            <a:glow>
              <a:schemeClr val="tx2">
                <a:lumMod val="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softEdge rad="127000"/>
          </a:effectLst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 anchorCtr="1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800" b="1" dirty="0"/>
              <a:t>SELMON BRIDGE PAVEMENT STRIPING</a:t>
            </a:r>
          </a:p>
          <a:p>
            <a:pPr>
              <a:defRPr/>
            </a:pPr>
            <a:r>
              <a:rPr lang="en-US" sz="2800" b="1" dirty="0"/>
              <a:t>Selmon Expressway REL</a:t>
            </a:r>
            <a:endParaRPr lang="en-US" altLang="en-US" sz="2800" b="1" dirty="0">
              <a:ea typeface="Arial Unicode MS" panose="020B0604020202020204" pitchFamily="34" charset="-128"/>
              <a:cs typeface="Leelawadee" panose="020B0502040204020203" pitchFamily="34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0AA6AF-8812-4742-826F-0763F8D1E8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502" y="1103745"/>
            <a:ext cx="7238992" cy="4650504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90E1CDD8-0667-4D6D-A3AC-43D384C9809A}"/>
              </a:ext>
            </a:extLst>
          </p:cNvPr>
          <p:cNvSpPr/>
          <p:nvPr/>
        </p:nvSpPr>
        <p:spPr>
          <a:xfrm>
            <a:off x="5029200" y="4916049"/>
            <a:ext cx="1752602" cy="838200"/>
          </a:xfrm>
          <a:prstGeom prst="wedgeRoundRectCallout">
            <a:avLst>
              <a:gd name="adj1" fmla="val -70061"/>
              <a:gd name="adj2" fmla="val -185420"/>
              <a:gd name="adj3" fmla="val 16667"/>
            </a:avLst>
          </a:prstGeom>
          <a:solidFill>
            <a:srgbClr val="0070C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REL Bridge 100806</a:t>
            </a:r>
          </a:p>
        </p:txBody>
      </p:sp>
    </p:spTree>
    <p:extLst>
      <p:ext uri="{BB962C8B-B14F-4D97-AF65-F5344CB8AC3E}">
        <p14:creationId xmlns:p14="http://schemas.microsoft.com/office/powerpoint/2010/main" val="674718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AEC7A1-443B-4028-8F9A-976A702B42FF}"/>
              </a:ext>
            </a:extLst>
          </p:cNvPr>
          <p:cNvSpPr txBox="1">
            <a:spLocks/>
          </p:cNvSpPr>
          <p:nvPr/>
        </p:nvSpPr>
        <p:spPr>
          <a:xfrm>
            <a:off x="228600" y="112693"/>
            <a:ext cx="8763000" cy="954107"/>
          </a:xfrm>
          <a:prstGeom prst="rect">
            <a:avLst/>
          </a:prstGeom>
          <a:noFill/>
          <a:ln>
            <a:noFill/>
          </a:ln>
          <a:effectLst>
            <a:glow>
              <a:schemeClr val="tx2">
                <a:lumMod val="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softEdge rad="127000"/>
          </a:effectLst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 anchorCtr="1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800" b="1" dirty="0"/>
              <a:t>SELMON BRIDGE PAVEMENT STRIPING</a:t>
            </a:r>
          </a:p>
          <a:p>
            <a:pPr>
              <a:defRPr/>
            </a:pPr>
            <a:r>
              <a:rPr lang="en-US" sz="2800" b="1" dirty="0"/>
              <a:t>Selmon Expressway REL</a:t>
            </a:r>
            <a:endParaRPr lang="en-US" altLang="en-US" sz="2800" b="1" dirty="0">
              <a:ea typeface="Arial Unicode MS" panose="020B0604020202020204" pitchFamily="34" charset="-128"/>
              <a:cs typeface="Leelawadee" panose="020B0502040204020203" pitchFamily="34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0AA6AF-8812-4742-826F-0763F8D1E8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502" y="1103745"/>
            <a:ext cx="7238992" cy="4650503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90E1CDD8-0667-4D6D-A3AC-43D384C9809A}"/>
              </a:ext>
            </a:extLst>
          </p:cNvPr>
          <p:cNvSpPr/>
          <p:nvPr/>
        </p:nvSpPr>
        <p:spPr>
          <a:xfrm>
            <a:off x="5029200" y="4916049"/>
            <a:ext cx="1752602" cy="838200"/>
          </a:xfrm>
          <a:prstGeom prst="wedgeRoundRectCallout">
            <a:avLst>
              <a:gd name="adj1" fmla="val -52844"/>
              <a:gd name="adj2" fmla="val -143965"/>
              <a:gd name="adj3" fmla="val 16667"/>
            </a:avLst>
          </a:prstGeom>
          <a:solidFill>
            <a:srgbClr val="0070C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REL Bridge 100806</a:t>
            </a:r>
          </a:p>
        </p:txBody>
      </p:sp>
    </p:spTree>
    <p:extLst>
      <p:ext uri="{BB962C8B-B14F-4D97-AF65-F5344CB8AC3E}">
        <p14:creationId xmlns:p14="http://schemas.microsoft.com/office/powerpoint/2010/main" val="9613157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AEC7A1-443B-4028-8F9A-976A702B42FF}"/>
              </a:ext>
            </a:extLst>
          </p:cNvPr>
          <p:cNvSpPr txBox="1">
            <a:spLocks/>
          </p:cNvSpPr>
          <p:nvPr/>
        </p:nvSpPr>
        <p:spPr>
          <a:xfrm>
            <a:off x="228600" y="112693"/>
            <a:ext cx="8763000" cy="954107"/>
          </a:xfrm>
          <a:prstGeom prst="rect">
            <a:avLst/>
          </a:prstGeom>
          <a:noFill/>
          <a:ln>
            <a:noFill/>
          </a:ln>
          <a:effectLst>
            <a:glow>
              <a:schemeClr val="tx2">
                <a:lumMod val="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softEdge rad="127000"/>
          </a:effectLst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 anchorCtr="1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800" b="1" dirty="0"/>
              <a:t>SELMON BRIDGE PAVEMENT STRIPING</a:t>
            </a:r>
          </a:p>
          <a:p>
            <a:pPr>
              <a:defRPr/>
            </a:pPr>
            <a:r>
              <a:rPr lang="en-US" sz="2800" b="1" dirty="0"/>
              <a:t>Selmon Expressway REL</a:t>
            </a:r>
            <a:endParaRPr lang="en-US" altLang="en-US" sz="2800" b="1" dirty="0">
              <a:ea typeface="Arial Unicode MS" panose="020B0604020202020204" pitchFamily="34" charset="-128"/>
              <a:cs typeface="Leelawadee" panose="020B0502040204020203" pitchFamily="34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0AA6AF-8812-4742-826F-0763F8D1E8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503" y="1103745"/>
            <a:ext cx="7238990" cy="4650503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90E1CDD8-0667-4D6D-A3AC-43D384C9809A}"/>
              </a:ext>
            </a:extLst>
          </p:cNvPr>
          <p:cNvSpPr/>
          <p:nvPr/>
        </p:nvSpPr>
        <p:spPr>
          <a:xfrm>
            <a:off x="5029200" y="4916049"/>
            <a:ext cx="1752602" cy="838200"/>
          </a:xfrm>
          <a:prstGeom prst="wedgeRoundRectCallout">
            <a:avLst>
              <a:gd name="adj1" fmla="val -41887"/>
              <a:gd name="adj2" fmla="val -245420"/>
              <a:gd name="adj3" fmla="val 16667"/>
            </a:avLst>
          </a:prstGeom>
          <a:solidFill>
            <a:srgbClr val="0070C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REL Bridge 100806</a:t>
            </a:r>
          </a:p>
        </p:txBody>
      </p:sp>
    </p:spTree>
    <p:extLst>
      <p:ext uri="{BB962C8B-B14F-4D97-AF65-F5344CB8AC3E}">
        <p14:creationId xmlns:p14="http://schemas.microsoft.com/office/powerpoint/2010/main" val="40335339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AEC7A1-443B-4028-8F9A-976A702B42FF}"/>
              </a:ext>
            </a:extLst>
          </p:cNvPr>
          <p:cNvSpPr txBox="1">
            <a:spLocks/>
          </p:cNvSpPr>
          <p:nvPr/>
        </p:nvSpPr>
        <p:spPr>
          <a:xfrm>
            <a:off x="228600" y="112693"/>
            <a:ext cx="8763000" cy="954107"/>
          </a:xfrm>
          <a:prstGeom prst="rect">
            <a:avLst/>
          </a:prstGeom>
          <a:noFill/>
          <a:ln>
            <a:noFill/>
          </a:ln>
          <a:effectLst>
            <a:glow>
              <a:schemeClr val="tx2">
                <a:lumMod val="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softEdge rad="127000"/>
          </a:effectLst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 anchorCtr="1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800" b="1" dirty="0"/>
              <a:t>SELMON BRIDGE PAVEMENT STRIPING</a:t>
            </a:r>
          </a:p>
          <a:p>
            <a:pPr>
              <a:defRPr/>
            </a:pPr>
            <a:r>
              <a:rPr lang="en-US" sz="2800" b="1" dirty="0"/>
              <a:t>Selmon Expressway REL</a:t>
            </a:r>
            <a:endParaRPr lang="en-US" altLang="en-US" sz="2800" b="1" dirty="0">
              <a:ea typeface="Arial Unicode MS" panose="020B0604020202020204" pitchFamily="34" charset="-128"/>
              <a:cs typeface="Leelawadee" panose="020B0502040204020203" pitchFamily="34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0AA6AF-8812-4742-826F-0763F8D1E8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503" y="1103745"/>
            <a:ext cx="7238990" cy="4650502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90E1CDD8-0667-4D6D-A3AC-43D384C9809A}"/>
              </a:ext>
            </a:extLst>
          </p:cNvPr>
          <p:cNvSpPr/>
          <p:nvPr/>
        </p:nvSpPr>
        <p:spPr>
          <a:xfrm>
            <a:off x="5029200" y="4916049"/>
            <a:ext cx="1752602" cy="838200"/>
          </a:xfrm>
          <a:prstGeom prst="wedgeRoundRectCallout">
            <a:avLst>
              <a:gd name="adj1" fmla="val -24670"/>
              <a:gd name="adj2" fmla="val -250874"/>
              <a:gd name="adj3" fmla="val 16667"/>
            </a:avLst>
          </a:prstGeom>
          <a:solidFill>
            <a:srgbClr val="0070C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REL Bridge 100806</a:t>
            </a:r>
          </a:p>
        </p:txBody>
      </p:sp>
    </p:spTree>
    <p:extLst>
      <p:ext uri="{BB962C8B-B14F-4D97-AF65-F5344CB8AC3E}">
        <p14:creationId xmlns:p14="http://schemas.microsoft.com/office/powerpoint/2010/main" val="18035982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AEC7A1-443B-4028-8F9A-976A702B42FF}"/>
              </a:ext>
            </a:extLst>
          </p:cNvPr>
          <p:cNvSpPr txBox="1">
            <a:spLocks/>
          </p:cNvSpPr>
          <p:nvPr/>
        </p:nvSpPr>
        <p:spPr>
          <a:xfrm>
            <a:off x="228600" y="112693"/>
            <a:ext cx="8763000" cy="954107"/>
          </a:xfrm>
          <a:prstGeom prst="rect">
            <a:avLst/>
          </a:prstGeom>
          <a:noFill/>
          <a:ln>
            <a:noFill/>
          </a:ln>
          <a:effectLst>
            <a:glow>
              <a:schemeClr val="tx2">
                <a:lumMod val="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softEdge rad="127000"/>
          </a:effectLst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 anchorCtr="1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800" b="1" dirty="0"/>
              <a:t>SELMON BRIDGE PAVEMENT STRIPING</a:t>
            </a:r>
          </a:p>
          <a:p>
            <a:pPr>
              <a:defRPr/>
            </a:pPr>
            <a:r>
              <a:rPr lang="en-US" sz="2800" b="1" dirty="0"/>
              <a:t>Selmon Expressway REL</a:t>
            </a:r>
            <a:endParaRPr lang="en-US" altLang="en-US" sz="2800" b="1" dirty="0">
              <a:ea typeface="Arial Unicode MS" panose="020B0604020202020204" pitchFamily="34" charset="-128"/>
              <a:cs typeface="Leelawadee" panose="020B0502040204020203" pitchFamily="34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0AA6AF-8812-4742-826F-0763F8D1E8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504" y="1103745"/>
            <a:ext cx="7238988" cy="4650502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90E1CDD8-0667-4D6D-A3AC-43D384C9809A}"/>
              </a:ext>
            </a:extLst>
          </p:cNvPr>
          <p:cNvSpPr/>
          <p:nvPr/>
        </p:nvSpPr>
        <p:spPr>
          <a:xfrm>
            <a:off x="5029200" y="4916049"/>
            <a:ext cx="1752602" cy="838200"/>
          </a:xfrm>
          <a:prstGeom prst="wedgeRoundRectCallout">
            <a:avLst>
              <a:gd name="adj1" fmla="val -17887"/>
              <a:gd name="adj2" fmla="val -202874"/>
              <a:gd name="adj3" fmla="val 16667"/>
            </a:avLst>
          </a:prstGeom>
          <a:solidFill>
            <a:srgbClr val="0070C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REL Bridge 100806</a:t>
            </a:r>
          </a:p>
        </p:txBody>
      </p:sp>
    </p:spTree>
    <p:extLst>
      <p:ext uri="{BB962C8B-B14F-4D97-AF65-F5344CB8AC3E}">
        <p14:creationId xmlns:p14="http://schemas.microsoft.com/office/powerpoint/2010/main" val="3556791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AEC7A1-443B-4028-8F9A-976A702B42FF}"/>
              </a:ext>
            </a:extLst>
          </p:cNvPr>
          <p:cNvSpPr txBox="1">
            <a:spLocks/>
          </p:cNvSpPr>
          <p:nvPr/>
        </p:nvSpPr>
        <p:spPr>
          <a:xfrm>
            <a:off x="228600" y="112693"/>
            <a:ext cx="8763000" cy="954107"/>
          </a:xfrm>
          <a:prstGeom prst="rect">
            <a:avLst/>
          </a:prstGeom>
          <a:noFill/>
          <a:ln>
            <a:noFill/>
          </a:ln>
          <a:effectLst>
            <a:glow>
              <a:schemeClr val="tx2">
                <a:lumMod val="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softEdge rad="127000"/>
          </a:effectLst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 anchorCtr="1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800" b="1" dirty="0"/>
              <a:t>SELMON BRIDGE PAVEMENT STRIPING</a:t>
            </a:r>
          </a:p>
          <a:p>
            <a:pPr>
              <a:defRPr/>
            </a:pPr>
            <a:r>
              <a:rPr lang="en-US" sz="2800" b="1" dirty="0"/>
              <a:t>Selmon Expressway REL</a:t>
            </a:r>
            <a:endParaRPr lang="en-US" altLang="en-US" sz="2800" b="1" dirty="0">
              <a:ea typeface="Arial Unicode MS" panose="020B0604020202020204" pitchFamily="34" charset="-128"/>
              <a:cs typeface="Leelawadee" panose="020B0502040204020203" pitchFamily="34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0AA6AF-8812-4742-826F-0763F8D1E8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504" y="1103745"/>
            <a:ext cx="7238988" cy="4650501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90E1CDD8-0667-4D6D-A3AC-43D384C9809A}"/>
              </a:ext>
            </a:extLst>
          </p:cNvPr>
          <p:cNvSpPr/>
          <p:nvPr/>
        </p:nvSpPr>
        <p:spPr>
          <a:xfrm>
            <a:off x="5029200" y="4916049"/>
            <a:ext cx="1752602" cy="838200"/>
          </a:xfrm>
          <a:prstGeom prst="wedgeRoundRectCallout">
            <a:avLst>
              <a:gd name="adj1" fmla="val -12148"/>
              <a:gd name="adj2" fmla="val -169056"/>
              <a:gd name="adj3" fmla="val 16667"/>
            </a:avLst>
          </a:prstGeom>
          <a:solidFill>
            <a:srgbClr val="0070C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REL Bridge 100806</a:t>
            </a:r>
          </a:p>
        </p:txBody>
      </p:sp>
    </p:spTree>
    <p:extLst>
      <p:ext uri="{BB962C8B-B14F-4D97-AF65-F5344CB8AC3E}">
        <p14:creationId xmlns:p14="http://schemas.microsoft.com/office/powerpoint/2010/main" val="28617363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AEC7A1-443B-4028-8F9A-976A702B42FF}"/>
              </a:ext>
            </a:extLst>
          </p:cNvPr>
          <p:cNvSpPr txBox="1">
            <a:spLocks/>
          </p:cNvSpPr>
          <p:nvPr/>
        </p:nvSpPr>
        <p:spPr>
          <a:xfrm>
            <a:off x="228600" y="112693"/>
            <a:ext cx="8763000" cy="954107"/>
          </a:xfrm>
          <a:prstGeom prst="rect">
            <a:avLst/>
          </a:prstGeom>
          <a:noFill/>
          <a:ln>
            <a:noFill/>
          </a:ln>
          <a:effectLst>
            <a:glow>
              <a:schemeClr val="tx2">
                <a:lumMod val="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softEdge rad="127000"/>
          </a:effectLst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 anchorCtr="1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800" b="1" dirty="0"/>
              <a:t>SELMON BRIDGE PAVEMENT STRIPING</a:t>
            </a:r>
          </a:p>
          <a:p>
            <a:pPr>
              <a:defRPr/>
            </a:pPr>
            <a:r>
              <a:rPr lang="en-US" sz="2800" b="1" dirty="0"/>
              <a:t>Selmon Expressway REL</a:t>
            </a:r>
            <a:endParaRPr lang="en-US" altLang="en-US" sz="2800" b="1" dirty="0">
              <a:ea typeface="Arial Unicode MS" panose="020B0604020202020204" pitchFamily="34" charset="-128"/>
              <a:cs typeface="Leelawadee" panose="020B0502040204020203" pitchFamily="34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0AA6AF-8812-4742-826F-0763F8D1E8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504" y="1103745"/>
            <a:ext cx="7238987" cy="4650501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90E1CDD8-0667-4D6D-A3AC-43D384C9809A}"/>
              </a:ext>
            </a:extLst>
          </p:cNvPr>
          <p:cNvSpPr/>
          <p:nvPr/>
        </p:nvSpPr>
        <p:spPr>
          <a:xfrm>
            <a:off x="5029200" y="4916049"/>
            <a:ext cx="1752602" cy="838200"/>
          </a:xfrm>
          <a:prstGeom prst="wedgeRoundRectCallout">
            <a:avLst>
              <a:gd name="adj1" fmla="val -11105"/>
              <a:gd name="adj2" fmla="val -203965"/>
              <a:gd name="adj3" fmla="val 16667"/>
            </a:avLst>
          </a:prstGeom>
          <a:solidFill>
            <a:srgbClr val="0070C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REL Bridge 100806</a:t>
            </a:r>
          </a:p>
        </p:txBody>
      </p:sp>
    </p:spTree>
    <p:extLst>
      <p:ext uri="{BB962C8B-B14F-4D97-AF65-F5344CB8AC3E}">
        <p14:creationId xmlns:p14="http://schemas.microsoft.com/office/powerpoint/2010/main" val="2693872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AEC7A1-443B-4028-8F9A-976A702B42FF}"/>
              </a:ext>
            </a:extLst>
          </p:cNvPr>
          <p:cNvSpPr txBox="1">
            <a:spLocks/>
          </p:cNvSpPr>
          <p:nvPr/>
        </p:nvSpPr>
        <p:spPr>
          <a:xfrm>
            <a:off x="228600" y="112693"/>
            <a:ext cx="8763000" cy="954107"/>
          </a:xfrm>
          <a:prstGeom prst="rect">
            <a:avLst/>
          </a:prstGeom>
          <a:noFill/>
          <a:ln>
            <a:noFill/>
          </a:ln>
          <a:effectLst>
            <a:glow>
              <a:schemeClr val="tx2">
                <a:lumMod val="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softEdge rad="127000"/>
          </a:effectLst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 anchorCtr="1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800" b="1" dirty="0"/>
              <a:t>SELMON BRIDGE PAVEMENT STRIPING</a:t>
            </a:r>
          </a:p>
          <a:p>
            <a:pPr>
              <a:defRPr/>
            </a:pPr>
            <a:r>
              <a:rPr lang="en-US" sz="2800" b="1" dirty="0"/>
              <a:t>Selmon Expressway REL</a:t>
            </a:r>
            <a:endParaRPr lang="en-US" altLang="en-US" sz="2800" b="1" dirty="0">
              <a:ea typeface="Arial Unicode MS" panose="020B0604020202020204" pitchFamily="34" charset="-128"/>
              <a:cs typeface="Leelawadee" panose="020B0502040204020203" pitchFamily="34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0AA6AF-8812-4742-826F-0763F8D1E8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504" y="1103745"/>
            <a:ext cx="7238987" cy="4650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90E1CDD8-0667-4D6D-A3AC-43D384C9809A}"/>
              </a:ext>
            </a:extLst>
          </p:cNvPr>
          <p:cNvSpPr/>
          <p:nvPr/>
        </p:nvSpPr>
        <p:spPr>
          <a:xfrm>
            <a:off x="5029200" y="4916049"/>
            <a:ext cx="1752602" cy="838200"/>
          </a:xfrm>
          <a:prstGeom prst="wedgeRoundRectCallout">
            <a:avLst>
              <a:gd name="adj1" fmla="val -2757"/>
              <a:gd name="adj2" fmla="val -238874"/>
              <a:gd name="adj3" fmla="val 16667"/>
            </a:avLst>
          </a:prstGeom>
          <a:solidFill>
            <a:srgbClr val="0070C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REL Bridge 100806</a:t>
            </a:r>
          </a:p>
        </p:txBody>
      </p:sp>
    </p:spTree>
    <p:extLst>
      <p:ext uri="{BB962C8B-B14F-4D97-AF65-F5344CB8AC3E}">
        <p14:creationId xmlns:p14="http://schemas.microsoft.com/office/powerpoint/2010/main" val="16719992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AEC7A1-443B-4028-8F9A-976A702B42FF}"/>
              </a:ext>
            </a:extLst>
          </p:cNvPr>
          <p:cNvSpPr txBox="1">
            <a:spLocks/>
          </p:cNvSpPr>
          <p:nvPr/>
        </p:nvSpPr>
        <p:spPr>
          <a:xfrm>
            <a:off x="228600" y="112693"/>
            <a:ext cx="8763000" cy="954107"/>
          </a:xfrm>
          <a:prstGeom prst="rect">
            <a:avLst/>
          </a:prstGeom>
          <a:noFill/>
          <a:ln>
            <a:noFill/>
          </a:ln>
          <a:effectLst>
            <a:glow>
              <a:schemeClr val="tx2">
                <a:lumMod val="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softEdge rad="127000"/>
          </a:effectLst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 anchorCtr="1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800" b="1" dirty="0"/>
              <a:t>SELMON BRIDGE PAVEMENT STRIPING</a:t>
            </a:r>
          </a:p>
          <a:p>
            <a:pPr>
              <a:defRPr/>
            </a:pPr>
            <a:r>
              <a:rPr lang="en-US" sz="2800" b="1" dirty="0"/>
              <a:t>Selmon Expressway REL</a:t>
            </a:r>
            <a:endParaRPr lang="en-US" altLang="en-US" sz="2800" b="1" dirty="0">
              <a:ea typeface="Arial Unicode MS" panose="020B0604020202020204" pitchFamily="34" charset="-128"/>
              <a:cs typeface="Leelawadee" panose="020B0502040204020203" pitchFamily="34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0AA6AF-8812-4742-826F-0763F8D1E8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505" y="1103745"/>
            <a:ext cx="7238985" cy="4650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90E1CDD8-0667-4D6D-A3AC-43D384C9809A}"/>
              </a:ext>
            </a:extLst>
          </p:cNvPr>
          <p:cNvSpPr/>
          <p:nvPr/>
        </p:nvSpPr>
        <p:spPr>
          <a:xfrm>
            <a:off x="5029200" y="4916049"/>
            <a:ext cx="1752602" cy="838200"/>
          </a:xfrm>
          <a:prstGeom prst="wedgeRoundRectCallout">
            <a:avLst>
              <a:gd name="adj1" fmla="val -1714"/>
              <a:gd name="adj2" fmla="val -323965"/>
              <a:gd name="adj3" fmla="val 16667"/>
            </a:avLst>
          </a:prstGeom>
          <a:solidFill>
            <a:srgbClr val="0070C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REL Bridge 100806</a:t>
            </a:r>
          </a:p>
        </p:txBody>
      </p:sp>
    </p:spTree>
    <p:extLst>
      <p:ext uri="{BB962C8B-B14F-4D97-AF65-F5344CB8AC3E}">
        <p14:creationId xmlns:p14="http://schemas.microsoft.com/office/powerpoint/2010/main" val="17427378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AEC7A1-443B-4028-8F9A-976A702B42FF}"/>
              </a:ext>
            </a:extLst>
          </p:cNvPr>
          <p:cNvSpPr txBox="1">
            <a:spLocks/>
          </p:cNvSpPr>
          <p:nvPr/>
        </p:nvSpPr>
        <p:spPr>
          <a:xfrm>
            <a:off x="228600" y="112693"/>
            <a:ext cx="8763000" cy="954107"/>
          </a:xfrm>
          <a:prstGeom prst="rect">
            <a:avLst/>
          </a:prstGeom>
          <a:noFill/>
          <a:ln>
            <a:noFill/>
          </a:ln>
          <a:effectLst>
            <a:glow>
              <a:schemeClr val="tx2">
                <a:lumMod val="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softEdge rad="127000"/>
          </a:effectLst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 anchorCtr="1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800" b="1" dirty="0"/>
              <a:t>SELMON BRIDGE PAVEMENT STRIPING</a:t>
            </a:r>
          </a:p>
          <a:p>
            <a:pPr>
              <a:defRPr/>
            </a:pPr>
            <a:r>
              <a:rPr lang="en-US" sz="2800" b="1" dirty="0"/>
              <a:t>Selmon Expressway REL</a:t>
            </a:r>
            <a:endParaRPr lang="en-US" altLang="en-US" sz="2800" b="1" dirty="0">
              <a:ea typeface="Arial Unicode MS" panose="020B0604020202020204" pitchFamily="34" charset="-128"/>
              <a:cs typeface="Leelawadee" panose="020B0502040204020203" pitchFamily="34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0AA6AF-8812-4742-826F-0763F8D1E8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505" y="1103745"/>
            <a:ext cx="7238985" cy="4650499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90E1CDD8-0667-4D6D-A3AC-43D384C9809A}"/>
              </a:ext>
            </a:extLst>
          </p:cNvPr>
          <p:cNvSpPr/>
          <p:nvPr/>
        </p:nvSpPr>
        <p:spPr>
          <a:xfrm>
            <a:off x="1524000" y="4495800"/>
            <a:ext cx="1752602" cy="838200"/>
          </a:xfrm>
          <a:prstGeom prst="wedgeRoundRectCallout">
            <a:avLst>
              <a:gd name="adj1" fmla="val -29366"/>
              <a:gd name="adj2" fmla="val -179965"/>
              <a:gd name="adj3" fmla="val 16667"/>
            </a:avLst>
          </a:prstGeom>
          <a:solidFill>
            <a:srgbClr val="0070C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REL Bridge 100806</a:t>
            </a:r>
          </a:p>
        </p:txBody>
      </p:sp>
    </p:spTree>
    <p:extLst>
      <p:ext uri="{BB962C8B-B14F-4D97-AF65-F5344CB8AC3E}">
        <p14:creationId xmlns:p14="http://schemas.microsoft.com/office/powerpoint/2010/main" val="3437227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9C2F53-804F-420A-9F85-E0CD2A493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405" y="1447800"/>
            <a:ext cx="6553200" cy="4343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eaLnBrk="1" hangingPunct="1">
              <a:lnSpc>
                <a:spcPct val="90000"/>
              </a:lnSpc>
            </a:pPr>
            <a:r>
              <a:rPr lang="en-US" sz="2800" dirty="0"/>
              <a:t>Project Overview</a:t>
            </a:r>
          </a:p>
          <a:p>
            <a:pPr indent="-228600" eaLnBrk="1" hangingPunct="1">
              <a:lnSpc>
                <a:spcPct val="90000"/>
              </a:lnSpc>
            </a:pPr>
            <a:r>
              <a:rPr lang="en-US" sz="2800" dirty="0"/>
              <a:t>CEI/Public Involvement</a:t>
            </a:r>
          </a:p>
          <a:p>
            <a:pPr indent="-228600" eaLnBrk="1" hangingPunct="1">
              <a:lnSpc>
                <a:spcPct val="90000"/>
              </a:lnSpc>
            </a:pPr>
            <a:r>
              <a:rPr lang="en-US" sz="2800" dirty="0"/>
              <a:t>Schedule</a:t>
            </a:r>
          </a:p>
          <a:p>
            <a:pPr indent="-228600" eaLnBrk="1" hangingPunct="1">
              <a:lnSpc>
                <a:spcPct val="90000"/>
              </a:lnSpc>
            </a:pPr>
            <a:r>
              <a:rPr lang="en-US" sz="2800" dirty="0"/>
              <a:t>Project Documents</a:t>
            </a:r>
          </a:p>
          <a:p>
            <a:pPr indent="-228600" eaLnBrk="1" hangingPunct="1">
              <a:lnSpc>
                <a:spcPct val="90000"/>
              </a:lnSpc>
            </a:pPr>
            <a:r>
              <a:rPr lang="en-US" sz="2800" dirty="0"/>
              <a:t>Questions</a:t>
            </a:r>
          </a:p>
          <a:p>
            <a:pPr indent="-228600" eaLnBrk="1" hangingPunct="1">
              <a:lnSpc>
                <a:spcPct val="90000"/>
              </a:lnSpc>
            </a:pPr>
            <a:endParaRPr lang="en-US" sz="19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BB42E8-A282-4C1B-9073-13AA08BED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771" y="2815284"/>
            <a:ext cx="1104686" cy="122742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CDF70F2-AB13-4D7B-88AC-F58371FB65D5}"/>
              </a:ext>
            </a:extLst>
          </p:cNvPr>
          <p:cNvSpPr txBox="1">
            <a:spLocks/>
          </p:cNvSpPr>
          <p:nvPr/>
        </p:nvSpPr>
        <p:spPr>
          <a:xfrm>
            <a:off x="190500" y="152400"/>
            <a:ext cx="8763000" cy="954107"/>
          </a:xfrm>
          <a:prstGeom prst="rect">
            <a:avLst/>
          </a:prstGeom>
          <a:noFill/>
          <a:ln>
            <a:noFill/>
          </a:ln>
          <a:effectLst>
            <a:glow>
              <a:schemeClr val="tx2">
                <a:lumMod val="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softEdge rad="127000"/>
          </a:effectLst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 anchorCtr="1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800" b="1" dirty="0"/>
              <a:t>SELMON BRIDGE PAVEMENT STRIPING</a:t>
            </a:r>
          </a:p>
          <a:p>
            <a:pPr>
              <a:defRPr/>
            </a:pPr>
            <a:r>
              <a:rPr lang="en-US" sz="2800" b="1" dirty="0"/>
              <a:t>AGENDA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AEC7A1-443B-4028-8F9A-976A702B42FF}"/>
              </a:ext>
            </a:extLst>
          </p:cNvPr>
          <p:cNvSpPr txBox="1">
            <a:spLocks/>
          </p:cNvSpPr>
          <p:nvPr/>
        </p:nvSpPr>
        <p:spPr>
          <a:xfrm>
            <a:off x="228600" y="112693"/>
            <a:ext cx="8763000" cy="954107"/>
          </a:xfrm>
          <a:prstGeom prst="rect">
            <a:avLst/>
          </a:prstGeom>
          <a:noFill/>
          <a:ln>
            <a:noFill/>
          </a:ln>
          <a:effectLst>
            <a:glow>
              <a:schemeClr val="tx2">
                <a:lumMod val="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softEdge rad="127000"/>
          </a:effectLst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 anchorCtr="1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800" b="1" dirty="0"/>
              <a:t>SELMON BRIDGE PAVEMENT STRIPING</a:t>
            </a:r>
          </a:p>
          <a:p>
            <a:pPr>
              <a:defRPr/>
            </a:pPr>
            <a:r>
              <a:rPr lang="en-US" sz="2800" b="1" dirty="0"/>
              <a:t>Selmon Expressway REL</a:t>
            </a:r>
            <a:endParaRPr lang="en-US" altLang="en-US" sz="2800" b="1" dirty="0">
              <a:ea typeface="Arial Unicode MS" panose="020B0604020202020204" pitchFamily="34" charset="-128"/>
              <a:cs typeface="Leelawadee" panose="020B0502040204020203" pitchFamily="34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0AA6AF-8812-4742-826F-0763F8D1E8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505" y="1103745"/>
            <a:ext cx="7238984" cy="4650499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90E1CDD8-0667-4D6D-A3AC-43D384C9809A}"/>
              </a:ext>
            </a:extLst>
          </p:cNvPr>
          <p:cNvSpPr/>
          <p:nvPr/>
        </p:nvSpPr>
        <p:spPr>
          <a:xfrm>
            <a:off x="1524000" y="4495800"/>
            <a:ext cx="1752602" cy="838200"/>
          </a:xfrm>
          <a:prstGeom prst="wedgeRoundRectCallout">
            <a:avLst>
              <a:gd name="adj1" fmla="val 102112"/>
              <a:gd name="adj2" fmla="val -201783"/>
              <a:gd name="adj3" fmla="val 16667"/>
            </a:avLst>
          </a:prstGeom>
          <a:solidFill>
            <a:srgbClr val="0070C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REL Bridge 100461</a:t>
            </a:r>
          </a:p>
        </p:txBody>
      </p:sp>
    </p:spTree>
    <p:extLst>
      <p:ext uri="{BB962C8B-B14F-4D97-AF65-F5344CB8AC3E}">
        <p14:creationId xmlns:p14="http://schemas.microsoft.com/office/powerpoint/2010/main" val="2185082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AEC7A1-443B-4028-8F9A-976A702B42FF}"/>
              </a:ext>
            </a:extLst>
          </p:cNvPr>
          <p:cNvSpPr txBox="1">
            <a:spLocks/>
          </p:cNvSpPr>
          <p:nvPr/>
        </p:nvSpPr>
        <p:spPr>
          <a:xfrm>
            <a:off x="228600" y="112693"/>
            <a:ext cx="8763000" cy="954107"/>
          </a:xfrm>
          <a:prstGeom prst="rect">
            <a:avLst/>
          </a:prstGeom>
          <a:noFill/>
          <a:ln>
            <a:noFill/>
          </a:ln>
          <a:effectLst>
            <a:glow>
              <a:schemeClr val="tx2">
                <a:lumMod val="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softEdge rad="127000"/>
          </a:effectLst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 anchorCtr="1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800" b="1" dirty="0"/>
              <a:t>SELMON BRIDGE PAVEMENT STRIPING</a:t>
            </a:r>
          </a:p>
          <a:p>
            <a:pPr>
              <a:defRPr/>
            </a:pPr>
            <a:r>
              <a:rPr lang="en-US" sz="2800" b="1" dirty="0"/>
              <a:t>Selmon Expressway REL</a:t>
            </a:r>
            <a:endParaRPr lang="en-US" altLang="en-US" sz="2800" b="1" dirty="0">
              <a:ea typeface="Arial Unicode MS" panose="020B0604020202020204" pitchFamily="34" charset="-128"/>
              <a:cs typeface="Leelawadee" panose="020B0502040204020203" pitchFamily="34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0AA6AF-8812-4742-826F-0763F8D1E8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505" y="1103745"/>
            <a:ext cx="7238984" cy="4650498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90E1CDD8-0667-4D6D-A3AC-43D384C9809A}"/>
              </a:ext>
            </a:extLst>
          </p:cNvPr>
          <p:cNvSpPr/>
          <p:nvPr/>
        </p:nvSpPr>
        <p:spPr>
          <a:xfrm>
            <a:off x="5486400" y="1752600"/>
            <a:ext cx="1752602" cy="838200"/>
          </a:xfrm>
          <a:prstGeom prst="wedgeRoundRectCallout">
            <a:avLst>
              <a:gd name="adj1" fmla="val -95626"/>
              <a:gd name="adj2" fmla="val 152762"/>
              <a:gd name="adj3" fmla="val 16667"/>
            </a:avLst>
          </a:prstGeom>
          <a:solidFill>
            <a:srgbClr val="0070C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REL Bridge 100810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3FF99809-F3E5-4E6D-8EA3-974A59D99782}"/>
              </a:ext>
            </a:extLst>
          </p:cNvPr>
          <p:cNvSpPr/>
          <p:nvPr/>
        </p:nvSpPr>
        <p:spPr>
          <a:xfrm>
            <a:off x="1219200" y="4191000"/>
            <a:ext cx="2286000" cy="1066800"/>
          </a:xfrm>
          <a:prstGeom prst="wedgeRoundRectCallout">
            <a:avLst>
              <a:gd name="adj1" fmla="val 96436"/>
              <a:gd name="adj2" fmla="val -97680"/>
              <a:gd name="adj3" fmla="val 16667"/>
            </a:avLst>
          </a:prstGeom>
          <a:solidFill>
            <a:srgbClr val="0070C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Match existing REL slip ramp pattern</a:t>
            </a:r>
          </a:p>
        </p:txBody>
      </p:sp>
    </p:spTree>
    <p:extLst>
      <p:ext uri="{BB962C8B-B14F-4D97-AF65-F5344CB8AC3E}">
        <p14:creationId xmlns:p14="http://schemas.microsoft.com/office/powerpoint/2010/main" val="28801406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AEC7A1-443B-4028-8F9A-976A702B42FF}"/>
              </a:ext>
            </a:extLst>
          </p:cNvPr>
          <p:cNvSpPr txBox="1">
            <a:spLocks/>
          </p:cNvSpPr>
          <p:nvPr/>
        </p:nvSpPr>
        <p:spPr>
          <a:xfrm>
            <a:off x="228600" y="112693"/>
            <a:ext cx="8763000" cy="954107"/>
          </a:xfrm>
          <a:prstGeom prst="rect">
            <a:avLst/>
          </a:prstGeom>
          <a:noFill/>
          <a:ln>
            <a:noFill/>
          </a:ln>
          <a:effectLst>
            <a:glow>
              <a:schemeClr val="tx2">
                <a:lumMod val="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softEdge rad="127000"/>
          </a:effectLst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 anchorCtr="1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800" b="1" dirty="0"/>
              <a:t>SELMON BRIDGE PAVEMENT STRIPING</a:t>
            </a:r>
          </a:p>
          <a:p>
            <a:pPr>
              <a:defRPr/>
            </a:pPr>
            <a:r>
              <a:rPr lang="en-US" sz="2800" b="1" dirty="0"/>
              <a:t>Selmon Expressway REL</a:t>
            </a:r>
            <a:endParaRPr lang="en-US" altLang="en-US" sz="2800" b="1" dirty="0">
              <a:ea typeface="Arial Unicode MS" panose="020B0604020202020204" pitchFamily="34" charset="-128"/>
              <a:cs typeface="Leelawadee" panose="020B0502040204020203" pitchFamily="34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0AA6AF-8812-4742-826F-0763F8D1E8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506" y="1103745"/>
            <a:ext cx="7238982" cy="4650498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90E1CDD8-0667-4D6D-A3AC-43D384C9809A}"/>
              </a:ext>
            </a:extLst>
          </p:cNvPr>
          <p:cNvSpPr/>
          <p:nvPr/>
        </p:nvSpPr>
        <p:spPr>
          <a:xfrm>
            <a:off x="5486400" y="1752600"/>
            <a:ext cx="1752602" cy="838200"/>
          </a:xfrm>
          <a:prstGeom prst="wedgeRoundRectCallout">
            <a:avLst>
              <a:gd name="adj1" fmla="val -120669"/>
              <a:gd name="adj2" fmla="val 150580"/>
              <a:gd name="adj3" fmla="val 16667"/>
            </a:avLst>
          </a:prstGeom>
          <a:solidFill>
            <a:srgbClr val="0070C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REL Bridge 100466</a:t>
            </a:r>
          </a:p>
        </p:txBody>
      </p:sp>
    </p:spTree>
    <p:extLst>
      <p:ext uri="{BB962C8B-B14F-4D97-AF65-F5344CB8AC3E}">
        <p14:creationId xmlns:p14="http://schemas.microsoft.com/office/powerpoint/2010/main" val="6105763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AEC7A1-443B-4028-8F9A-976A702B42FF}"/>
              </a:ext>
            </a:extLst>
          </p:cNvPr>
          <p:cNvSpPr txBox="1">
            <a:spLocks/>
          </p:cNvSpPr>
          <p:nvPr/>
        </p:nvSpPr>
        <p:spPr>
          <a:xfrm>
            <a:off x="228600" y="112693"/>
            <a:ext cx="8763000" cy="954107"/>
          </a:xfrm>
          <a:prstGeom prst="rect">
            <a:avLst/>
          </a:prstGeom>
          <a:noFill/>
          <a:ln>
            <a:noFill/>
          </a:ln>
          <a:effectLst>
            <a:glow>
              <a:schemeClr val="tx2">
                <a:lumMod val="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softEdge rad="127000"/>
          </a:effectLst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 anchorCtr="1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800" b="1" dirty="0"/>
              <a:t>SELMON BRIDGE PAVEMENT STRIPING</a:t>
            </a:r>
          </a:p>
          <a:p>
            <a:pPr>
              <a:defRPr/>
            </a:pPr>
            <a:r>
              <a:rPr lang="en-US" sz="2800" b="1" dirty="0"/>
              <a:t>Selmon Expressway REL</a:t>
            </a:r>
            <a:endParaRPr lang="en-US" altLang="en-US" sz="2800" b="1" dirty="0">
              <a:ea typeface="Arial Unicode MS" panose="020B0604020202020204" pitchFamily="34" charset="-128"/>
              <a:cs typeface="Leelawadee" panose="020B0502040204020203" pitchFamily="34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0AA6AF-8812-4742-826F-0763F8D1E8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506" y="1103745"/>
            <a:ext cx="7238982" cy="4650497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90E1CDD8-0667-4D6D-A3AC-43D384C9809A}"/>
              </a:ext>
            </a:extLst>
          </p:cNvPr>
          <p:cNvSpPr/>
          <p:nvPr/>
        </p:nvSpPr>
        <p:spPr>
          <a:xfrm>
            <a:off x="5486400" y="1752600"/>
            <a:ext cx="1752602" cy="838200"/>
          </a:xfrm>
          <a:prstGeom prst="wedgeRoundRectCallout">
            <a:avLst>
              <a:gd name="adj1" fmla="val -144669"/>
              <a:gd name="adj2" fmla="val 141853"/>
              <a:gd name="adj3" fmla="val 16667"/>
            </a:avLst>
          </a:prstGeom>
          <a:solidFill>
            <a:srgbClr val="0070C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REL Bridge 100490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9A1425-448D-4BEB-9AF1-515117C9DCD5}"/>
              </a:ext>
            </a:extLst>
          </p:cNvPr>
          <p:cNvSpPr txBox="1"/>
          <p:nvPr/>
        </p:nvSpPr>
        <p:spPr>
          <a:xfrm>
            <a:off x="2209798" y="4876800"/>
            <a:ext cx="4724398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FF"/>
                </a:solidFill>
              </a:rPr>
              <a:t>Coordinate MOT with E. Selmon Ramp DB Contractor (Middlesex)</a:t>
            </a:r>
          </a:p>
        </p:txBody>
      </p:sp>
    </p:spTree>
    <p:extLst>
      <p:ext uri="{BB962C8B-B14F-4D97-AF65-F5344CB8AC3E}">
        <p14:creationId xmlns:p14="http://schemas.microsoft.com/office/powerpoint/2010/main" val="36341909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AEC7A1-443B-4028-8F9A-976A702B42FF}"/>
              </a:ext>
            </a:extLst>
          </p:cNvPr>
          <p:cNvSpPr txBox="1">
            <a:spLocks/>
          </p:cNvSpPr>
          <p:nvPr/>
        </p:nvSpPr>
        <p:spPr>
          <a:xfrm>
            <a:off x="228600" y="112693"/>
            <a:ext cx="8763000" cy="954107"/>
          </a:xfrm>
          <a:prstGeom prst="rect">
            <a:avLst/>
          </a:prstGeom>
          <a:noFill/>
          <a:ln>
            <a:noFill/>
          </a:ln>
          <a:effectLst>
            <a:glow>
              <a:schemeClr val="tx2">
                <a:lumMod val="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softEdge rad="127000"/>
          </a:effectLst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 anchorCtr="1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800" b="1" dirty="0"/>
              <a:t>SELMON BRIDGE PAVEMENT STRIPING</a:t>
            </a:r>
          </a:p>
          <a:p>
            <a:pPr>
              <a:defRPr/>
            </a:pPr>
            <a:r>
              <a:rPr lang="en-US" sz="2800" b="1" dirty="0"/>
              <a:t>Selmon Expressway REL</a:t>
            </a:r>
            <a:endParaRPr lang="en-US" altLang="en-US" sz="2800" b="1" dirty="0">
              <a:ea typeface="Arial Unicode MS" panose="020B0604020202020204" pitchFamily="34" charset="-128"/>
              <a:cs typeface="Leelawadee" panose="020B0502040204020203" pitchFamily="34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0AA6AF-8812-4742-826F-0763F8D1E8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506" y="1103745"/>
            <a:ext cx="7238981" cy="4650497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90E1CDD8-0667-4D6D-A3AC-43D384C9809A}"/>
              </a:ext>
            </a:extLst>
          </p:cNvPr>
          <p:cNvSpPr/>
          <p:nvPr/>
        </p:nvSpPr>
        <p:spPr>
          <a:xfrm>
            <a:off x="5486400" y="1752600"/>
            <a:ext cx="1752602" cy="838200"/>
          </a:xfrm>
          <a:prstGeom prst="wedgeRoundRectCallout">
            <a:avLst>
              <a:gd name="adj1" fmla="val -55452"/>
              <a:gd name="adj2" fmla="val 175671"/>
              <a:gd name="adj3" fmla="val 16667"/>
            </a:avLst>
          </a:prstGeom>
          <a:solidFill>
            <a:srgbClr val="0070C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REL Bridge 100812</a:t>
            </a:r>
          </a:p>
        </p:txBody>
      </p:sp>
    </p:spTree>
    <p:extLst>
      <p:ext uri="{BB962C8B-B14F-4D97-AF65-F5344CB8AC3E}">
        <p14:creationId xmlns:p14="http://schemas.microsoft.com/office/powerpoint/2010/main" val="7774053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AEC7A1-443B-4028-8F9A-976A702B42FF}"/>
              </a:ext>
            </a:extLst>
          </p:cNvPr>
          <p:cNvSpPr txBox="1">
            <a:spLocks/>
          </p:cNvSpPr>
          <p:nvPr/>
        </p:nvSpPr>
        <p:spPr>
          <a:xfrm>
            <a:off x="228600" y="112693"/>
            <a:ext cx="8763000" cy="954107"/>
          </a:xfrm>
          <a:prstGeom prst="rect">
            <a:avLst/>
          </a:prstGeom>
          <a:noFill/>
          <a:ln>
            <a:noFill/>
          </a:ln>
          <a:effectLst>
            <a:glow>
              <a:schemeClr val="tx2">
                <a:lumMod val="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softEdge rad="127000"/>
          </a:effectLst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 anchorCtr="1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800" b="1" dirty="0"/>
              <a:t>SELMON BRIDGE PAVEMENT STRIPING</a:t>
            </a:r>
          </a:p>
          <a:p>
            <a:pPr>
              <a:defRPr/>
            </a:pPr>
            <a:r>
              <a:rPr lang="en-US" sz="2800" b="1" dirty="0"/>
              <a:t>Selmon Expressway REL</a:t>
            </a:r>
            <a:endParaRPr lang="en-US" altLang="en-US" sz="2800" b="1" dirty="0">
              <a:ea typeface="Arial Unicode MS" panose="020B0604020202020204" pitchFamily="34" charset="-128"/>
              <a:cs typeface="Leelawadee" panose="020B0502040204020203" pitchFamily="34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0AA6AF-8812-4742-826F-0763F8D1E8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506" y="1103745"/>
            <a:ext cx="7238981" cy="4650496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90E1CDD8-0667-4D6D-A3AC-43D384C9809A}"/>
              </a:ext>
            </a:extLst>
          </p:cNvPr>
          <p:cNvSpPr/>
          <p:nvPr/>
        </p:nvSpPr>
        <p:spPr>
          <a:xfrm>
            <a:off x="4800600" y="1295400"/>
            <a:ext cx="1752602" cy="838200"/>
          </a:xfrm>
          <a:prstGeom prst="wedgeRoundRectCallout">
            <a:avLst>
              <a:gd name="adj1" fmla="val -55452"/>
              <a:gd name="adj2" fmla="val 175671"/>
              <a:gd name="adj3" fmla="val 16667"/>
            </a:avLst>
          </a:prstGeom>
          <a:solidFill>
            <a:srgbClr val="0070C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REL Bridge 100812</a:t>
            </a:r>
          </a:p>
        </p:txBody>
      </p:sp>
    </p:spTree>
    <p:extLst>
      <p:ext uri="{BB962C8B-B14F-4D97-AF65-F5344CB8AC3E}">
        <p14:creationId xmlns:p14="http://schemas.microsoft.com/office/powerpoint/2010/main" val="16184267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5FF18-FCC8-41AA-9565-8BAA058E3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152400"/>
            <a:ext cx="7886700" cy="1325563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 </a:t>
            </a:r>
            <a:r>
              <a:rPr lang="en-US" sz="4000" b="1" dirty="0"/>
              <a:t>CEI/PUBLIC INVOLVEMENT</a:t>
            </a:r>
            <a:br>
              <a:rPr lang="en-US" altLang="en-US" sz="2700" b="1" dirty="0">
                <a:ea typeface="Arial Unicode MS" panose="020B0604020202020204" pitchFamily="34" charset="-128"/>
                <a:cs typeface="Leelawadee" panose="020B0502040204020203" pitchFamily="34" charset="-34"/>
              </a:rPr>
            </a:br>
            <a:endParaRPr lang="en-US" sz="27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0A3E04-6FA4-45F7-90C0-0427BAC8D062}"/>
              </a:ext>
            </a:extLst>
          </p:cNvPr>
          <p:cNvSpPr txBox="1"/>
          <p:nvPr/>
        </p:nvSpPr>
        <p:spPr>
          <a:xfrm>
            <a:off x="1447800" y="1981200"/>
            <a:ext cx="693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Consor</a:t>
            </a:r>
            <a:r>
              <a:rPr lang="en-US" dirty="0"/>
              <a:t> - CEI Consultant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Sue Chrzan &amp; THEA staff/consultants to perform Public Involvement efforts</a:t>
            </a:r>
          </a:p>
        </p:txBody>
      </p:sp>
    </p:spTree>
    <p:extLst>
      <p:ext uri="{BB962C8B-B14F-4D97-AF65-F5344CB8AC3E}">
        <p14:creationId xmlns:p14="http://schemas.microsoft.com/office/powerpoint/2010/main" val="228073877"/>
      </p:ext>
    </p:extLst>
  </p:cSld>
  <p:clrMapOvr>
    <a:masterClrMapping/>
  </p:clrMapOvr>
  <p:transition spd="slow"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7481200-3BB2-4CA3-9D54-1077F6F76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6994" y="0"/>
            <a:ext cx="3477006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75C9E1-92D8-4F3F-B61F-74EC88446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6994" y="-76200"/>
            <a:ext cx="3477006" cy="685800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Schedule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AE560FC-64D8-47A5-81D9-82F2427EF4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4095351"/>
              </p:ext>
            </p:extLst>
          </p:nvPr>
        </p:nvGraphicFramePr>
        <p:xfrm>
          <a:off x="533400" y="228600"/>
          <a:ext cx="470177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80018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7481200-3BB2-4CA3-9D54-1077F6F76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6994" y="0"/>
            <a:ext cx="3477006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75C9E1-92D8-4F3F-B61F-74EC88446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6994" y="-76200"/>
            <a:ext cx="3477006" cy="685800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Schedule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AE560FC-64D8-47A5-81D9-82F2427EF4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6009839"/>
              </p:ext>
            </p:extLst>
          </p:nvPr>
        </p:nvGraphicFramePr>
        <p:xfrm>
          <a:off x="533400" y="228600"/>
          <a:ext cx="4876800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39052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3A498-3728-4428-A28D-F16994D0B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-35442"/>
            <a:ext cx="78867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altLang="en-US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Project Documents</a:t>
            </a:r>
            <a:br>
              <a:rPr lang="en-US" alt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E483DBED-83CF-4D74-9371-19C1C7DB34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9820324"/>
              </p:ext>
            </p:extLst>
          </p:nvPr>
        </p:nvGraphicFramePr>
        <p:xfrm>
          <a:off x="0" y="609600"/>
          <a:ext cx="91440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0868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AEC7A1-443B-4028-8F9A-976A702B42FF}"/>
              </a:ext>
            </a:extLst>
          </p:cNvPr>
          <p:cNvSpPr txBox="1">
            <a:spLocks/>
          </p:cNvSpPr>
          <p:nvPr/>
        </p:nvSpPr>
        <p:spPr>
          <a:xfrm>
            <a:off x="190500" y="152400"/>
            <a:ext cx="8763000" cy="954107"/>
          </a:xfrm>
          <a:prstGeom prst="rect">
            <a:avLst/>
          </a:prstGeom>
          <a:noFill/>
          <a:ln>
            <a:noFill/>
          </a:ln>
          <a:effectLst>
            <a:glow>
              <a:schemeClr val="tx2">
                <a:lumMod val="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softEdge rad="127000"/>
          </a:effectLst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 anchorCtr="1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800" b="1" dirty="0"/>
              <a:t>SELMON BRIDGE PAVEMENT STRIPING</a:t>
            </a:r>
          </a:p>
          <a:p>
            <a:pPr>
              <a:defRPr/>
            </a:pPr>
            <a:r>
              <a:rPr lang="en-US" sz="2800" b="1" dirty="0"/>
              <a:t>OVERVIEW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60080C8-95BB-4A80-96B6-AF726FDC9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1295400"/>
            <a:ext cx="8763000" cy="4525963"/>
          </a:xfrm>
        </p:spPr>
        <p:txBody>
          <a:bodyPr/>
          <a:lstStyle/>
          <a:p>
            <a:r>
              <a:rPr lang="en-US" dirty="0"/>
              <a:t>Located at Select Bridges/Concrete Approaches along the Selmon Expressway:</a:t>
            </a:r>
          </a:p>
          <a:p>
            <a:pPr lvl="1"/>
            <a:r>
              <a:rPr lang="en-US" dirty="0"/>
              <a:t>Mainline (Downtown)</a:t>
            </a:r>
          </a:p>
          <a:p>
            <a:pPr lvl="2"/>
            <a:r>
              <a:rPr lang="en-US" dirty="0"/>
              <a:t>100330 (WB over Plant Ave)</a:t>
            </a:r>
          </a:p>
          <a:p>
            <a:pPr lvl="2"/>
            <a:r>
              <a:rPr lang="en-US" dirty="0"/>
              <a:t>100331 (EB over Plant Ave)</a:t>
            </a:r>
          </a:p>
          <a:p>
            <a:pPr lvl="2"/>
            <a:r>
              <a:rPr lang="en-US" dirty="0"/>
              <a:t>100332 (WB Viaduct)</a:t>
            </a:r>
          </a:p>
          <a:p>
            <a:pPr lvl="2"/>
            <a:r>
              <a:rPr lang="en-US" dirty="0"/>
              <a:t>100333 (EB Viaduct)</a:t>
            </a:r>
          </a:p>
          <a:p>
            <a:pPr lvl="2"/>
            <a:r>
              <a:rPr lang="en-US" dirty="0"/>
              <a:t>100443 (WB over 21</a:t>
            </a:r>
            <a:r>
              <a:rPr lang="en-US" baseline="30000" dirty="0"/>
              <a:t>st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100444 (EB over 21</a:t>
            </a:r>
            <a:r>
              <a:rPr lang="en-US" baseline="30000" dirty="0"/>
              <a:t>st</a:t>
            </a:r>
            <a:r>
              <a:rPr lang="en-US" dirty="0"/>
              <a:t>)</a:t>
            </a:r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7C23DD9-1013-44C7-AE9A-28DB104A2990}"/>
              </a:ext>
            </a:extLst>
          </p:cNvPr>
          <p:cNvSpPr txBox="1">
            <a:spLocks/>
          </p:cNvSpPr>
          <p:nvPr/>
        </p:nvSpPr>
        <p:spPr bwMode="auto">
          <a:xfrm>
            <a:off x="4762500" y="2332037"/>
            <a:ext cx="8763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REL (all bridges)</a:t>
            </a:r>
          </a:p>
          <a:p>
            <a:pPr lvl="2"/>
            <a:r>
              <a:rPr lang="en-US" dirty="0"/>
              <a:t>100800</a:t>
            </a:r>
          </a:p>
          <a:p>
            <a:pPr lvl="2"/>
            <a:r>
              <a:rPr lang="en-US" dirty="0"/>
              <a:t>100802</a:t>
            </a:r>
          </a:p>
          <a:p>
            <a:pPr lvl="2"/>
            <a:r>
              <a:rPr lang="en-US" dirty="0"/>
              <a:t>100450</a:t>
            </a:r>
          </a:p>
          <a:p>
            <a:pPr lvl="2"/>
            <a:r>
              <a:rPr lang="en-US" dirty="0"/>
              <a:t>100806</a:t>
            </a:r>
          </a:p>
          <a:p>
            <a:pPr lvl="2"/>
            <a:r>
              <a:rPr lang="en-US" dirty="0"/>
              <a:t>100461</a:t>
            </a:r>
          </a:p>
          <a:p>
            <a:pPr marL="914400" lvl="2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AACF008-DFD3-49BC-AFC5-0B6E517F562E}"/>
              </a:ext>
            </a:extLst>
          </p:cNvPr>
          <p:cNvSpPr txBox="1">
            <a:spLocks/>
          </p:cNvSpPr>
          <p:nvPr/>
        </p:nvSpPr>
        <p:spPr bwMode="auto">
          <a:xfrm>
            <a:off x="6248400" y="2819400"/>
            <a:ext cx="8763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dirty="0"/>
              <a:t>100810</a:t>
            </a:r>
          </a:p>
          <a:p>
            <a:pPr lvl="2"/>
            <a:r>
              <a:rPr lang="en-US" dirty="0"/>
              <a:t>100466</a:t>
            </a:r>
          </a:p>
          <a:p>
            <a:pPr lvl="2"/>
            <a:r>
              <a:rPr lang="en-US" dirty="0"/>
              <a:t>100490</a:t>
            </a:r>
          </a:p>
          <a:p>
            <a:pPr lvl="2"/>
            <a:r>
              <a:rPr lang="en-US" dirty="0"/>
              <a:t>100812</a:t>
            </a:r>
          </a:p>
          <a:p>
            <a:pPr marL="914400" lvl="2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694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1CC6B-49C0-4645-AF60-0B2138B22C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14536" y="1226973"/>
            <a:ext cx="3035882" cy="303588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B6CF059-3AFC-4B5D-A8CF-B7290C85EC49}"/>
              </a:ext>
            </a:extLst>
          </p:cNvPr>
          <p:cNvSpPr txBox="1">
            <a:spLocks/>
          </p:cNvSpPr>
          <p:nvPr/>
        </p:nvSpPr>
        <p:spPr>
          <a:xfrm>
            <a:off x="4343400" y="533400"/>
            <a:ext cx="4025793" cy="2889114"/>
          </a:xfrm>
          <a:prstGeom prst="rect">
            <a:avLst/>
          </a:prstGeom>
        </p:spPr>
        <p:txBody>
          <a:bodyPr vert="horz" lIns="91440" tIns="45720" rIns="91440" bIns="45720" rtlCol="0" anchor="b" anchorCtr="1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altLang="en-US" sz="6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Questions?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AEC7A1-443B-4028-8F9A-976A702B42FF}"/>
              </a:ext>
            </a:extLst>
          </p:cNvPr>
          <p:cNvSpPr txBox="1">
            <a:spLocks/>
          </p:cNvSpPr>
          <p:nvPr/>
        </p:nvSpPr>
        <p:spPr>
          <a:xfrm>
            <a:off x="190500" y="152400"/>
            <a:ext cx="8763000" cy="954107"/>
          </a:xfrm>
          <a:prstGeom prst="rect">
            <a:avLst/>
          </a:prstGeom>
          <a:noFill/>
          <a:ln>
            <a:noFill/>
          </a:ln>
          <a:effectLst>
            <a:glow>
              <a:schemeClr val="tx2">
                <a:lumMod val="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softEdge rad="127000"/>
          </a:effectLst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 anchorCtr="1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800" b="1" dirty="0"/>
              <a:t>SELMON BRIDGE PAVEMENT STRIPING</a:t>
            </a:r>
          </a:p>
          <a:p>
            <a:pPr>
              <a:defRPr/>
            </a:pPr>
            <a:r>
              <a:rPr lang="en-US" sz="2800" b="1" dirty="0"/>
              <a:t>OVERVIEW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60080C8-95BB-4A80-96B6-AF726FDC9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89037"/>
            <a:ext cx="8382000" cy="4525963"/>
          </a:xfrm>
        </p:spPr>
        <p:txBody>
          <a:bodyPr/>
          <a:lstStyle/>
          <a:p>
            <a:r>
              <a:rPr lang="en-US" sz="2800" dirty="0"/>
              <a:t>Restriping details</a:t>
            </a:r>
          </a:p>
          <a:p>
            <a:pPr lvl="1"/>
            <a:r>
              <a:rPr lang="en-US" sz="2400" dirty="0"/>
              <a:t>Remove existing thermoplastic markings via hydro-blasting</a:t>
            </a:r>
          </a:p>
          <a:p>
            <a:pPr lvl="1"/>
            <a:r>
              <a:rPr lang="en-US" sz="2400" dirty="0"/>
              <a:t>Replace all striping to meet current standards</a:t>
            </a:r>
          </a:p>
          <a:p>
            <a:pPr lvl="1"/>
            <a:r>
              <a:rPr lang="en-US" sz="2400" dirty="0"/>
              <a:t>Remove and replace RPM Type B to current standards</a:t>
            </a:r>
          </a:p>
          <a:p>
            <a:pPr lvl="1"/>
            <a:r>
              <a:rPr lang="en-US" sz="2400" dirty="0"/>
              <a:t>Provide MOT </a:t>
            </a:r>
          </a:p>
          <a:p>
            <a:r>
              <a:rPr lang="en-US" sz="2800" dirty="0"/>
              <a:t>Use FDOT Specifications/Approved Products List</a:t>
            </a:r>
          </a:p>
          <a:p>
            <a:r>
              <a:rPr lang="en-US" sz="2800" dirty="0"/>
              <a:t>Include black contrast skip striping per standard</a:t>
            </a:r>
          </a:p>
          <a:p>
            <a:r>
              <a:rPr lang="en-US" sz="2800" dirty="0"/>
              <a:t>Lump Sum </a:t>
            </a:r>
          </a:p>
          <a:p>
            <a:r>
              <a:rPr lang="en-US" sz="2800" dirty="0"/>
              <a:t>120 Calendar Days 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78699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D4B8BC-383C-4684-A21B-ACF3035A6F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00"/>
          <a:stretch/>
        </p:blipFill>
        <p:spPr>
          <a:xfrm>
            <a:off x="2125" y="1889762"/>
            <a:ext cx="9139750" cy="313007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EAEC7A1-443B-4028-8F9A-976A702B42FF}"/>
              </a:ext>
            </a:extLst>
          </p:cNvPr>
          <p:cNvSpPr txBox="1">
            <a:spLocks/>
          </p:cNvSpPr>
          <p:nvPr/>
        </p:nvSpPr>
        <p:spPr>
          <a:xfrm>
            <a:off x="190500" y="152400"/>
            <a:ext cx="8763000" cy="954107"/>
          </a:xfrm>
          <a:prstGeom prst="rect">
            <a:avLst/>
          </a:prstGeom>
          <a:noFill/>
          <a:ln>
            <a:noFill/>
          </a:ln>
          <a:effectLst>
            <a:glow>
              <a:schemeClr val="tx2">
                <a:lumMod val="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softEdge rad="127000"/>
          </a:effectLst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 anchorCtr="1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800" b="1" dirty="0"/>
              <a:t>SELMON BRIDGE PAVEMENT STRIPING</a:t>
            </a:r>
          </a:p>
          <a:p>
            <a:pPr>
              <a:defRPr/>
            </a:pPr>
            <a:r>
              <a:rPr lang="en-US" sz="2800" b="1" dirty="0"/>
              <a:t>OVERVIEW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66C27AEC-3E23-482F-AD68-8DC972AA1EA2}"/>
              </a:ext>
            </a:extLst>
          </p:cNvPr>
          <p:cNvSpPr/>
          <p:nvPr/>
        </p:nvSpPr>
        <p:spPr>
          <a:xfrm>
            <a:off x="5867400" y="1763148"/>
            <a:ext cx="3249168" cy="678300"/>
          </a:xfrm>
          <a:prstGeom prst="wedgeRoundRectCallout">
            <a:avLst>
              <a:gd name="adj1" fmla="val -38435"/>
              <a:gd name="adj2" fmla="val 193611"/>
              <a:gd name="adj3" fmla="val 16667"/>
            </a:avLst>
          </a:prstGeom>
          <a:solidFill>
            <a:srgbClr val="0070C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Replace </a:t>
            </a:r>
            <a:r>
              <a:rPr lang="en-US" dirty="0" err="1"/>
              <a:t>pavt</a:t>
            </a:r>
            <a:r>
              <a:rPr lang="en-US" dirty="0"/>
              <a:t>. messages (preformed thermo.)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3FFB66F6-EB91-4261-B156-363AEC1A0DF7}"/>
              </a:ext>
            </a:extLst>
          </p:cNvPr>
          <p:cNvSpPr/>
          <p:nvPr/>
        </p:nvSpPr>
        <p:spPr>
          <a:xfrm>
            <a:off x="3886200" y="4341537"/>
            <a:ext cx="3531870" cy="678300"/>
          </a:xfrm>
          <a:prstGeom prst="wedgeRoundRectCallout">
            <a:avLst>
              <a:gd name="adj1" fmla="val -60529"/>
              <a:gd name="adj2" fmla="val -116231"/>
              <a:gd name="adj3" fmla="val 16667"/>
            </a:avLst>
          </a:prstGeom>
          <a:solidFill>
            <a:srgbClr val="0070C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New white-black skip striping (permanent tape)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907AC2D2-017C-430A-82DA-0EDEE44D2F69}"/>
              </a:ext>
            </a:extLst>
          </p:cNvPr>
          <p:cNvSpPr/>
          <p:nvPr/>
        </p:nvSpPr>
        <p:spPr>
          <a:xfrm>
            <a:off x="-33528" y="2286000"/>
            <a:ext cx="2552700" cy="678300"/>
          </a:xfrm>
          <a:prstGeom prst="wedgeRoundRectCallout">
            <a:avLst>
              <a:gd name="adj1" fmla="val 31448"/>
              <a:gd name="adj2" fmla="val 157175"/>
              <a:gd name="adj3" fmla="val 16667"/>
            </a:avLst>
          </a:prstGeom>
          <a:solidFill>
            <a:srgbClr val="0070C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New edge striping (permanent tape)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2D35B68-9810-4D83-BCB8-08773434A0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070"/>
          <a:stretch/>
        </p:blipFill>
        <p:spPr>
          <a:xfrm>
            <a:off x="2991993" y="5027915"/>
            <a:ext cx="6124575" cy="840609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F2A31D6-3CF0-4862-9CBC-F594AD472CD6}"/>
              </a:ext>
            </a:extLst>
          </p:cNvPr>
          <p:cNvSpPr txBox="1"/>
          <p:nvPr/>
        </p:nvSpPr>
        <p:spPr>
          <a:xfrm>
            <a:off x="37778" y="4435062"/>
            <a:ext cx="24121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EB Selmon Expressway</a:t>
            </a:r>
          </a:p>
          <a:p>
            <a:r>
              <a:rPr lang="en-US" sz="1600" dirty="0"/>
              <a:t>Approaching Florida Ave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E9A93176-1D73-4B7F-9AAA-1C3AE434C879}"/>
              </a:ext>
            </a:extLst>
          </p:cNvPr>
          <p:cNvSpPr/>
          <p:nvPr/>
        </p:nvSpPr>
        <p:spPr>
          <a:xfrm>
            <a:off x="1878550" y="1502738"/>
            <a:ext cx="3634359" cy="678300"/>
          </a:xfrm>
          <a:prstGeom prst="wedgeRoundRectCallout">
            <a:avLst>
              <a:gd name="adj1" fmla="val 29178"/>
              <a:gd name="adj2" fmla="val 181694"/>
              <a:gd name="adj3" fmla="val 16667"/>
            </a:avLst>
          </a:prstGeom>
          <a:solidFill>
            <a:srgbClr val="0070C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Replace interchange markings (permanent tape)</a:t>
            </a: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27F3294F-ECB0-47A2-82F5-E7B041812E3A}"/>
              </a:ext>
            </a:extLst>
          </p:cNvPr>
          <p:cNvSpPr/>
          <p:nvPr/>
        </p:nvSpPr>
        <p:spPr>
          <a:xfrm>
            <a:off x="3611880" y="3251701"/>
            <a:ext cx="1847736" cy="678300"/>
          </a:xfrm>
          <a:custGeom>
            <a:avLst/>
            <a:gdLst>
              <a:gd name="connsiteX0" fmla="*/ 0 w 990600"/>
              <a:gd name="connsiteY0" fmla="*/ 113052 h 678300"/>
              <a:gd name="connsiteX1" fmla="*/ 113052 w 990600"/>
              <a:gd name="connsiteY1" fmla="*/ 0 h 678300"/>
              <a:gd name="connsiteX2" fmla="*/ 577850 w 990600"/>
              <a:gd name="connsiteY2" fmla="*/ 0 h 678300"/>
              <a:gd name="connsiteX3" fmla="*/ 577850 w 990600"/>
              <a:gd name="connsiteY3" fmla="*/ 0 h 678300"/>
              <a:gd name="connsiteX4" fmla="*/ 825500 w 990600"/>
              <a:gd name="connsiteY4" fmla="*/ 0 h 678300"/>
              <a:gd name="connsiteX5" fmla="*/ 877548 w 990600"/>
              <a:gd name="connsiteY5" fmla="*/ 0 h 678300"/>
              <a:gd name="connsiteX6" fmla="*/ 990600 w 990600"/>
              <a:gd name="connsiteY6" fmla="*/ 113052 h 678300"/>
              <a:gd name="connsiteX7" fmla="*/ 990600 w 990600"/>
              <a:gd name="connsiteY7" fmla="*/ 395675 h 678300"/>
              <a:gd name="connsiteX8" fmla="*/ 1421016 w 990600"/>
              <a:gd name="connsiteY8" fmla="*/ 469540 h 678300"/>
              <a:gd name="connsiteX9" fmla="*/ 990600 w 990600"/>
              <a:gd name="connsiteY9" fmla="*/ 565250 h 678300"/>
              <a:gd name="connsiteX10" fmla="*/ 990600 w 990600"/>
              <a:gd name="connsiteY10" fmla="*/ 565248 h 678300"/>
              <a:gd name="connsiteX11" fmla="*/ 877548 w 990600"/>
              <a:gd name="connsiteY11" fmla="*/ 678300 h 678300"/>
              <a:gd name="connsiteX12" fmla="*/ 825500 w 990600"/>
              <a:gd name="connsiteY12" fmla="*/ 678300 h 678300"/>
              <a:gd name="connsiteX13" fmla="*/ 577850 w 990600"/>
              <a:gd name="connsiteY13" fmla="*/ 678300 h 678300"/>
              <a:gd name="connsiteX14" fmla="*/ 577850 w 990600"/>
              <a:gd name="connsiteY14" fmla="*/ 678300 h 678300"/>
              <a:gd name="connsiteX15" fmla="*/ 113052 w 990600"/>
              <a:gd name="connsiteY15" fmla="*/ 678300 h 678300"/>
              <a:gd name="connsiteX16" fmla="*/ 0 w 990600"/>
              <a:gd name="connsiteY16" fmla="*/ 565248 h 678300"/>
              <a:gd name="connsiteX17" fmla="*/ 0 w 990600"/>
              <a:gd name="connsiteY17" fmla="*/ 565250 h 678300"/>
              <a:gd name="connsiteX18" fmla="*/ 0 w 990600"/>
              <a:gd name="connsiteY18" fmla="*/ 395675 h 678300"/>
              <a:gd name="connsiteX19" fmla="*/ 0 w 990600"/>
              <a:gd name="connsiteY19" fmla="*/ 395675 h 678300"/>
              <a:gd name="connsiteX20" fmla="*/ 0 w 990600"/>
              <a:gd name="connsiteY20" fmla="*/ 113052 h 678300"/>
              <a:gd name="connsiteX0" fmla="*/ 0 w 1421016"/>
              <a:gd name="connsiteY0" fmla="*/ 113052 h 678300"/>
              <a:gd name="connsiteX1" fmla="*/ 113052 w 1421016"/>
              <a:gd name="connsiteY1" fmla="*/ 0 h 678300"/>
              <a:gd name="connsiteX2" fmla="*/ 577850 w 1421016"/>
              <a:gd name="connsiteY2" fmla="*/ 0 h 678300"/>
              <a:gd name="connsiteX3" fmla="*/ 577850 w 1421016"/>
              <a:gd name="connsiteY3" fmla="*/ 0 h 678300"/>
              <a:gd name="connsiteX4" fmla="*/ 825500 w 1421016"/>
              <a:gd name="connsiteY4" fmla="*/ 0 h 678300"/>
              <a:gd name="connsiteX5" fmla="*/ 877548 w 1421016"/>
              <a:gd name="connsiteY5" fmla="*/ 0 h 678300"/>
              <a:gd name="connsiteX6" fmla="*/ 990600 w 1421016"/>
              <a:gd name="connsiteY6" fmla="*/ 113052 h 678300"/>
              <a:gd name="connsiteX7" fmla="*/ 990600 w 1421016"/>
              <a:gd name="connsiteY7" fmla="*/ 395675 h 678300"/>
              <a:gd name="connsiteX8" fmla="*/ 1421016 w 1421016"/>
              <a:gd name="connsiteY8" fmla="*/ 469540 h 678300"/>
              <a:gd name="connsiteX9" fmla="*/ 990600 w 1421016"/>
              <a:gd name="connsiteY9" fmla="*/ 565250 h 678300"/>
              <a:gd name="connsiteX10" fmla="*/ 990600 w 1421016"/>
              <a:gd name="connsiteY10" fmla="*/ 565248 h 678300"/>
              <a:gd name="connsiteX11" fmla="*/ 877548 w 1421016"/>
              <a:gd name="connsiteY11" fmla="*/ 678300 h 678300"/>
              <a:gd name="connsiteX12" fmla="*/ 825500 w 1421016"/>
              <a:gd name="connsiteY12" fmla="*/ 678300 h 678300"/>
              <a:gd name="connsiteX13" fmla="*/ 577850 w 1421016"/>
              <a:gd name="connsiteY13" fmla="*/ 678300 h 678300"/>
              <a:gd name="connsiteX14" fmla="*/ 577850 w 1421016"/>
              <a:gd name="connsiteY14" fmla="*/ 678300 h 678300"/>
              <a:gd name="connsiteX15" fmla="*/ 113052 w 1421016"/>
              <a:gd name="connsiteY15" fmla="*/ 678300 h 678300"/>
              <a:gd name="connsiteX16" fmla="*/ 0 w 1421016"/>
              <a:gd name="connsiteY16" fmla="*/ 565248 h 678300"/>
              <a:gd name="connsiteX17" fmla="*/ 0 w 1421016"/>
              <a:gd name="connsiteY17" fmla="*/ 565250 h 678300"/>
              <a:gd name="connsiteX18" fmla="*/ 0 w 1421016"/>
              <a:gd name="connsiteY18" fmla="*/ 395675 h 678300"/>
              <a:gd name="connsiteX19" fmla="*/ 0 w 1421016"/>
              <a:gd name="connsiteY19" fmla="*/ 395675 h 678300"/>
              <a:gd name="connsiteX20" fmla="*/ 3048 w 1421016"/>
              <a:gd name="connsiteY20" fmla="*/ 259595 h 678300"/>
              <a:gd name="connsiteX21" fmla="*/ 0 w 1421016"/>
              <a:gd name="connsiteY21" fmla="*/ 113052 h 678300"/>
              <a:gd name="connsiteX0" fmla="*/ 426720 w 1847736"/>
              <a:gd name="connsiteY0" fmla="*/ 113052 h 678300"/>
              <a:gd name="connsiteX1" fmla="*/ 539772 w 1847736"/>
              <a:gd name="connsiteY1" fmla="*/ 0 h 678300"/>
              <a:gd name="connsiteX2" fmla="*/ 1004570 w 1847736"/>
              <a:gd name="connsiteY2" fmla="*/ 0 h 678300"/>
              <a:gd name="connsiteX3" fmla="*/ 1004570 w 1847736"/>
              <a:gd name="connsiteY3" fmla="*/ 0 h 678300"/>
              <a:gd name="connsiteX4" fmla="*/ 1252220 w 1847736"/>
              <a:gd name="connsiteY4" fmla="*/ 0 h 678300"/>
              <a:gd name="connsiteX5" fmla="*/ 1304268 w 1847736"/>
              <a:gd name="connsiteY5" fmla="*/ 0 h 678300"/>
              <a:gd name="connsiteX6" fmla="*/ 1417320 w 1847736"/>
              <a:gd name="connsiteY6" fmla="*/ 113052 h 678300"/>
              <a:gd name="connsiteX7" fmla="*/ 1417320 w 1847736"/>
              <a:gd name="connsiteY7" fmla="*/ 395675 h 678300"/>
              <a:gd name="connsiteX8" fmla="*/ 1847736 w 1847736"/>
              <a:gd name="connsiteY8" fmla="*/ 469540 h 678300"/>
              <a:gd name="connsiteX9" fmla="*/ 1417320 w 1847736"/>
              <a:gd name="connsiteY9" fmla="*/ 565250 h 678300"/>
              <a:gd name="connsiteX10" fmla="*/ 1417320 w 1847736"/>
              <a:gd name="connsiteY10" fmla="*/ 565248 h 678300"/>
              <a:gd name="connsiteX11" fmla="*/ 1304268 w 1847736"/>
              <a:gd name="connsiteY11" fmla="*/ 678300 h 678300"/>
              <a:gd name="connsiteX12" fmla="*/ 1252220 w 1847736"/>
              <a:gd name="connsiteY12" fmla="*/ 678300 h 678300"/>
              <a:gd name="connsiteX13" fmla="*/ 1004570 w 1847736"/>
              <a:gd name="connsiteY13" fmla="*/ 678300 h 678300"/>
              <a:gd name="connsiteX14" fmla="*/ 1004570 w 1847736"/>
              <a:gd name="connsiteY14" fmla="*/ 678300 h 678300"/>
              <a:gd name="connsiteX15" fmla="*/ 539772 w 1847736"/>
              <a:gd name="connsiteY15" fmla="*/ 678300 h 678300"/>
              <a:gd name="connsiteX16" fmla="*/ 426720 w 1847736"/>
              <a:gd name="connsiteY16" fmla="*/ 565248 h 678300"/>
              <a:gd name="connsiteX17" fmla="*/ 426720 w 1847736"/>
              <a:gd name="connsiteY17" fmla="*/ 565250 h 678300"/>
              <a:gd name="connsiteX18" fmla="*/ 426720 w 1847736"/>
              <a:gd name="connsiteY18" fmla="*/ 395675 h 678300"/>
              <a:gd name="connsiteX19" fmla="*/ 426720 w 1847736"/>
              <a:gd name="connsiteY19" fmla="*/ 395675 h 678300"/>
              <a:gd name="connsiteX20" fmla="*/ 0 w 1847736"/>
              <a:gd name="connsiteY20" fmla="*/ 204731 h 678300"/>
              <a:gd name="connsiteX21" fmla="*/ 426720 w 1847736"/>
              <a:gd name="connsiteY21" fmla="*/ 113052 h 67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847736" h="678300">
                <a:moveTo>
                  <a:pt x="426720" y="113052"/>
                </a:moveTo>
                <a:cubicBezTo>
                  <a:pt x="426720" y="50615"/>
                  <a:pt x="477335" y="0"/>
                  <a:pt x="539772" y="0"/>
                </a:cubicBezTo>
                <a:lnTo>
                  <a:pt x="1004570" y="0"/>
                </a:lnTo>
                <a:lnTo>
                  <a:pt x="1004570" y="0"/>
                </a:lnTo>
                <a:lnTo>
                  <a:pt x="1252220" y="0"/>
                </a:lnTo>
                <a:lnTo>
                  <a:pt x="1304268" y="0"/>
                </a:lnTo>
                <a:cubicBezTo>
                  <a:pt x="1366705" y="0"/>
                  <a:pt x="1417320" y="50615"/>
                  <a:pt x="1417320" y="113052"/>
                </a:cubicBezTo>
                <a:lnTo>
                  <a:pt x="1417320" y="395675"/>
                </a:lnTo>
                <a:lnTo>
                  <a:pt x="1847736" y="469540"/>
                </a:lnTo>
                <a:lnTo>
                  <a:pt x="1417320" y="565250"/>
                </a:lnTo>
                <a:lnTo>
                  <a:pt x="1417320" y="565248"/>
                </a:lnTo>
                <a:cubicBezTo>
                  <a:pt x="1417320" y="627685"/>
                  <a:pt x="1366705" y="678300"/>
                  <a:pt x="1304268" y="678300"/>
                </a:cubicBezTo>
                <a:lnTo>
                  <a:pt x="1252220" y="678300"/>
                </a:lnTo>
                <a:lnTo>
                  <a:pt x="1004570" y="678300"/>
                </a:lnTo>
                <a:lnTo>
                  <a:pt x="1004570" y="678300"/>
                </a:lnTo>
                <a:lnTo>
                  <a:pt x="539772" y="678300"/>
                </a:lnTo>
                <a:cubicBezTo>
                  <a:pt x="477335" y="678300"/>
                  <a:pt x="426720" y="627685"/>
                  <a:pt x="426720" y="565248"/>
                </a:cubicBezTo>
                <a:lnTo>
                  <a:pt x="426720" y="565250"/>
                </a:lnTo>
                <a:lnTo>
                  <a:pt x="426720" y="395675"/>
                </a:lnTo>
                <a:lnTo>
                  <a:pt x="426720" y="395675"/>
                </a:lnTo>
                <a:lnTo>
                  <a:pt x="0" y="204731"/>
                </a:lnTo>
                <a:lnTo>
                  <a:pt x="426720" y="113052"/>
                </a:lnTo>
                <a:close/>
              </a:path>
            </a:pathLst>
          </a:custGeom>
          <a:solidFill>
            <a:schemeClr val="accent6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New</a:t>
            </a:r>
          </a:p>
          <a:p>
            <a:pPr algn="ctr"/>
            <a:r>
              <a:rPr lang="en-US" dirty="0"/>
              <a:t>RPMs</a:t>
            </a:r>
          </a:p>
        </p:txBody>
      </p:sp>
    </p:spTree>
    <p:extLst>
      <p:ext uri="{BB962C8B-B14F-4D97-AF65-F5344CB8AC3E}">
        <p14:creationId xmlns:p14="http://schemas.microsoft.com/office/powerpoint/2010/main" val="13721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AEC7A1-443B-4028-8F9A-976A702B42FF}"/>
              </a:ext>
            </a:extLst>
          </p:cNvPr>
          <p:cNvSpPr txBox="1">
            <a:spLocks/>
          </p:cNvSpPr>
          <p:nvPr/>
        </p:nvSpPr>
        <p:spPr>
          <a:xfrm>
            <a:off x="190500" y="152400"/>
            <a:ext cx="8763000" cy="954107"/>
          </a:xfrm>
          <a:prstGeom prst="rect">
            <a:avLst/>
          </a:prstGeom>
          <a:noFill/>
          <a:ln>
            <a:noFill/>
          </a:ln>
          <a:effectLst>
            <a:glow>
              <a:schemeClr val="tx2">
                <a:lumMod val="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softEdge rad="127000"/>
          </a:effectLst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 anchorCtr="1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800" b="1" dirty="0"/>
              <a:t>SELMON BRIDGE PAVEMENT STRIPING</a:t>
            </a:r>
          </a:p>
          <a:p>
            <a:pPr>
              <a:defRPr/>
            </a:pPr>
            <a:r>
              <a:rPr lang="en-US" sz="2800" b="1" dirty="0"/>
              <a:t>OVERVIEW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60080C8-95BB-4A80-96B6-AF726FDC9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189037"/>
            <a:ext cx="4419600" cy="4525963"/>
          </a:xfrm>
        </p:spPr>
        <p:txBody>
          <a:bodyPr/>
          <a:lstStyle/>
          <a:p>
            <a:r>
              <a:rPr lang="en-US" sz="2800" dirty="0"/>
              <a:t>Pavement Marking Material Selection:</a:t>
            </a:r>
          </a:p>
          <a:p>
            <a:pPr lvl="1"/>
            <a:r>
              <a:rPr lang="en-US" sz="2800" dirty="0"/>
              <a:t>Longitudinal striping is to be permanent tape</a:t>
            </a:r>
          </a:p>
          <a:p>
            <a:pPr lvl="1"/>
            <a:r>
              <a:rPr lang="en-US" sz="2800" dirty="0"/>
              <a:t>All other pavement markings use thermoplastic</a:t>
            </a:r>
          </a:p>
          <a:p>
            <a:r>
              <a:rPr lang="en-US" sz="2800" dirty="0"/>
              <a:t>Follow the FDM Section 230 flowchart: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6606D6-0AB5-4598-91E7-F8712F43A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1143000"/>
            <a:ext cx="4076700" cy="474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032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AEC7A1-443B-4028-8F9A-976A702B42FF}"/>
              </a:ext>
            </a:extLst>
          </p:cNvPr>
          <p:cNvSpPr txBox="1">
            <a:spLocks/>
          </p:cNvSpPr>
          <p:nvPr/>
        </p:nvSpPr>
        <p:spPr>
          <a:xfrm>
            <a:off x="190500" y="152400"/>
            <a:ext cx="8763000" cy="954107"/>
          </a:xfrm>
          <a:prstGeom prst="rect">
            <a:avLst/>
          </a:prstGeom>
          <a:noFill/>
          <a:ln>
            <a:noFill/>
          </a:ln>
          <a:effectLst>
            <a:glow>
              <a:schemeClr val="tx2">
                <a:lumMod val="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softEdge rad="127000"/>
          </a:effectLst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 anchorCtr="1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800" b="1" dirty="0"/>
              <a:t>SELMON BRIDGE PAVEMENT STRIPING</a:t>
            </a:r>
          </a:p>
          <a:p>
            <a:pPr>
              <a:defRPr/>
            </a:pPr>
            <a:r>
              <a:rPr lang="en-US" sz="2800" b="1" dirty="0"/>
              <a:t>OVERVIEW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60080C8-95BB-4A80-96B6-AF726FDC9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033224"/>
            <a:ext cx="8305800" cy="4525963"/>
          </a:xfrm>
        </p:spPr>
        <p:txBody>
          <a:bodyPr/>
          <a:lstStyle/>
          <a:p>
            <a:r>
              <a:rPr lang="en-US" dirty="0"/>
              <a:t>MOT requirements</a:t>
            </a:r>
          </a:p>
          <a:p>
            <a:pPr lvl="1"/>
            <a:r>
              <a:rPr lang="en-US" dirty="0"/>
              <a:t>Coordination with adjacent projects, including FY22 Resurfacing and East Selmon Slip Ramps</a:t>
            </a:r>
          </a:p>
          <a:p>
            <a:pPr lvl="1"/>
            <a:r>
              <a:rPr lang="en-US" dirty="0"/>
              <a:t>Lane Closure Restrictions</a:t>
            </a:r>
          </a:p>
          <a:p>
            <a:pPr lvl="2"/>
            <a:r>
              <a:rPr lang="en-US" dirty="0"/>
              <a:t>Mainline/Local Lanes – 5 AM to 7 PM (night work only)</a:t>
            </a:r>
          </a:p>
          <a:p>
            <a:pPr lvl="2"/>
            <a:r>
              <a:rPr lang="en-US" dirty="0"/>
              <a:t>REL – 5 AM to 9 AM </a:t>
            </a:r>
            <a:r>
              <a:rPr lang="en-US" u="sng" dirty="0"/>
              <a:t>and</a:t>
            </a:r>
            <a:r>
              <a:rPr lang="en-US" dirty="0"/>
              <a:t> 3 PM to 7 PM (off-peak only)</a:t>
            </a:r>
          </a:p>
          <a:p>
            <a:pPr lvl="1"/>
            <a:r>
              <a:rPr lang="en-US" dirty="0"/>
              <a:t>Provide at least one lane EB/WB/REL at all times</a:t>
            </a:r>
          </a:p>
          <a:p>
            <a:pPr lvl="1"/>
            <a:r>
              <a:rPr lang="en-US" dirty="0"/>
              <a:t>Ramps to remain open (Spec 102-4 applies)</a:t>
            </a:r>
          </a:p>
          <a:p>
            <a:pPr lvl="1"/>
            <a:r>
              <a:rPr lang="en-US" dirty="0"/>
              <a:t>THEA-specific special event days apply</a:t>
            </a:r>
          </a:p>
        </p:txBody>
      </p:sp>
    </p:spTree>
    <p:extLst>
      <p:ext uri="{BB962C8B-B14F-4D97-AF65-F5344CB8AC3E}">
        <p14:creationId xmlns:p14="http://schemas.microsoft.com/office/powerpoint/2010/main" val="2570852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AEC7A1-443B-4028-8F9A-976A702B42FF}"/>
              </a:ext>
            </a:extLst>
          </p:cNvPr>
          <p:cNvSpPr txBox="1">
            <a:spLocks/>
          </p:cNvSpPr>
          <p:nvPr/>
        </p:nvSpPr>
        <p:spPr>
          <a:xfrm>
            <a:off x="228600" y="112693"/>
            <a:ext cx="8763000" cy="954107"/>
          </a:xfrm>
          <a:prstGeom prst="rect">
            <a:avLst/>
          </a:prstGeom>
          <a:noFill/>
          <a:ln>
            <a:noFill/>
          </a:ln>
          <a:effectLst>
            <a:glow>
              <a:schemeClr val="tx2">
                <a:lumMod val="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softEdge rad="127000"/>
          </a:effectLst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 anchorCtr="1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800" b="1" dirty="0"/>
              <a:t>SELMON BRIDGE PAVEMENT STRIPING</a:t>
            </a:r>
          </a:p>
          <a:p>
            <a:pPr>
              <a:defRPr/>
            </a:pPr>
            <a:r>
              <a:rPr lang="en-US" sz="2800" b="1" dirty="0"/>
              <a:t>Selmon Expressway Local Lanes</a:t>
            </a:r>
            <a:endParaRPr lang="en-US" altLang="en-US" sz="2800" b="1" dirty="0">
              <a:ea typeface="Arial Unicode MS" panose="020B0604020202020204" pitchFamily="34" charset="-128"/>
              <a:cs typeface="Leelawadee" panose="020B0502040204020203" pitchFamily="34" charset="-34"/>
            </a:endParaRPr>
          </a:p>
        </p:txBody>
      </p:sp>
      <p:pic>
        <p:nvPicPr>
          <p:cNvPr id="5" name="Picture 4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2F0AA6AF-8812-4742-826F-0763F8D1E8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1103745"/>
            <a:ext cx="7239000" cy="4650509"/>
          </a:xfrm>
          <a:prstGeom prst="rect">
            <a:avLst/>
          </a:prstGeom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308ACEB0-DC65-4389-863E-BE9366664CB6}"/>
              </a:ext>
            </a:extLst>
          </p:cNvPr>
          <p:cNvSpPr/>
          <p:nvPr/>
        </p:nvSpPr>
        <p:spPr>
          <a:xfrm>
            <a:off x="1981200" y="2209800"/>
            <a:ext cx="2362200" cy="838200"/>
          </a:xfrm>
          <a:prstGeom prst="wedgeRoundRectCallout">
            <a:avLst>
              <a:gd name="adj1" fmla="val -19285"/>
              <a:gd name="adj2" fmla="val 185773"/>
              <a:gd name="adj3" fmla="val 16667"/>
            </a:avLst>
          </a:prstGeom>
          <a:solidFill>
            <a:srgbClr val="0070C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Bridge 100330/100331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DB7B3CC2-8240-450E-9172-4863F5FF5475}"/>
              </a:ext>
            </a:extLst>
          </p:cNvPr>
          <p:cNvSpPr/>
          <p:nvPr/>
        </p:nvSpPr>
        <p:spPr>
          <a:xfrm>
            <a:off x="4876800" y="4724400"/>
            <a:ext cx="2362200" cy="838200"/>
          </a:xfrm>
          <a:prstGeom prst="wedgeRoundRectCallout">
            <a:avLst>
              <a:gd name="adj1" fmla="val 41102"/>
              <a:gd name="adj2" fmla="val -94591"/>
              <a:gd name="adj3" fmla="val 16667"/>
            </a:avLst>
          </a:prstGeom>
          <a:solidFill>
            <a:srgbClr val="0070C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Bridge 100332/100333</a:t>
            </a:r>
          </a:p>
        </p:txBody>
      </p:sp>
    </p:spTree>
    <p:extLst>
      <p:ext uri="{BB962C8B-B14F-4D97-AF65-F5344CB8AC3E}">
        <p14:creationId xmlns:p14="http://schemas.microsoft.com/office/powerpoint/2010/main" val="35263834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70C0">
            <a:alpha val="60000"/>
          </a:srgbClr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7109</TotalTime>
  <Words>914</Words>
  <Application>Microsoft Office PowerPoint</Application>
  <PresentationFormat>On-screen Show (4:3)</PresentationFormat>
  <Paragraphs>209</Paragraphs>
  <Slides>40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CEI/PUBLIC INVOLVEMENT </vt:lpstr>
      <vt:lpstr>Schedule</vt:lpstr>
      <vt:lpstr>Schedule</vt:lpstr>
      <vt:lpstr>Project Documents </vt:lpstr>
      <vt:lpstr>PowerPoint Presentation</vt:lpstr>
    </vt:vector>
  </TitlesOfParts>
  <Company>sdfhsdfg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Trippe</dc:creator>
  <cp:lastModifiedBy>David Hubbard</cp:lastModifiedBy>
  <cp:revision>416</cp:revision>
  <cp:lastPrinted>2016-12-14T13:54:41Z</cp:lastPrinted>
  <dcterms:created xsi:type="dcterms:W3CDTF">2010-04-16T18:41:34Z</dcterms:created>
  <dcterms:modified xsi:type="dcterms:W3CDTF">2021-08-31T14:09:21Z</dcterms:modified>
</cp:coreProperties>
</file>