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16" r:id="rId1"/>
  </p:sldMasterIdLst>
  <p:notesMasterIdLst>
    <p:notesMasterId r:id="rId38"/>
  </p:notesMasterIdLst>
  <p:handoutMasterIdLst>
    <p:handoutMasterId r:id="rId39"/>
  </p:handoutMasterIdLst>
  <p:sldIdLst>
    <p:sldId id="264" r:id="rId2"/>
    <p:sldId id="318" r:id="rId3"/>
    <p:sldId id="314" r:id="rId4"/>
    <p:sldId id="476" r:id="rId5"/>
    <p:sldId id="517" r:id="rId6"/>
    <p:sldId id="514" r:id="rId7"/>
    <p:sldId id="515" r:id="rId8"/>
    <p:sldId id="516" r:id="rId9"/>
    <p:sldId id="499" r:id="rId10"/>
    <p:sldId id="500" r:id="rId11"/>
    <p:sldId id="501" r:id="rId12"/>
    <p:sldId id="521" r:id="rId13"/>
    <p:sldId id="522" r:id="rId14"/>
    <p:sldId id="502" r:id="rId15"/>
    <p:sldId id="503" r:id="rId16"/>
    <p:sldId id="523" r:id="rId17"/>
    <p:sldId id="524" r:id="rId18"/>
    <p:sldId id="504" r:id="rId19"/>
    <p:sldId id="505" r:id="rId20"/>
    <p:sldId id="525" r:id="rId21"/>
    <p:sldId id="506" r:id="rId22"/>
    <p:sldId id="526" r:id="rId23"/>
    <p:sldId id="507" r:id="rId24"/>
    <p:sldId id="527" r:id="rId25"/>
    <p:sldId id="528" r:id="rId26"/>
    <p:sldId id="529" r:id="rId27"/>
    <p:sldId id="508" r:id="rId28"/>
    <p:sldId id="530" r:id="rId29"/>
    <p:sldId id="531" r:id="rId30"/>
    <p:sldId id="532" r:id="rId31"/>
    <p:sldId id="485" r:id="rId32"/>
    <p:sldId id="486" r:id="rId33"/>
    <p:sldId id="473" r:id="rId34"/>
    <p:sldId id="489" r:id="rId35"/>
    <p:sldId id="465" r:id="rId36"/>
    <p:sldId id="392" r:id="rId37"/>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521415D9-36F7-43E2-AB2F-B90AF26B5E84}">
      <p14:sectionLst xmlns:p14="http://schemas.microsoft.com/office/powerpoint/2010/main">
        <p14:section name="Default Section" id="{7865A90E-CA3F-4181-B8C7-8FA8FDB37009}">
          <p14:sldIdLst>
            <p14:sldId id="264"/>
            <p14:sldId id="318"/>
            <p14:sldId id="314"/>
            <p14:sldId id="476"/>
            <p14:sldId id="517"/>
          </p14:sldIdLst>
        </p14:section>
        <p14:section name="Untitled Section" id="{A257CCA4-4A4E-4FD1-85B2-D35E7B9D3DDC}">
          <p14:sldIdLst>
            <p14:sldId id="514"/>
            <p14:sldId id="515"/>
            <p14:sldId id="516"/>
            <p14:sldId id="499"/>
            <p14:sldId id="500"/>
            <p14:sldId id="501"/>
            <p14:sldId id="521"/>
            <p14:sldId id="522"/>
            <p14:sldId id="502"/>
            <p14:sldId id="503"/>
            <p14:sldId id="523"/>
            <p14:sldId id="524"/>
            <p14:sldId id="504"/>
            <p14:sldId id="505"/>
            <p14:sldId id="525"/>
            <p14:sldId id="506"/>
            <p14:sldId id="526"/>
            <p14:sldId id="507"/>
            <p14:sldId id="527"/>
            <p14:sldId id="528"/>
            <p14:sldId id="529"/>
            <p14:sldId id="508"/>
            <p14:sldId id="530"/>
            <p14:sldId id="531"/>
            <p14:sldId id="532"/>
            <p14:sldId id="485"/>
            <p14:sldId id="486"/>
            <p14:sldId id="473"/>
            <p14:sldId id="489"/>
            <p14:sldId id="465"/>
            <p14:sldId id="39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F781"/>
    <a:srgbClr val="0099CC"/>
    <a:srgbClr val="FFCC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92" autoAdjust="0"/>
    <p:restoredTop sz="88055" autoAdjust="0"/>
  </p:normalViewPr>
  <p:slideViewPr>
    <p:cSldViewPr>
      <p:cViewPr>
        <p:scale>
          <a:sx n="60" d="100"/>
          <a:sy n="60" d="100"/>
        </p:scale>
        <p:origin x="1440" y="28"/>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1E453E-6BAC-41B9-A3BA-93E198644F20}"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en-US"/>
        </a:p>
      </dgm:t>
    </dgm:pt>
    <dgm:pt modelId="{A3949DE1-0610-4BD7-9F38-3239D031186C}">
      <dgm:prSet/>
      <dgm:spPr/>
      <dgm:t>
        <a:bodyPr/>
        <a:lstStyle/>
        <a:p>
          <a:r>
            <a:rPr lang="en-US" b="1" dirty="0"/>
            <a:t>Man Le </a:t>
          </a:r>
          <a:r>
            <a:rPr lang="en-US" dirty="0"/>
            <a:t>– THEA Contracts &amp; Procurement Manager</a:t>
          </a:r>
        </a:p>
      </dgm:t>
    </dgm:pt>
    <dgm:pt modelId="{0C5DAF65-0E4E-420B-A2D7-08EBC6256C14}" type="parTrans" cxnId="{A671EE43-8A58-4E78-B7B1-6BA77FEDC344}">
      <dgm:prSet/>
      <dgm:spPr/>
      <dgm:t>
        <a:bodyPr/>
        <a:lstStyle/>
        <a:p>
          <a:endParaRPr lang="en-US"/>
        </a:p>
      </dgm:t>
    </dgm:pt>
    <dgm:pt modelId="{CB0F6A4D-29D5-44E9-BA47-D93FCBCD3FEF}" type="sibTrans" cxnId="{A671EE43-8A58-4E78-B7B1-6BA77FEDC344}">
      <dgm:prSet/>
      <dgm:spPr/>
      <dgm:t>
        <a:bodyPr/>
        <a:lstStyle/>
        <a:p>
          <a:endParaRPr lang="en-US"/>
        </a:p>
      </dgm:t>
    </dgm:pt>
    <dgm:pt modelId="{E2DA6A7F-B46F-4F24-9667-B00AF4D9694E}">
      <dgm:prSet/>
      <dgm:spPr/>
      <dgm:t>
        <a:bodyPr/>
        <a:lstStyle/>
        <a:p>
          <a:r>
            <a:rPr lang="en-US" b="1" dirty="0"/>
            <a:t>Judith Villegas, EI </a:t>
          </a:r>
          <a:r>
            <a:rPr lang="en-US" dirty="0"/>
            <a:t>– THEA Project Manager</a:t>
          </a:r>
        </a:p>
      </dgm:t>
    </dgm:pt>
    <dgm:pt modelId="{69A62843-E874-445A-9A4A-C0C5B7E2905E}" type="parTrans" cxnId="{94353A71-B373-47DF-A2F6-4999B55A3DBE}">
      <dgm:prSet/>
      <dgm:spPr/>
      <dgm:t>
        <a:bodyPr/>
        <a:lstStyle/>
        <a:p>
          <a:endParaRPr lang="en-US"/>
        </a:p>
      </dgm:t>
    </dgm:pt>
    <dgm:pt modelId="{ADF42691-8C32-4A3C-897F-C3C6F4253173}" type="sibTrans" cxnId="{94353A71-B373-47DF-A2F6-4999B55A3DBE}">
      <dgm:prSet/>
      <dgm:spPr/>
      <dgm:t>
        <a:bodyPr/>
        <a:lstStyle/>
        <a:p>
          <a:endParaRPr lang="en-US"/>
        </a:p>
      </dgm:t>
    </dgm:pt>
    <dgm:pt modelId="{03F9A530-B34A-4B3C-AABB-98FA9E10E07B}">
      <dgm:prSet/>
      <dgm:spPr/>
      <dgm:t>
        <a:bodyPr/>
        <a:lstStyle/>
        <a:p>
          <a:r>
            <a:rPr lang="en-US" b="1" dirty="0"/>
            <a:t>Jim Drapp, PE </a:t>
          </a:r>
          <a:r>
            <a:rPr lang="en-US" dirty="0"/>
            <a:t>– THEA GEC Program Manager</a:t>
          </a:r>
        </a:p>
      </dgm:t>
    </dgm:pt>
    <dgm:pt modelId="{8C8FC544-6760-4FD9-9336-0C3EF41AB811}" type="parTrans" cxnId="{54059A05-2B61-4562-A902-FA046E57E6D5}">
      <dgm:prSet/>
      <dgm:spPr/>
      <dgm:t>
        <a:bodyPr/>
        <a:lstStyle/>
        <a:p>
          <a:endParaRPr lang="en-US"/>
        </a:p>
      </dgm:t>
    </dgm:pt>
    <dgm:pt modelId="{C1B291AD-9947-456C-ABE3-583DA50BA5E8}" type="sibTrans" cxnId="{54059A05-2B61-4562-A902-FA046E57E6D5}">
      <dgm:prSet/>
      <dgm:spPr/>
      <dgm:t>
        <a:bodyPr/>
        <a:lstStyle/>
        <a:p>
          <a:endParaRPr lang="en-US"/>
        </a:p>
      </dgm:t>
    </dgm:pt>
    <dgm:pt modelId="{ABAC4B26-1284-474D-B37F-55B4E0C96A1C}">
      <dgm:prSet/>
      <dgm:spPr/>
      <dgm:t>
        <a:bodyPr/>
        <a:lstStyle/>
        <a:p>
          <a:r>
            <a:rPr lang="en-US" b="1" dirty="0"/>
            <a:t>David Hubbard, PE </a:t>
          </a:r>
          <a:r>
            <a:rPr lang="en-US" dirty="0"/>
            <a:t>– THEA GEC Project Manager</a:t>
          </a:r>
        </a:p>
      </dgm:t>
    </dgm:pt>
    <dgm:pt modelId="{40AB49AF-05A6-4F93-BE15-603A8718F9D8}" type="parTrans" cxnId="{983E4A22-F7DB-4785-8A1B-4DF900730F2F}">
      <dgm:prSet/>
      <dgm:spPr/>
      <dgm:t>
        <a:bodyPr/>
        <a:lstStyle/>
        <a:p>
          <a:endParaRPr lang="en-US"/>
        </a:p>
      </dgm:t>
    </dgm:pt>
    <dgm:pt modelId="{FBB5DDBB-20C1-4E00-9801-966E16BB45B4}" type="sibTrans" cxnId="{983E4A22-F7DB-4785-8A1B-4DF900730F2F}">
      <dgm:prSet/>
      <dgm:spPr/>
      <dgm:t>
        <a:bodyPr/>
        <a:lstStyle/>
        <a:p>
          <a:endParaRPr lang="en-US"/>
        </a:p>
      </dgm:t>
    </dgm:pt>
    <dgm:pt modelId="{2C5FB8B4-F5A9-4175-9334-063D540BE095}">
      <dgm:prSet/>
      <dgm:spPr/>
      <dgm:t>
        <a:bodyPr/>
        <a:lstStyle/>
        <a:p>
          <a:r>
            <a:rPr lang="en-US" b="1" dirty="0"/>
            <a:t>Terry Opdyke </a:t>
          </a:r>
          <a:r>
            <a:rPr lang="en-US" dirty="0"/>
            <a:t>– THEA GEC</a:t>
          </a:r>
          <a:r>
            <a:rPr lang="en-US" b="1" dirty="0"/>
            <a:t> </a:t>
          </a:r>
          <a:endParaRPr lang="en-US" dirty="0"/>
        </a:p>
      </dgm:t>
    </dgm:pt>
    <dgm:pt modelId="{659B7412-7D26-475A-862E-1C3F4F0F5322}" type="parTrans" cxnId="{1D84649D-7687-475D-8AD6-54E2686E1641}">
      <dgm:prSet/>
      <dgm:spPr/>
      <dgm:t>
        <a:bodyPr/>
        <a:lstStyle/>
        <a:p>
          <a:endParaRPr lang="en-US"/>
        </a:p>
      </dgm:t>
    </dgm:pt>
    <dgm:pt modelId="{F926DA6D-4CAC-46DE-9E3A-0D06FA07BEBB}" type="sibTrans" cxnId="{1D84649D-7687-475D-8AD6-54E2686E1641}">
      <dgm:prSet/>
      <dgm:spPr/>
      <dgm:t>
        <a:bodyPr/>
        <a:lstStyle/>
        <a:p>
          <a:endParaRPr lang="en-US"/>
        </a:p>
      </dgm:t>
    </dgm:pt>
    <dgm:pt modelId="{FBF2ADA7-A402-498E-A256-09C6B9A82F92}">
      <dgm:prSet/>
      <dgm:spPr/>
      <dgm:t>
        <a:bodyPr/>
        <a:lstStyle/>
        <a:p>
          <a:r>
            <a:rPr lang="en-US" b="1" dirty="0"/>
            <a:t>Brian McKishnie, PE </a:t>
          </a:r>
          <a:r>
            <a:rPr lang="en-US" dirty="0"/>
            <a:t>– THEA Consultant CEI</a:t>
          </a:r>
        </a:p>
      </dgm:t>
    </dgm:pt>
    <dgm:pt modelId="{8D6D83D2-4704-4494-8D9C-FF6E9D294F75}" type="parTrans" cxnId="{EF297340-07ED-4D0C-9572-FEBF0A803E8E}">
      <dgm:prSet/>
      <dgm:spPr/>
      <dgm:t>
        <a:bodyPr/>
        <a:lstStyle/>
        <a:p>
          <a:endParaRPr lang="en-US"/>
        </a:p>
      </dgm:t>
    </dgm:pt>
    <dgm:pt modelId="{1F85BB87-8B9D-4758-8FF7-8C52877A2810}" type="sibTrans" cxnId="{EF297340-07ED-4D0C-9572-FEBF0A803E8E}">
      <dgm:prSet/>
      <dgm:spPr/>
      <dgm:t>
        <a:bodyPr/>
        <a:lstStyle/>
        <a:p>
          <a:endParaRPr lang="en-US"/>
        </a:p>
      </dgm:t>
    </dgm:pt>
    <dgm:pt modelId="{25149306-916D-4290-9A3C-A15BB6A5EA67}">
      <dgm:prSet/>
      <dgm:spPr/>
      <dgm:t>
        <a:bodyPr/>
        <a:lstStyle/>
        <a:p>
          <a:endParaRPr lang="en-US" dirty="0"/>
        </a:p>
      </dgm:t>
    </dgm:pt>
    <dgm:pt modelId="{C6211A89-3044-4809-8C7A-3CAFFAED2ED1}" type="parTrans" cxnId="{5A948DAC-32BE-4027-AA3B-AC52DB9BC2B5}">
      <dgm:prSet/>
      <dgm:spPr/>
      <dgm:t>
        <a:bodyPr/>
        <a:lstStyle/>
        <a:p>
          <a:endParaRPr lang="en-US"/>
        </a:p>
      </dgm:t>
    </dgm:pt>
    <dgm:pt modelId="{586B5E27-8097-4DA7-B405-8531CE3F49E7}" type="sibTrans" cxnId="{5A948DAC-32BE-4027-AA3B-AC52DB9BC2B5}">
      <dgm:prSet/>
      <dgm:spPr/>
      <dgm:t>
        <a:bodyPr/>
        <a:lstStyle/>
        <a:p>
          <a:endParaRPr lang="en-US"/>
        </a:p>
      </dgm:t>
    </dgm:pt>
    <dgm:pt modelId="{4A611D28-7203-45CB-9F06-E7C562E155ED}">
      <dgm:prSet/>
      <dgm:spPr/>
      <dgm:t>
        <a:bodyPr/>
        <a:lstStyle/>
        <a:p>
          <a:endParaRPr lang="en-US" dirty="0"/>
        </a:p>
      </dgm:t>
    </dgm:pt>
    <dgm:pt modelId="{23E49139-E84F-4CEF-B74B-D37E6365B900}" type="parTrans" cxnId="{2BB86F33-7928-4749-8027-79B42F8D2747}">
      <dgm:prSet/>
      <dgm:spPr/>
      <dgm:t>
        <a:bodyPr/>
        <a:lstStyle/>
        <a:p>
          <a:endParaRPr lang="en-US"/>
        </a:p>
      </dgm:t>
    </dgm:pt>
    <dgm:pt modelId="{90E3A743-07FF-4512-97E9-080E5BB4D541}" type="sibTrans" cxnId="{2BB86F33-7928-4749-8027-79B42F8D2747}">
      <dgm:prSet/>
      <dgm:spPr/>
      <dgm:t>
        <a:bodyPr/>
        <a:lstStyle/>
        <a:p>
          <a:endParaRPr lang="en-US"/>
        </a:p>
      </dgm:t>
    </dgm:pt>
    <dgm:pt modelId="{2C990B57-DDC9-480A-82D1-69F0BBA15EB7}" type="pres">
      <dgm:prSet presAssocID="{551E453E-6BAC-41B9-A3BA-93E198644F20}" presName="vert0" presStyleCnt="0">
        <dgm:presLayoutVars>
          <dgm:dir/>
          <dgm:animOne val="branch"/>
          <dgm:animLvl val="lvl"/>
        </dgm:presLayoutVars>
      </dgm:prSet>
      <dgm:spPr/>
    </dgm:pt>
    <dgm:pt modelId="{6C89E0F5-3783-4CB4-9C80-25E6829343E9}" type="pres">
      <dgm:prSet presAssocID="{A3949DE1-0610-4BD7-9F38-3239D031186C}" presName="thickLine" presStyleLbl="alignNode1" presStyleIdx="0" presStyleCnt="8"/>
      <dgm:spPr/>
    </dgm:pt>
    <dgm:pt modelId="{A64302D1-F49F-4DA0-89C8-3E09F2386A9D}" type="pres">
      <dgm:prSet presAssocID="{A3949DE1-0610-4BD7-9F38-3239D031186C}" presName="horz1" presStyleCnt="0"/>
      <dgm:spPr/>
    </dgm:pt>
    <dgm:pt modelId="{6497E0CF-AA1D-4E62-8F39-CC9EC75E766A}" type="pres">
      <dgm:prSet presAssocID="{A3949DE1-0610-4BD7-9F38-3239D031186C}" presName="tx1" presStyleLbl="revTx" presStyleIdx="0" presStyleCnt="8"/>
      <dgm:spPr/>
    </dgm:pt>
    <dgm:pt modelId="{E615C9A1-1D93-4729-A32B-0A87159D9A46}" type="pres">
      <dgm:prSet presAssocID="{A3949DE1-0610-4BD7-9F38-3239D031186C}" presName="vert1" presStyleCnt="0"/>
      <dgm:spPr/>
    </dgm:pt>
    <dgm:pt modelId="{0C23DECE-7B5E-42C2-BDC6-94EC925E0D14}" type="pres">
      <dgm:prSet presAssocID="{E2DA6A7F-B46F-4F24-9667-B00AF4D9694E}" presName="thickLine" presStyleLbl="alignNode1" presStyleIdx="1" presStyleCnt="8"/>
      <dgm:spPr/>
    </dgm:pt>
    <dgm:pt modelId="{38FC7ED9-C0C1-4A85-B2F4-1A94B9A5ED7A}" type="pres">
      <dgm:prSet presAssocID="{E2DA6A7F-B46F-4F24-9667-B00AF4D9694E}" presName="horz1" presStyleCnt="0"/>
      <dgm:spPr/>
    </dgm:pt>
    <dgm:pt modelId="{78C59FCA-7211-4648-AA19-74FCDEF8E4AD}" type="pres">
      <dgm:prSet presAssocID="{E2DA6A7F-B46F-4F24-9667-B00AF4D9694E}" presName="tx1" presStyleLbl="revTx" presStyleIdx="1" presStyleCnt="8"/>
      <dgm:spPr/>
    </dgm:pt>
    <dgm:pt modelId="{A5DE31AD-738A-4296-AA70-DF3430EA62C1}" type="pres">
      <dgm:prSet presAssocID="{E2DA6A7F-B46F-4F24-9667-B00AF4D9694E}" presName="vert1" presStyleCnt="0"/>
      <dgm:spPr/>
    </dgm:pt>
    <dgm:pt modelId="{25807A2E-CB29-4613-9DE0-8F183DE3BEF7}" type="pres">
      <dgm:prSet presAssocID="{03F9A530-B34A-4B3C-AABB-98FA9E10E07B}" presName="thickLine" presStyleLbl="alignNode1" presStyleIdx="2" presStyleCnt="8"/>
      <dgm:spPr/>
    </dgm:pt>
    <dgm:pt modelId="{FC6DE96B-AD83-4FE9-A9A3-AD92E21EABC7}" type="pres">
      <dgm:prSet presAssocID="{03F9A530-B34A-4B3C-AABB-98FA9E10E07B}" presName="horz1" presStyleCnt="0"/>
      <dgm:spPr/>
    </dgm:pt>
    <dgm:pt modelId="{A4231592-525A-4BF5-A26B-D361856D9F63}" type="pres">
      <dgm:prSet presAssocID="{03F9A530-B34A-4B3C-AABB-98FA9E10E07B}" presName="tx1" presStyleLbl="revTx" presStyleIdx="2" presStyleCnt="8"/>
      <dgm:spPr/>
    </dgm:pt>
    <dgm:pt modelId="{6CEE32EE-D04E-45F7-8BEA-9A37D98A44B7}" type="pres">
      <dgm:prSet presAssocID="{03F9A530-B34A-4B3C-AABB-98FA9E10E07B}" presName="vert1" presStyleCnt="0"/>
      <dgm:spPr/>
    </dgm:pt>
    <dgm:pt modelId="{5D97E7D0-E387-481E-A73F-5437BB5EF479}" type="pres">
      <dgm:prSet presAssocID="{ABAC4B26-1284-474D-B37F-55B4E0C96A1C}" presName="thickLine" presStyleLbl="alignNode1" presStyleIdx="3" presStyleCnt="8"/>
      <dgm:spPr/>
    </dgm:pt>
    <dgm:pt modelId="{458BEFB9-B721-4181-8E7A-30178AD14AD1}" type="pres">
      <dgm:prSet presAssocID="{ABAC4B26-1284-474D-B37F-55B4E0C96A1C}" presName="horz1" presStyleCnt="0"/>
      <dgm:spPr/>
    </dgm:pt>
    <dgm:pt modelId="{9CF2B93E-B0F0-46CC-9E27-B3B8F4BD0529}" type="pres">
      <dgm:prSet presAssocID="{ABAC4B26-1284-474D-B37F-55B4E0C96A1C}" presName="tx1" presStyleLbl="revTx" presStyleIdx="3" presStyleCnt="8"/>
      <dgm:spPr/>
    </dgm:pt>
    <dgm:pt modelId="{23DD615B-2EF6-4D49-98FE-349247236B82}" type="pres">
      <dgm:prSet presAssocID="{ABAC4B26-1284-474D-B37F-55B4E0C96A1C}" presName="vert1" presStyleCnt="0"/>
      <dgm:spPr/>
    </dgm:pt>
    <dgm:pt modelId="{59FF802B-D44E-44A9-9836-86B16CD5937B}" type="pres">
      <dgm:prSet presAssocID="{2C5FB8B4-F5A9-4175-9334-063D540BE095}" presName="thickLine" presStyleLbl="alignNode1" presStyleIdx="4" presStyleCnt="8"/>
      <dgm:spPr/>
    </dgm:pt>
    <dgm:pt modelId="{ED134983-6A0D-473C-9DE5-D13848A4DA4F}" type="pres">
      <dgm:prSet presAssocID="{2C5FB8B4-F5A9-4175-9334-063D540BE095}" presName="horz1" presStyleCnt="0"/>
      <dgm:spPr/>
    </dgm:pt>
    <dgm:pt modelId="{2419CC3F-8FE4-4B80-BE42-ACCD6FA150EB}" type="pres">
      <dgm:prSet presAssocID="{2C5FB8B4-F5A9-4175-9334-063D540BE095}" presName="tx1" presStyleLbl="revTx" presStyleIdx="4" presStyleCnt="8"/>
      <dgm:spPr/>
    </dgm:pt>
    <dgm:pt modelId="{3329A20F-81F6-40C9-BC5A-18B11797CA3B}" type="pres">
      <dgm:prSet presAssocID="{2C5FB8B4-F5A9-4175-9334-063D540BE095}" presName="vert1" presStyleCnt="0"/>
      <dgm:spPr/>
    </dgm:pt>
    <dgm:pt modelId="{E7405E2D-22F0-47AC-B1E3-51FF534DBFE4}" type="pres">
      <dgm:prSet presAssocID="{FBF2ADA7-A402-498E-A256-09C6B9A82F92}" presName="thickLine" presStyleLbl="alignNode1" presStyleIdx="5" presStyleCnt="8"/>
      <dgm:spPr/>
    </dgm:pt>
    <dgm:pt modelId="{B0085FDF-0978-4CE9-BF57-952A357923B9}" type="pres">
      <dgm:prSet presAssocID="{FBF2ADA7-A402-498E-A256-09C6B9A82F92}" presName="horz1" presStyleCnt="0"/>
      <dgm:spPr/>
    </dgm:pt>
    <dgm:pt modelId="{3A330FF4-EA27-4C98-BFF6-AB2ED6C65996}" type="pres">
      <dgm:prSet presAssocID="{FBF2ADA7-A402-498E-A256-09C6B9A82F92}" presName="tx1" presStyleLbl="revTx" presStyleIdx="5" presStyleCnt="8"/>
      <dgm:spPr/>
    </dgm:pt>
    <dgm:pt modelId="{DC677799-275C-4539-A501-2C4F760589F9}" type="pres">
      <dgm:prSet presAssocID="{FBF2ADA7-A402-498E-A256-09C6B9A82F92}" presName="vert1" presStyleCnt="0"/>
      <dgm:spPr/>
    </dgm:pt>
    <dgm:pt modelId="{87EB90D7-072A-4E7C-A27F-CCDBB8C05A38}" type="pres">
      <dgm:prSet presAssocID="{25149306-916D-4290-9A3C-A15BB6A5EA67}" presName="thickLine" presStyleLbl="alignNode1" presStyleIdx="6" presStyleCnt="8"/>
      <dgm:spPr/>
    </dgm:pt>
    <dgm:pt modelId="{E4E699E7-8561-4CF8-965C-B95A015167EC}" type="pres">
      <dgm:prSet presAssocID="{25149306-916D-4290-9A3C-A15BB6A5EA67}" presName="horz1" presStyleCnt="0"/>
      <dgm:spPr/>
    </dgm:pt>
    <dgm:pt modelId="{7B5F84C6-7FB5-405E-8ACE-018EA0F8BD0D}" type="pres">
      <dgm:prSet presAssocID="{25149306-916D-4290-9A3C-A15BB6A5EA67}" presName="tx1" presStyleLbl="revTx" presStyleIdx="6" presStyleCnt="8" custLinFactNeighborX="-5072" custLinFactNeighborY="-11602"/>
      <dgm:spPr/>
    </dgm:pt>
    <dgm:pt modelId="{C67A5461-D7D0-47BA-9865-5BA893E94365}" type="pres">
      <dgm:prSet presAssocID="{25149306-916D-4290-9A3C-A15BB6A5EA67}" presName="vert1" presStyleCnt="0"/>
      <dgm:spPr/>
    </dgm:pt>
    <dgm:pt modelId="{AABEE993-309C-42F0-880B-69CC4C21D87E}" type="pres">
      <dgm:prSet presAssocID="{4A611D28-7203-45CB-9F06-E7C562E155ED}" presName="thickLine" presStyleLbl="alignNode1" presStyleIdx="7" presStyleCnt="8"/>
      <dgm:spPr/>
    </dgm:pt>
    <dgm:pt modelId="{4A39B878-4ACB-4013-9FD3-ABB8DBC5AFD0}" type="pres">
      <dgm:prSet presAssocID="{4A611D28-7203-45CB-9F06-E7C562E155ED}" presName="horz1" presStyleCnt="0"/>
      <dgm:spPr/>
    </dgm:pt>
    <dgm:pt modelId="{041DDC59-79B0-40B3-81CD-23A07CD8E455}" type="pres">
      <dgm:prSet presAssocID="{4A611D28-7203-45CB-9F06-E7C562E155ED}" presName="tx1" presStyleLbl="revTx" presStyleIdx="7" presStyleCnt="8"/>
      <dgm:spPr/>
    </dgm:pt>
    <dgm:pt modelId="{37F42A5D-C3EB-40C6-A4B6-A020B15D0220}" type="pres">
      <dgm:prSet presAssocID="{4A611D28-7203-45CB-9F06-E7C562E155ED}" presName="vert1" presStyleCnt="0"/>
      <dgm:spPr/>
    </dgm:pt>
  </dgm:ptLst>
  <dgm:cxnLst>
    <dgm:cxn modelId="{54059A05-2B61-4562-A902-FA046E57E6D5}" srcId="{551E453E-6BAC-41B9-A3BA-93E198644F20}" destId="{03F9A530-B34A-4B3C-AABB-98FA9E10E07B}" srcOrd="2" destOrd="0" parTransId="{8C8FC544-6760-4FD9-9336-0C3EF41AB811}" sibTransId="{C1B291AD-9947-456C-ABE3-583DA50BA5E8}"/>
    <dgm:cxn modelId="{983E4A22-F7DB-4785-8A1B-4DF900730F2F}" srcId="{551E453E-6BAC-41B9-A3BA-93E198644F20}" destId="{ABAC4B26-1284-474D-B37F-55B4E0C96A1C}" srcOrd="3" destOrd="0" parTransId="{40AB49AF-05A6-4F93-BE15-603A8718F9D8}" sibTransId="{FBB5DDBB-20C1-4E00-9801-966E16BB45B4}"/>
    <dgm:cxn modelId="{DEDB832A-D97A-4C72-AF7F-E30EA60BD51E}" type="presOf" srcId="{A3949DE1-0610-4BD7-9F38-3239D031186C}" destId="{6497E0CF-AA1D-4E62-8F39-CC9EC75E766A}" srcOrd="0" destOrd="0" presId="urn:microsoft.com/office/officeart/2008/layout/LinedList"/>
    <dgm:cxn modelId="{2BB86F33-7928-4749-8027-79B42F8D2747}" srcId="{551E453E-6BAC-41B9-A3BA-93E198644F20}" destId="{4A611D28-7203-45CB-9F06-E7C562E155ED}" srcOrd="7" destOrd="0" parTransId="{23E49139-E84F-4CEF-B74B-D37E6365B900}" sibTransId="{90E3A743-07FF-4512-97E9-080E5BB4D541}"/>
    <dgm:cxn modelId="{EF297340-07ED-4D0C-9572-FEBF0A803E8E}" srcId="{551E453E-6BAC-41B9-A3BA-93E198644F20}" destId="{FBF2ADA7-A402-498E-A256-09C6B9A82F92}" srcOrd="5" destOrd="0" parTransId="{8D6D83D2-4704-4494-8D9C-FF6E9D294F75}" sibTransId="{1F85BB87-8B9D-4758-8FF7-8C52877A2810}"/>
    <dgm:cxn modelId="{A671EE43-8A58-4E78-B7B1-6BA77FEDC344}" srcId="{551E453E-6BAC-41B9-A3BA-93E198644F20}" destId="{A3949DE1-0610-4BD7-9F38-3239D031186C}" srcOrd="0" destOrd="0" parTransId="{0C5DAF65-0E4E-420B-A2D7-08EBC6256C14}" sibTransId="{CB0F6A4D-29D5-44E9-BA47-D93FCBCD3FEF}"/>
    <dgm:cxn modelId="{8522D86C-41D1-4687-92A0-3C437F091225}" type="presOf" srcId="{4A611D28-7203-45CB-9F06-E7C562E155ED}" destId="{041DDC59-79B0-40B3-81CD-23A07CD8E455}" srcOrd="0" destOrd="0" presId="urn:microsoft.com/office/officeart/2008/layout/LinedList"/>
    <dgm:cxn modelId="{94353A71-B373-47DF-A2F6-4999B55A3DBE}" srcId="{551E453E-6BAC-41B9-A3BA-93E198644F20}" destId="{E2DA6A7F-B46F-4F24-9667-B00AF4D9694E}" srcOrd="1" destOrd="0" parTransId="{69A62843-E874-445A-9A4A-C0C5B7E2905E}" sibTransId="{ADF42691-8C32-4A3C-897F-C3C6F4253173}"/>
    <dgm:cxn modelId="{52721186-1F06-4941-8F16-7520AF6BACB3}" type="presOf" srcId="{03F9A530-B34A-4B3C-AABB-98FA9E10E07B}" destId="{A4231592-525A-4BF5-A26B-D361856D9F63}" srcOrd="0" destOrd="0" presId="urn:microsoft.com/office/officeart/2008/layout/LinedList"/>
    <dgm:cxn modelId="{8052BF90-8582-45CA-8809-C0B4891A2586}" type="presOf" srcId="{25149306-916D-4290-9A3C-A15BB6A5EA67}" destId="{7B5F84C6-7FB5-405E-8ACE-018EA0F8BD0D}" srcOrd="0" destOrd="0" presId="urn:microsoft.com/office/officeart/2008/layout/LinedList"/>
    <dgm:cxn modelId="{E9D2B693-0110-4231-9EF6-FA2B51839120}" type="presOf" srcId="{2C5FB8B4-F5A9-4175-9334-063D540BE095}" destId="{2419CC3F-8FE4-4B80-BE42-ACCD6FA150EB}" srcOrd="0" destOrd="0" presId="urn:microsoft.com/office/officeart/2008/layout/LinedList"/>
    <dgm:cxn modelId="{1D84649D-7687-475D-8AD6-54E2686E1641}" srcId="{551E453E-6BAC-41B9-A3BA-93E198644F20}" destId="{2C5FB8B4-F5A9-4175-9334-063D540BE095}" srcOrd="4" destOrd="0" parTransId="{659B7412-7D26-475A-862E-1C3F4F0F5322}" sibTransId="{F926DA6D-4CAC-46DE-9E3A-0D06FA07BEBB}"/>
    <dgm:cxn modelId="{5A948DAC-32BE-4027-AA3B-AC52DB9BC2B5}" srcId="{551E453E-6BAC-41B9-A3BA-93E198644F20}" destId="{25149306-916D-4290-9A3C-A15BB6A5EA67}" srcOrd="6" destOrd="0" parTransId="{C6211A89-3044-4809-8C7A-3CAFFAED2ED1}" sibTransId="{586B5E27-8097-4DA7-B405-8531CE3F49E7}"/>
    <dgm:cxn modelId="{1CAB89B5-CD67-4840-9F2A-96A1C9B95B03}" type="presOf" srcId="{ABAC4B26-1284-474D-B37F-55B4E0C96A1C}" destId="{9CF2B93E-B0F0-46CC-9E27-B3B8F4BD0529}" srcOrd="0" destOrd="0" presId="urn:microsoft.com/office/officeart/2008/layout/LinedList"/>
    <dgm:cxn modelId="{C2A12ABF-BB68-4236-B8F0-4255DD87319B}" type="presOf" srcId="{551E453E-6BAC-41B9-A3BA-93E198644F20}" destId="{2C990B57-DDC9-480A-82D1-69F0BBA15EB7}" srcOrd="0" destOrd="0" presId="urn:microsoft.com/office/officeart/2008/layout/LinedList"/>
    <dgm:cxn modelId="{331529D9-A469-46FE-BB5C-1AAFDE84D83D}" type="presOf" srcId="{FBF2ADA7-A402-498E-A256-09C6B9A82F92}" destId="{3A330FF4-EA27-4C98-BFF6-AB2ED6C65996}" srcOrd="0" destOrd="0" presId="urn:microsoft.com/office/officeart/2008/layout/LinedList"/>
    <dgm:cxn modelId="{D36572F4-4231-42EF-ADBD-A4EEEC08FD4D}" type="presOf" srcId="{E2DA6A7F-B46F-4F24-9667-B00AF4D9694E}" destId="{78C59FCA-7211-4648-AA19-74FCDEF8E4AD}" srcOrd="0" destOrd="0" presId="urn:microsoft.com/office/officeart/2008/layout/LinedList"/>
    <dgm:cxn modelId="{4D7E391E-F402-43C9-B4C9-20DB4A8F2DA4}" type="presParOf" srcId="{2C990B57-DDC9-480A-82D1-69F0BBA15EB7}" destId="{6C89E0F5-3783-4CB4-9C80-25E6829343E9}" srcOrd="0" destOrd="0" presId="urn:microsoft.com/office/officeart/2008/layout/LinedList"/>
    <dgm:cxn modelId="{381C2622-7A70-4EBB-B082-59D0EACC8B77}" type="presParOf" srcId="{2C990B57-DDC9-480A-82D1-69F0BBA15EB7}" destId="{A64302D1-F49F-4DA0-89C8-3E09F2386A9D}" srcOrd="1" destOrd="0" presId="urn:microsoft.com/office/officeart/2008/layout/LinedList"/>
    <dgm:cxn modelId="{D69B3169-A555-43CD-9085-001C2CF8DFD3}" type="presParOf" srcId="{A64302D1-F49F-4DA0-89C8-3E09F2386A9D}" destId="{6497E0CF-AA1D-4E62-8F39-CC9EC75E766A}" srcOrd="0" destOrd="0" presId="urn:microsoft.com/office/officeart/2008/layout/LinedList"/>
    <dgm:cxn modelId="{8AD78A3D-C097-447C-BF03-CF4E5435A20E}" type="presParOf" srcId="{A64302D1-F49F-4DA0-89C8-3E09F2386A9D}" destId="{E615C9A1-1D93-4729-A32B-0A87159D9A46}" srcOrd="1" destOrd="0" presId="urn:microsoft.com/office/officeart/2008/layout/LinedList"/>
    <dgm:cxn modelId="{6E6DADDB-17DB-4A08-B655-15F59E5B742C}" type="presParOf" srcId="{2C990B57-DDC9-480A-82D1-69F0BBA15EB7}" destId="{0C23DECE-7B5E-42C2-BDC6-94EC925E0D14}" srcOrd="2" destOrd="0" presId="urn:microsoft.com/office/officeart/2008/layout/LinedList"/>
    <dgm:cxn modelId="{CC3DBD8D-4ADA-461D-A740-C5A327667F4A}" type="presParOf" srcId="{2C990B57-DDC9-480A-82D1-69F0BBA15EB7}" destId="{38FC7ED9-C0C1-4A85-B2F4-1A94B9A5ED7A}" srcOrd="3" destOrd="0" presId="urn:microsoft.com/office/officeart/2008/layout/LinedList"/>
    <dgm:cxn modelId="{7E54224E-F286-46DF-B0B1-E111D134BDC9}" type="presParOf" srcId="{38FC7ED9-C0C1-4A85-B2F4-1A94B9A5ED7A}" destId="{78C59FCA-7211-4648-AA19-74FCDEF8E4AD}" srcOrd="0" destOrd="0" presId="urn:microsoft.com/office/officeart/2008/layout/LinedList"/>
    <dgm:cxn modelId="{25B050AB-5B51-483B-99D7-FE200D99F472}" type="presParOf" srcId="{38FC7ED9-C0C1-4A85-B2F4-1A94B9A5ED7A}" destId="{A5DE31AD-738A-4296-AA70-DF3430EA62C1}" srcOrd="1" destOrd="0" presId="urn:microsoft.com/office/officeart/2008/layout/LinedList"/>
    <dgm:cxn modelId="{E58D3E03-71CA-48C5-8107-56E1D518EEA7}" type="presParOf" srcId="{2C990B57-DDC9-480A-82D1-69F0BBA15EB7}" destId="{25807A2E-CB29-4613-9DE0-8F183DE3BEF7}" srcOrd="4" destOrd="0" presId="urn:microsoft.com/office/officeart/2008/layout/LinedList"/>
    <dgm:cxn modelId="{0F3D51CA-C4AC-4165-8664-B2845DEE7C9A}" type="presParOf" srcId="{2C990B57-DDC9-480A-82D1-69F0BBA15EB7}" destId="{FC6DE96B-AD83-4FE9-A9A3-AD92E21EABC7}" srcOrd="5" destOrd="0" presId="urn:microsoft.com/office/officeart/2008/layout/LinedList"/>
    <dgm:cxn modelId="{0BC8D4D0-E2F6-4ED7-A27E-1EB2438920EA}" type="presParOf" srcId="{FC6DE96B-AD83-4FE9-A9A3-AD92E21EABC7}" destId="{A4231592-525A-4BF5-A26B-D361856D9F63}" srcOrd="0" destOrd="0" presId="urn:microsoft.com/office/officeart/2008/layout/LinedList"/>
    <dgm:cxn modelId="{B1F76B7D-B5A8-4350-AE90-78F3848D3C77}" type="presParOf" srcId="{FC6DE96B-AD83-4FE9-A9A3-AD92E21EABC7}" destId="{6CEE32EE-D04E-45F7-8BEA-9A37D98A44B7}" srcOrd="1" destOrd="0" presId="urn:microsoft.com/office/officeart/2008/layout/LinedList"/>
    <dgm:cxn modelId="{FEB5D598-7EE7-4B0A-938F-FA02BEA1F7F6}" type="presParOf" srcId="{2C990B57-DDC9-480A-82D1-69F0BBA15EB7}" destId="{5D97E7D0-E387-481E-A73F-5437BB5EF479}" srcOrd="6" destOrd="0" presId="urn:microsoft.com/office/officeart/2008/layout/LinedList"/>
    <dgm:cxn modelId="{1412D39F-9C13-41FA-B843-4E0228073AF1}" type="presParOf" srcId="{2C990B57-DDC9-480A-82D1-69F0BBA15EB7}" destId="{458BEFB9-B721-4181-8E7A-30178AD14AD1}" srcOrd="7" destOrd="0" presId="urn:microsoft.com/office/officeart/2008/layout/LinedList"/>
    <dgm:cxn modelId="{5D623274-BF51-4C98-9EE1-71B93FB0DF76}" type="presParOf" srcId="{458BEFB9-B721-4181-8E7A-30178AD14AD1}" destId="{9CF2B93E-B0F0-46CC-9E27-B3B8F4BD0529}" srcOrd="0" destOrd="0" presId="urn:microsoft.com/office/officeart/2008/layout/LinedList"/>
    <dgm:cxn modelId="{BD19B05A-0B03-4D8E-B002-F5D4B4017994}" type="presParOf" srcId="{458BEFB9-B721-4181-8E7A-30178AD14AD1}" destId="{23DD615B-2EF6-4D49-98FE-349247236B82}" srcOrd="1" destOrd="0" presId="urn:microsoft.com/office/officeart/2008/layout/LinedList"/>
    <dgm:cxn modelId="{1E30ADDF-D96D-4C6D-AEBF-3829AA1AE34C}" type="presParOf" srcId="{2C990B57-DDC9-480A-82D1-69F0BBA15EB7}" destId="{59FF802B-D44E-44A9-9836-86B16CD5937B}" srcOrd="8" destOrd="0" presId="urn:microsoft.com/office/officeart/2008/layout/LinedList"/>
    <dgm:cxn modelId="{A01BBCFE-F988-4429-8686-E504D9B88184}" type="presParOf" srcId="{2C990B57-DDC9-480A-82D1-69F0BBA15EB7}" destId="{ED134983-6A0D-473C-9DE5-D13848A4DA4F}" srcOrd="9" destOrd="0" presId="urn:microsoft.com/office/officeart/2008/layout/LinedList"/>
    <dgm:cxn modelId="{2DC9DBED-5408-476A-AC96-147A5C3AF72C}" type="presParOf" srcId="{ED134983-6A0D-473C-9DE5-D13848A4DA4F}" destId="{2419CC3F-8FE4-4B80-BE42-ACCD6FA150EB}" srcOrd="0" destOrd="0" presId="urn:microsoft.com/office/officeart/2008/layout/LinedList"/>
    <dgm:cxn modelId="{5EA487BB-453D-4C91-A8DD-78CD547E9B3C}" type="presParOf" srcId="{ED134983-6A0D-473C-9DE5-D13848A4DA4F}" destId="{3329A20F-81F6-40C9-BC5A-18B11797CA3B}" srcOrd="1" destOrd="0" presId="urn:microsoft.com/office/officeart/2008/layout/LinedList"/>
    <dgm:cxn modelId="{127B9BD2-EE5B-4879-BC49-EAD8A07C8526}" type="presParOf" srcId="{2C990B57-DDC9-480A-82D1-69F0BBA15EB7}" destId="{E7405E2D-22F0-47AC-B1E3-51FF534DBFE4}" srcOrd="10" destOrd="0" presId="urn:microsoft.com/office/officeart/2008/layout/LinedList"/>
    <dgm:cxn modelId="{C9B234FD-621F-402A-906B-6D6E2D2D9237}" type="presParOf" srcId="{2C990B57-DDC9-480A-82D1-69F0BBA15EB7}" destId="{B0085FDF-0978-4CE9-BF57-952A357923B9}" srcOrd="11" destOrd="0" presId="urn:microsoft.com/office/officeart/2008/layout/LinedList"/>
    <dgm:cxn modelId="{EFEB7E07-21D1-4961-A449-6F0E4DC53FED}" type="presParOf" srcId="{B0085FDF-0978-4CE9-BF57-952A357923B9}" destId="{3A330FF4-EA27-4C98-BFF6-AB2ED6C65996}" srcOrd="0" destOrd="0" presId="urn:microsoft.com/office/officeart/2008/layout/LinedList"/>
    <dgm:cxn modelId="{905C7C1C-8D3C-4187-BF11-531714A81DE9}" type="presParOf" srcId="{B0085FDF-0978-4CE9-BF57-952A357923B9}" destId="{DC677799-275C-4539-A501-2C4F760589F9}" srcOrd="1" destOrd="0" presId="urn:microsoft.com/office/officeart/2008/layout/LinedList"/>
    <dgm:cxn modelId="{FBCD635B-444B-4FFC-9FF4-2D118E005212}" type="presParOf" srcId="{2C990B57-DDC9-480A-82D1-69F0BBA15EB7}" destId="{87EB90D7-072A-4E7C-A27F-CCDBB8C05A38}" srcOrd="12" destOrd="0" presId="urn:microsoft.com/office/officeart/2008/layout/LinedList"/>
    <dgm:cxn modelId="{9FF0371C-12B6-4983-906B-36B413DAED59}" type="presParOf" srcId="{2C990B57-DDC9-480A-82D1-69F0BBA15EB7}" destId="{E4E699E7-8561-4CF8-965C-B95A015167EC}" srcOrd="13" destOrd="0" presId="urn:microsoft.com/office/officeart/2008/layout/LinedList"/>
    <dgm:cxn modelId="{C76E9F25-9F83-44DE-B3A6-600559078E72}" type="presParOf" srcId="{E4E699E7-8561-4CF8-965C-B95A015167EC}" destId="{7B5F84C6-7FB5-405E-8ACE-018EA0F8BD0D}" srcOrd="0" destOrd="0" presId="urn:microsoft.com/office/officeart/2008/layout/LinedList"/>
    <dgm:cxn modelId="{0434D749-751E-4773-B4C7-D574712907A6}" type="presParOf" srcId="{E4E699E7-8561-4CF8-965C-B95A015167EC}" destId="{C67A5461-D7D0-47BA-9865-5BA893E94365}" srcOrd="1" destOrd="0" presId="urn:microsoft.com/office/officeart/2008/layout/LinedList"/>
    <dgm:cxn modelId="{1DAB4B34-6A56-4988-A693-1F65CE8D6BF9}" type="presParOf" srcId="{2C990B57-DDC9-480A-82D1-69F0BBA15EB7}" destId="{AABEE993-309C-42F0-880B-69CC4C21D87E}" srcOrd="14" destOrd="0" presId="urn:microsoft.com/office/officeart/2008/layout/LinedList"/>
    <dgm:cxn modelId="{40341104-7D48-47C4-811D-90B82FFBCBE3}" type="presParOf" srcId="{2C990B57-DDC9-480A-82D1-69F0BBA15EB7}" destId="{4A39B878-4ACB-4013-9FD3-ABB8DBC5AFD0}" srcOrd="15" destOrd="0" presId="urn:microsoft.com/office/officeart/2008/layout/LinedList"/>
    <dgm:cxn modelId="{625CEFF5-28BC-48B3-8AE7-B5B6BC54BF61}" type="presParOf" srcId="{4A39B878-4ACB-4013-9FD3-ABB8DBC5AFD0}" destId="{041DDC59-79B0-40B3-81CD-23A07CD8E455}" srcOrd="0" destOrd="0" presId="urn:microsoft.com/office/officeart/2008/layout/LinedList"/>
    <dgm:cxn modelId="{56755DB2-890A-4F14-911B-D25F604C2B39}" type="presParOf" srcId="{4A39B878-4ACB-4013-9FD3-ABB8DBC5AFD0}" destId="{37F42A5D-C3EB-40C6-A4B6-A020B15D022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A8A022-9DE2-47D5-9A6C-53A37F3D79B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915ACFC-D73A-47C8-B862-3E532E26387E}">
      <dgm:prSet/>
      <dgm:spPr>
        <a:solidFill>
          <a:srgbClr val="00B050"/>
        </a:solidFill>
      </dgm:spPr>
      <dgm:t>
        <a:bodyPr/>
        <a:lstStyle/>
        <a:p>
          <a:r>
            <a:rPr lang="en-US" dirty="0"/>
            <a:t>Deadline for Questions: </a:t>
          </a:r>
        </a:p>
        <a:p>
          <a:r>
            <a:rPr lang="en-US" dirty="0"/>
            <a:t>August 27, 2021</a:t>
          </a:r>
        </a:p>
      </dgm:t>
    </dgm:pt>
    <dgm:pt modelId="{143C0D59-C35C-4200-A6F7-8F1037C7BE86}" type="parTrans" cxnId="{F5468D04-11F0-481D-A64D-BA90D717555C}">
      <dgm:prSet/>
      <dgm:spPr/>
      <dgm:t>
        <a:bodyPr/>
        <a:lstStyle/>
        <a:p>
          <a:endParaRPr lang="en-US"/>
        </a:p>
      </dgm:t>
    </dgm:pt>
    <dgm:pt modelId="{2C18D354-7544-4D85-BAF0-79F981566560}" type="sibTrans" cxnId="{F5468D04-11F0-481D-A64D-BA90D717555C}">
      <dgm:prSet/>
      <dgm:spPr/>
      <dgm:t>
        <a:bodyPr/>
        <a:lstStyle/>
        <a:p>
          <a:endParaRPr lang="en-US"/>
        </a:p>
      </dgm:t>
    </dgm:pt>
    <dgm:pt modelId="{7AE6D729-E2EF-4BBF-8C3C-13CB1DC71746}">
      <dgm:prSet/>
      <dgm:spPr>
        <a:solidFill>
          <a:srgbClr val="FFC000"/>
        </a:solidFill>
      </dgm:spPr>
      <dgm:t>
        <a:bodyPr/>
        <a:lstStyle/>
        <a:p>
          <a:r>
            <a:rPr lang="en-US" dirty="0"/>
            <a:t>Deadline for Responses to Questions:    </a:t>
          </a:r>
        </a:p>
        <a:p>
          <a:r>
            <a:rPr lang="en-US" dirty="0"/>
            <a:t>September 3, 2021</a:t>
          </a:r>
        </a:p>
      </dgm:t>
    </dgm:pt>
    <dgm:pt modelId="{604B313E-6F61-4E4A-AAE0-B3CC236C7296}" type="parTrans" cxnId="{70919DC0-F10C-4064-A9C9-615CCB198D23}">
      <dgm:prSet/>
      <dgm:spPr/>
      <dgm:t>
        <a:bodyPr/>
        <a:lstStyle/>
        <a:p>
          <a:endParaRPr lang="en-US"/>
        </a:p>
      </dgm:t>
    </dgm:pt>
    <dgm:pt modelId="{402E18DA-2634-4D7E-ABCD-AF066248FE20}" type="sibTrans" cxnId="{70919DC0-F10C-4064-A9C9-615CCB198D23}">
      <dgm:prSet/>
      <dgm:spPr/>
      <dgm:t>
        <a:bodyPr/>
        <a:lstStyle/>
        <a:p>
          <a:endParaRPr lang="en-US"/>
        </a:p>
      </dgm:t>
    </dgm:pt>
    <dgm:pt modelId="{4EA6A38C-6D24-4315-A7D1-781068B40155}" type="pres">
      <dgm:prSet presAssocID="{DAA8A022-9DE2-47D5-9A6C-53A37F3D79B2}" presName="linear" presStyleCnt="0">
        <dgm:presLayoutVars>
          <dgm:animLvl val="lvl"/>
          <dgm:resizeHandles val="exact"/>
        </dgm:presLayoutVars>
      </dgm:prSet>
      <dgm:spPr/>
    </dgm:pt>
    <dgm:pt modelId="{21EF198F-7A0F-4A2C-9118-4E648B4D764B}" type="pres">
      <dgm:prSet presAssocID="{8915ACFC-D73A-47C8-B862-3E532E26387E}" presName="parentText" presStyleLbl="node1" presStyleIdx="0" presStyleCnt="2">
        <dgm:presLayoutVars>
          <dgm:chMax val="0"/>
          <dgm:bulletEnabled val="1"/>
        </dgm:presLayoutVars>
      </dgm:prSet>
      <dgm:spPr/>
    </dgm:pt>
    <dgm:pt modelId="{362F8DA1-158D-491F-A008-433FD8C7B705}" type="pres">
      <dgm:prSet presAssocID="{2C18D354-7544-4D85-BAF0-79F981566560}" presName="spacer" presStyleCnt="0"/>
      <dgm:spPr/>
    </dgm:pt>
    <dgm:pt modelId="{18BC049A-EFF1-435C-9507-817D42F2A027}" type="pres">
      <dgm:prSet presAssocID="{7AE6D729-E2EF-4BBF-8C3C-13CB1DC71746}" presName="parentText" presStyleLbl="node1" presStyleIdx="1" presStyleCnt="2">
        <dgm:presLayoutVars>
          <dgm:chMax val="0"/>
          <dgm:bulletEnabled val="1"/>
        </dgm:presLayoutVars>
      </dgm:prSet>
      <dgm:spPr/>
    </dgm:pt>
  </dgm:ptLst>
  <dgm:cxnLst>
    <dgm:cxn modelId="{F5468D04-11F0-481D-A64D-BA90D717555C}" srcId="{DAA8A022-9DE2-47D5-9A6C-53A37F3D79B2}" destId="{8915ACFC-D73A-47C8-B862-3E532E26387E}" srcOrd="0" destOrd="0" parTransId="{143C0D59-C35C-4200-A6F7-8F1037C7BE86}" sibTransId="{2C18D354-7544-4D85-BAF0-79F981566560}"/>
    <dgm:cxn modelId="{A7B97E18-AAC5-4FE8-B136-6E383449A704}" type="presOf" srcId="{DAA8A022-9DE2-47D5-9A6C-53A37F3D79B2}" destId="{4EA6A38C-6D24-4315-A7D1-781068B40155}" srcOrd="0" destOrd="0" presId="urn:microsoft.com/office/officeart/2005/8/layout/vList2"/>
    <dgm:cxn modelId="{00DCE94A-7A0E-4DA3-8139-A4B28AD9AD9A}" type="presOf" srcId="{8915ACFC-D73A-47C8-B862-3E532E26387E}" destId="{21EF198F-7A0F-4A2C-9118-4E648B4D764B}" srcOrd="0" destOrd="0" presId="urn:microsoft.com/office/officeart/2005/8/layout/vList2"/>
    <dgm:cxn modelId="{70919DC0-F10C-4064-A9C9-615CCB198D23}" srcId="{DAA8A022-9DE2-47D5-9A6C-53A37F3D79B2}" destId="{7AE6D729-E2EF-4BBF-8C3C-13CB1DC71746}" srcOrd="1" destOrd="0" parTransId="{604B313E-6F61-4E4A-AAE0-B3CC236C7296}" sibTransId="{402E18DA-2634-4D7E-ABCD-AF066248FE20}"/>
    <dgm:cxn modelId="{A78B29CC-2F83-421D-882A-DBB60D99388E}" type="presOf" srcId="{7AE6D729-E2EF-4BBF-8C3C-13CB1DC71746}" destId="{18BC049A-EFF1-435C-9507-817D42F2A027}" srcOrd="0" destOrd="0" presId="urn:microsoft.com/office/officeart/2005/8/layout/vList2"/>
    <dgm:cxn modelId="{3243EE07-EC9D-41A3-8D39-E7E149BBB6EB}" type="presParOf" srcId="{4EA6A38C-6D24-4315-A7D1-781068B40155}" destId="{21EF198F-7A0F-4A2C-9118-4E648B4D764B}" srcOrd="0" destOrd="0" presId="urn:microsoft.com/office/officeart/2005/8/layout/vList2"/>
    <dgm:cxn modelId="{C35CFD1B-3A84-4364-9998-FEAFE28DC236}" type="presParOf" srcId="{4EA6A38C-6D24-4315-A7D1-781068B40155}" destId="{362F8DA1-158D-491F-A008-433FD8C7B705}" srcOrd="1" destOrd="0" presId="urn:microsoft.com/office/officeart/2005/8/layout/vList2"/>
    <dgm:cxn modelId="{502FA9FA-710D-4EA8-ACD6-A52CB6F6FB20}" type="presParOf" srcId="{4EA6A38C-6D24-4315-A7D1-781068B40155}" destId="{18BC049A-EFF1-435C-9507-817D42F2A02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A8A022-9DE2-47D5-9A6C-53A37F3D79B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915ACFC-D73A-47C8-B862-3E532E26387E}">
      <dgm:prSet/>
      <dgm:spPr>
        <a:solidFill>
          <a:srgbClr val="00B050"/>
        </a:solidFill>
      </dgm:spPr>
      <dgm:t>
        <a:bodyPr/>
        <a:lstStyle/>
        <a:p>
          <a:r>
            <a:rPr lang="en-US" dirty="0"/>
            <a:t>Bid Package Due: </a:t>
          </a:r>
        </a:p>
        <a:p>
          <a:r>
            <a:rPr lang="en-US" dirty="0"/>
            <a:t>2:00pm September 13, 2021</a:t>
          </a:r>
        </a:p>
      </dgm:t>
    </dgm:pt>
    <dgm:pt modelId="{143C0D59-C35C-4200-A6F7-8F1037C7BE86}" type="parTrans" cxnId="{F5468D04-11F0-481D-A64D-BA90D717555C}">
      <dgm:prSet/>
      <dgm:spPr/>
      <dgm:t>
        <a:bodyPr/>
        <a:lstStyle/>
        <a:p>
          <a:endParaRPr lang="en-US"/>
        </a:p>
      </dgm:t>
    </dgm:pt>
    <dgm:pt modelId="{2C18D354-7544-4D85-BAF0-79F981566560}" type="sibTrans" cxnId="{F5468D04-11F0-481D-A64D-BA90D717555C}">
      <dgm:prSet/>
      <dgm:spPr/>
      <dgm:t>
        <a:bodyPr/>
        <a:lstStyle/>
        <a:p>
          <a:endParaRPr lang="en-US"/>
        </a:p>
      </dgm:t>
    </dgm:pt>
    <dgm:pt modelId="{7AE6D729-E2EF-4BBF-8C3C-13CB1DC71746}">
      <dgm:prSet/>
      <dgm:spPr>
        <a:solidFill>
          <a:srgbClr val="FFC000"/>
        </a:solidFill>
      </dgm:spPr>
      <dgm:t>
        <a:bodyPr/>
        <a:lstStyle/>
        <a:p>
          <a:r>
            <a:rPr lang="en-US" dirty="0"/>
            <a:t>September 27, 2021:</a:t>
          </a:r>
          <a:br>
            <a:rPr lang="en-US" dirty="0"/>
          </a:br>
          <a:r>
            <a:rPr lang="en-US" dirty="0"/>
            <a:t>THEA Board Approval</a:t>
          </a:r>
        </a:p>
      </dgm:t>
    </dgm:pt>
    <dgm:pt modelId="{604B313E-6F61-4E4A-AAE0-B3CC236C7296}" type="parTrans" cxnId="{70919DC0-F10C-4064-A9C9-615CCB198D23}">
      <dgm:prSet/>
      <dgm:spPr/>
      <dgm:t>
        <a:bodyPr/>
        <a:lstStyle/>
        <a:p>
          <a:endParaRPr lang="en-US"/>
        </a:p>
      </dgm:t>
    </dgm:pt>
    <dgm:pt modelId="{402E18DA-2634-4D7E-ABCD-AF066248FE20}" type="sibTrans" cxnId="{70919DC0-F10C-4064-A9C9-615CCB198D23}">
      <dgm:prSet/>
      <dgm:spPr/>
      <dgm:t>
        <a:bodyPr/>
        <a:lstStyle/>
        <a:p>
          <a:endParaRPr lang="en-US"/>
        </a:p>
      </dgm:t>
    </dgm:pt>
    <dgm:pt modelId="{35EC039F-C25B-48FA-9B5E-F2D8ECFCEF8E}">
      <dgm:prSet/>
      <dgm:spPr>
        <a:solidFill>
          <a:schemeClr val="accent6">
            <a:lumMod val="75000"/>
          </a:schemeClr>
        </a:solidFill>
      </dgm:spPr>
      <dgm:t>
        <a:bodyPr/>
        <a:lstStyle/>
        <a:p>
          <a:r>
            <a:rPr lang="en-US" dirty="0"/>
            <a:t>NTP &amp; Construction:</a:t>
          </a:r>
          <a:br>
            <a:rPr lang="en-US" dirty="0"/>
          </a:br>
          <a:r>
            <a:rPr lang="en-US" dirty="0"/>
            <a:t>October 10, 2021 -  December 24, 2021</a:t>
          </a:r>
        </a:p>
      </dgm:t>
    </dgm:pt>
    <dgm:pt modelId="{FC1CC1D9-4093-4CCE-9F29-D9DA5643EE6B}" type="parTrans" cxnId="{D55251D5-0E9D-476E-90BF-2FF7E39B04EF}">
      <dgm:prSet/>
      <dgm:spPr/>
      <dgm:t>
        <a:bodyPr/>
        <a:lstStyle/>
        <a:p>
          <a:endParaRPr lang="en-US"/>
        </a:p>
      </dgm:t>
    </dgm:pt>
    <dgm:pt modelId="{2CFDD3D1-FC65-4789-9AAE-AACDE1123CA5}" type="sibTrans" cxnId="{D55251D5-0E9D-476E-90BF-2FF7E39B04EF}">
      <dgm:prSet/>
      <dgm:spPr/>
      <dgm:t>
        <a:bodyPr/>
        <a:lstStyle/>
        <a:p>
          <a:endParaRPr lang="en-US"/>
        </a:p>
      </dgm:t>
    </dgm:pt>
    <dgm:pt modelId="{4EA6A38C-6D24-4315-A7D1-781068B40155}" type="pres">
      <dgm:prSet presAssocID="{DAA8A022-9DE2-47D5-9A6C-53A37F3D79B2}" presName="linear" presStyleCnt="0">
        <dgm:presLayoutVars>
          <dgm:animLvl val="lvl"/>
          <dgm:resizeHandles val="exact"/>
        </dgm:presLayoutVars>
      </dgm:prSet>
      <dgm:spPr/>
    </dgm:pt>
    <dgm:pt modelId="{21EF198F-7A0F-4A2C-9118-4E648B4D764B}" type="pres">
      <dgm:prSet presAssocID="{8915ACFC-D73A-47C8-B862-3E532E26387E}" presName="parentText" presStyleLbl="node1" presStyleIdx="0" presStyleCnt="3">
        <dgm:presLayoutVars>
          <dgm:chMax val="0"/>
          <dgm:bulletEnabled val="1"/>
        </dgm:presLayoutVars>
      </dgm:prSet>
      <dgm:spPr/>
    </dgm:pt>
    <dgm:pt modelId="{362F8DA1-158D-491F-A008-433FD8C7B705}" type="pres">
      <dgm:prSet presAssocID="{2C18D354-7544-4D85-BAF0-79F981566560}" presName="spacer" presStyleCnt="0"/>
      <dgm:spPr/>
    </dgm:pt>
    <dgm:pt modelId="{18BC049A-EFF1-435C-9507-817D42F2A027}" type="pres">
      <dgm:prSet presAssocID="{7AE6D729-E2EF-4BBF-8C3C-13CB1DC71746}" presName="parentText" presStyleLbl="node1" presStyleIdx="1" presStyleCnt="3">
        <dgm:presLayoutVars>
          <dgm:chMax val="0"/>
          <dgm:bulletEnabled val="1"/>
        </dgm:presLayoutVars>
      </dgm:prSet>
      <dgm:spPr/>
    </dgm:pt>
    <dgm:pt modelId="{223D45F6-28D5-490A-BA3A-6D111E36977C}" type="pres">
      <dgm:prSet presAssocID="{402E18DA-2634-4D7E-ABCD-AF066248FE20}" presName="spacer" presStyleCnt="0"/>
      <dgm:spPr/>
    </dgm:pt>
    <dgm:pt modelId="{702274EC-8E9D-48AE-BE1D-245B6B9F76E8}" type="pres">
      <dgm:prSet presAssocID="{35EC039F-C25B-48FA-9B5E-F2D8ECFCEF8E}" presName="parentText" presStyleLbl="node1" presStyleIdx="2" presStyleCnt="3" custLinFactNeighborX="1621" custLinFactNeighborY="27260">
        <dgm:presLayoutVars>
          <dgm:chMax val="0"/>
          <dgm:bulletEnabled val="1"/>
        </dgm:presLayoutVars>
      </dgm:prSet>
      <dgm:spPr/>
    </dgm:pt>
  </dgm:ptLst>
  <dgm:cxnLst>
    <dgm:cxn modelId="{F5468D04-11F0-481D-A64D-BA90D717555C}" srcId="{DAA8A022-9DE2-47D5-9A6C-53A37F3D79B2}" destId="{8915ACFC-D73A-47C8-B862-3E532E26387E}" srcOrd="0" destOrd="0" parTransId="{143C0D59-C35C-4200-A6F7-8F1037C7BE86}" sibTransId="{2C18D354-7544-4D85-BAF0-79F981566560}"/>
    <dgm:cxn modelId="{A7B97E18-AAC5-4FE8-B136-6E383449A704}" type="presOf" srcId="{DAA8A022-9DE2-47D5-9A6C-53A37F3D79B2}" destId="{4EA6A38C-6D24-4315-A7D1-781068B40155}" srcOrd="0" destOrd="0" presId="urn:microsoft.com/office/officeart/2005/8/layout/vList2"/>
    <dgm:cxn modelId="{6B058623-1801-407D-BFF9-18D0DE724A3E}" type="presOf" srcId="{35EC039F-C25B-48FA-9B5E-F2D8ECFCEF8E}" destId="{702274EC-8E9D-48AE-BE1D-245B6B9F76E8}" srcOrd="0" destOrd="0" presId="urn:microsoft.com/office/officeart/2005/8/layout/vList2"/>
    <dgm:cxn modelId="{00DCE94A-7A0E-4DA3-8139-A4B28AD9AD9A}" type="presOf" srcId="{8915ACFC-D73A-47C8-B862-3E532E26387E}" destId="{21EF198F-7A0F-4A2C-9118-4E648B4D764B}" srcOrd="0" destOrd="0" presId="urn:microsoft.com/office/officeart/2005/8/layout/vList2"/>
    <dgm:cxn modelId="{70919DC0-F10C-4064-A9C9-615CCB198D23}" srcId="{DAA8A022-9DE2-47D5-9A6C-53A37F3D79B2}" destId="{7AE6D729-E2EF-4BBF-8C3C-13CB1DC71746}" srcOrd="1" destOrd="0" parTransId="{604B313E-6F61-4E4A-AAE0-B3CC236C7296}" sibTransId="{402E18DA-2634-4D7E-ABCD-AF066248FE20}"/>
    <dgm:cxn modelId="{A78B29CC-2F83-421D-882A-DBB60D99388E}" type="presOf" srcId="{7AE6D729-E2EF-4BBF-8C3C-13CB1DC71746}" destId="{18BC049A-EFF1-435C-9507-817D42F2A027}" srcOrd="0" destOrd="0" presId="urn:microsoft.com/office/officeart/2005/8/layout/vList2"/>
    <dgm:cxn modelId="{D55251D5-0E9D-476E-90BF-2FF7E39B04EF}" srcId="{DAA8A022-9DE2-47D5-9A6C-53A37F3D79B2}" destId="{35EC039F-C25B-48FA-9B5E-F2D8ECFCEF8E}" srcOrd="2" destOrd="0" parTransId="{FC1CC1D9-4093-4CCE-9F29-D9DA5643EE6B}" sibTransId="{2CFDD3D1-FC65-4789-9AAE-AACDE1123CA5}"/>
    <dgm:cxn modelId="{3243EE07-EC9D-41A3-8D39-E7E149BBB6EB}" type="presParOf" srcId="{4EA6A38C-6D24-4315-A7D1-781068B40155}" destId="{21EF198F-7A0F-4A2C-9118-4E648B4D764B}" srcOrd="0" destOrd="0" presId="urn:microsoft.com/office/officeart/2005/8/layout/vList2"/>
    <dgm:cxn modelId="{C35CFD1B-3A84-4364-9998-FEAFE28DC236}" type="presParOf" srcId="{4EA6A38C-6D24-4315-A7D1-781068B40155}" destId="{362F8DA1-158D-491F-A008-433FD8C7B705}" srcOrd="1" destOrd="0" presId="urn:microsoft.com/office/officeart/2005/8/layout/vList2"/>
    <dgm:cxn modelId="{502FA9FA-710D-4EA8-ACD6-A52CB6F6FB20}" type="presParOf" srcId="{4EA6A38C-6D24-4315-A7D1-781068B40155}" destId="{18BC049A-EFF1-435C-9507-817D42F2A027}" srcOrd="2" destOrd="0" presId="urn:microsoft.com/office/officeart/2005/8/layout/vList2"/>
    <dgm:cxn modelId="{33816A55-D52B-4ED1-A51F-1255E8FD9F80}" type="presParOf" srcId="{4EA6A38C-6D24-4315-A7D1-781068B40155}" destId="{223D45F6-28D5-490A-BA3A-6D111E36977C}" srcOrd="3" destOrd="0" presId="urn:microsoft.com/office/officeart/2005/8/layout/vList2"/>
    <dgm:cxn modelId="{D59C3399-4BC4-4039-BBC1-59E409A20AFA}" type="presParOf" srcId="{4EA6A38C-6D24-4315-A7D1-781068B40155}" destId="{702274EC-8E9D-48AE-BE1D-245B6B9F76E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EC22A5-7D7D-4277-A412-46C1FC5FC649}" type="doc">
      <dgm:prSet loTypeId="urn:microsoft.com/office/officeart/2005/8/layout/vProcess5" loCatId="process" qsTypeId="urn:microsoft.com/office/officeart/2005/8/quickstyle/simple4" qsCatId="simple" csTypeId="urn:microsoft.com/office/officeart/2005/8/colors/colorful5" csCatId="colorful" phldr="1"/>
      <dgm:spPr/>
      <dgm:t>
        <a:bodyPr/>
        <a:lstStyle/>
        <a:p>
          <a:endParaRPr lang="en-US"/>
        </a:p>
      </dgm:t>
    </dgm:pt>
    <dgm:pt modelId="{223C9AFF-E411-4A87-BCEC-7E92E2053E73}">
      <dgm:prSet custT="1"/>
      <dgm:spPr/>
      <dgm:t>
        <a:bodyPr/>
        <a:lstStyle/>
        <a:p>
          <a:pPr algn="r"/>
          <a:r>
            <a:rPr lang="en-US" sz="2800" b="1" u="sng" dirty="0">
              <a:solidFill>
                <a:schemeClr val="tx1"/>
              </a:solidFill>
            </a:rPr>
            <a:t>http://www.tampa-xway.com/procurement/#</a:t>
          </a:r>
          <a:r>
            <a:rPr lang="en-US" sz="2800" b="1" dirty="0">
              <a:solidFill>
                <a:schemeClr val="tx1"/>
              </a:solidFill>
            </a:rPr>
            <a:t> </a:t>
          </a:r>
        </a:p>
      </dgm:t>
    </dgm:pt>
    <dgm:pt modelId="{29A40528-5ED2-4749-9314-CE8DA7213392}" type="parTrans" cxnId="{AC236438-23D5-48E5-A964-E9EAE77C2E69}">
      <dgm:prSet/>
      <dgm:spPr/>
      <dgm:t>
        <a:bodyPr/>
        <a:lstStyle/>
        <a:p>
          <a:endParaRPr lang="en-US"/>
        </a:p>
      </dgm:t>
    </dgm:pt>
    <dgm:pt modelId="{5631810D-4373-4151-9918-728ACF68434A}" type="sibTrans" cxnId="{AC236438-23D5-48E5-A964-E9EAE77C2E69}">
      <dgm:prSet/>
      <dgm:spPr/>
      <dgm:t>
        <a:bodyPr/>
        <a:lstStyle/>
        <a:p>
          <a:endParaRPr lang="en-US" dirty="0"/>
        </a:p>
      </dgm:t>
    </dgm:pt>
    <dgm:pt modelId="{FEC7840D-A5FC-41B7-A503-9F7280E26CF3}">
      <dgm:prSet/>
      <dgm:spPr/>
      <dgm:t>
        <a:bodyPr/>
        <a:lstStyle/>
        <a:p>
          <a:r>
            <a:rPr lang="en-US" dirty="0">
              <a:solidFill>
                <a:schemeClr val="tx1"/>
              </a:solidFill>
            </a:rPr>
            <a:t>Project is advertised, therefore, </a:t>
          </a:r>
          <a:r>
            <a:rPr lang="en-US" b="1" u="sng" dirty="0">
              <a:solidFill>
                <a:schemeClr val="tx1"/>
              </a:solidFill>
            </a:rPr>
            <a:t>cone of silence </a:t>
          </a:r>
          <a:r>
            <a:rPr lang="en-US" dirty="0">
              <a:solidFill>
                <a:schemeClr val="tx1"/>
              </a:solidFill>
            </a:rPr>
            <a:t>is in effect for all THEA, HNTB, and </a:t>
          </a:r>
          <a:r>
            <a:rPr lang="en-US" dirty="0" err="1">
              <a:solidFill>
                <a:schemeClr val="tx1"/>
              </a:solidFill>
            </a:rPr>
            <a:t>Consor</a:t>
          </a:r>
          <a:r>
            <a:rPr lang="en-US" dirty="0">
              <a:solidFill>
                <a:schemeClr val="tx1"/>
              </a:solidFill>
            </a:rPr>
            <a:t> staff until the Board of Directors Selection. </a:t>
          </a:r>
        </a:p>
      </dgm:t>
    </dgm:pt>
    <dgm:pt modelId="{9A406F0F-532B-4C25-8FA3-250E264DBBCB}" type="parTrans" cxnId="{793AA799-5A6A-415E-8BD3-A8CF860CD3E1}">
      <dgm:prSet/>
      <dgm:spPr/>
      <dgm:t>
        <a:bodyPr/>
        <a:lstStyle/>
        <a:p>
          <a:endParaRPr lang="en-US"/>
        </a:p>
      </dgm:t>
    </dgm:pt>
    <dgm:pt modelId="{3F13B614-FF93-4D3D-AE7A-4C0F6BD0B4BC}" type="sibTrans" cxnId="{793AA799-5A6A-415E-8BD3-A8CF860CD3E1}">
      <dgm:prSet/>
      <dgm:spPr/>
      <dgm:t>
        <a:bodyPr/>
        <a:lstStyle/>
        <a:p>
          <a:endParaRPr lang="en-US" dirty="0"/>
        </a:p>
      </dgm:t>
    </dgm:pt>
    <dgm:pt modelId="{0D7885C8-3160-4E62-988C-4CF9853AE296}">
      <dgm:prSet/>
      <dgm:spPr>
        <a:solidFill>
          <a:srgbClr val="FFCC00"/>
        </a:solidFill>
      </dgm:spPr>
      <dgm:t>
        <a:bodyPr/>
        <a:lstStyle/>
        <a:p>
          <a:r>
            <a:rPr lang="en-US" dirty="0">
              <a:solidFill>
                <a:schemeClr val="tx1"/>
              </a:solidFill>
            </a:rPr>
            <a:t>All questions should be emailed to Man Le, THEA Contracts &amp; Procurement Manager: </a:t>
          </a:r>
          <a:r>
            <a:rPr lang="en-US" u="sng" dirty="0">
              <a:solidFill>
                <a:schemeClr val="tx1"/>
              </a:solidFill>
            </a:rPr>
            <a:t>man.le@tampa-xway.com</a:t>
          </a:r>
          <a:endParaRPr lang="en-US" dirty="0">
            <a:solidFill>
              <a:schemeClr val="tx1"/>
            </a:solidFill>
          </a:endParaRPr>
        </a:p>
      </dgm:t>
    </dgm:pt>
    <dgm:pt modelId="{734CC3D3-A9AE-4505-A237-71BBF6A7AE3D}" type="parTrans" cxnId="{6D04C16F-6DA0-4039-BA24-9BF23FF14B6D}">
      <dgm:prSet/>
      <dgm:spPr/>
      <dgm:t>
        <a:bodyPr/>
        <a:lstStyle/>
        <a:p>
          <a:endParaRPr lang="en-US"/>
        </a:p>
      </dgm:t>
    </dgm:pt>
    <dgm:pt modelId="{7262913B-381E-4A0E-8369-5DEE706EEF91}" type="sibTrans" cxnId="{6D04C16F-6DA0-4039-BA24-9BF23FF14B6D}">
      <dgm:prSet/>
      <dgm:spPr/>
      <dgm:t>
        <a:bodyPr/>
        <a:lstStyle/>
        <a:p>
          <a:endParaRPr lang="en-US" dirty="0"/>
        </a:p>
      </dgm:t>
    </dgm:pt>
    <dgm:pt modelId="{1BE6A727-97B8-4E5F-B306-4E118A48F62B}">
      <dgm:prSet custT="1"/>
      <dgm:spPr>
        <a:solidFill>
          <a:schemeClr val="accent6">
            <a:lumMod val="75000"/>
          </a:schemeClr>
        </a:solidFill>
      </dgm:spPr>
      <dgm:t>
        <a:bodyPr/>
        <a:lstStyle/>
        <a:p>
          <a:pPr algn="l"/>
          <a:r>
            <a:rPr lang="en-US" sz="2500" b="1" dirty="0">
              <a:solidFill>
                <a:schemeClr val="tx1"/>
              </a:solidFill>
            </a:rPr>
            <a:t>Answers will be posted on the THEA website</a:t>
          </a:r>
          <a:endParaRPr lang="en-US" sz="2500" dirty="0">
            <a:solidFill>
              <a:schemeClr val="tx1"/>
            </a:solidFill>
          </a:endParaRPr>
        </a:p>
      </dgm:t>
    </dgm:pt>
    <dgm:pt modelId="{127DB728-D6F2-4BAF-B918-0FC628B7B4E7}" type="parTrans" cxnId="{F46097D3-12AD-449E-96CC-204D15E06164}">
      <dgm:prSet/>
      <dgm:spPr/>
      <dgm:t>
        <a:bodyPr/>
        <a:lstStyle/>
        <a:p>
          <a:endParaRPr lang="en-US"/>
        </a:p>
      </dgm:t>
    </dgm:pt>
    <dgm:pt modelId="{18A40682-2A0C-4226-960C-447CD765DBCD}" type="sibTrans" cxnId="{F46097D3-12AD-449E-96CC-204D15E06164}">
      <dgm:prSet/>
      <dgm:spPr/>
      <dgm:t>
        <a:bodyPr/>
        <a:lstStyle/>
        <a:p>
          <a:endParaRPr lang="en-US"/>
        </a:p>
      </dgm:t>
    </dgm:pt>
    <dgm:pt modelId="{97A72A3E-E5A8-47E8-AD32-ED1EDA56241F}" type="pres">
      <dgm:prSet presAssocID="{1EEC22A5-7D7D-4277-A412-46C1FC5FC649}" presName="outerComposite" presStyleCnt="0">
        <dgm:presLayoutVars>
          <dgm:chMax val="5"/>
          <dgm:dir/>
          <dgm:resizeHandles val="exact"/>
        </dgm:presLayoutVars>
      </dgm:prSet>
      <dgm:spPr/>
    </dgm:pt>
    <dgm:pt modelId="{79E5DC10-B13A-4602-98D4-F7073A6FE2EB}" type="pres">
      <dgm:prSet presAssocID="{1EEC22A5-7D7D-4277-A412-46C1FC5FC649}" presName="dummyMaxCanvas" presStyleCnt="0">
        <dgm:presLayoutVars/>
      </dgm:prSet>
      <dgm:spPr/>
    </dgm:pt>
    <dgm:pt modelId="{16620937-CD2B-4C4E-AA48-CEF8F3E21D9C}" type="pres">
      <dgm:prSet presAssocID="{1EEC22A5-7D7D-4277-A412-46C1FC5FC649}" presName="FourNodes_1" presStyleLbl="node1" presStyleIdx="0" presStyleCnt="4" custScaleX="120894" custLinFactNeighborX="7307" custLinFactNeighborY="1534">
        <dgm:presLayoutVars>
          <dgm:bulletEnabled val="1"/>
        </dgm:presLayoutVars>
      </dgm:prSet>
      <dgm:spPr/>
    </dgm:pt>
    <dgm:pt modelId="{06488A21-A6B0-42D2-8100-0BA566A5AA69}" type="pres">
      <dgm:prSet presAssocID="{1EEC22A5-7D7D-4277-A412-46C1FC5FC649}" presName="FourNodes_2" presStyleLbl="node1" presStyleIdx="1" presStyleCnt="4" custScaleX="104166" custLinFactNeighborX="-2140" custLinFactNeighborY="395">
        <dgm:presLayoutVars>
          <dgm:bulletEnabled val="1"/>
        </dgm:presLayoutVars>
      </dgm:prSet>
      <dgm:spPr/>
    </dgm:pt>
    <dgm:pt modelId="{7F6BBDEA-F9B1-452C-9871-0E67DB8172B5}" type="pres">
      <dgm:prSet presAssocID="{1EEC22A5-7D7D-4277-A412-46C1FC5FC649}" presName="FourNodes_3" presStyleLbl="node1" presStyleIdx="2" presStyleCnt="4" custLinFactNeighborX="-3098" custLinFactNeighborY="-5797">
        <dgm:presLayoutVars>
          <dgm:bulletEnabled val="1"/>
        </dgm:presLayoutVars>
      </dgm:prSet>
      <dgm:spPr/>
    </dgm:pt>
    <dgm:pt modelId="{C6EC84CE-0C31-4DC4-9C86-4B5F092980E3}" type="pres">
      <dgm:prSet presAssocID="{1EEC22A5-7D7D-4277-A412-46C1FC5FC649}" presName="FourNodes_4" presStyleLbl="node1" presStyleIdx="3" presStyleCnt="4" custScaleX="104167" custLinFactNeighborX="-6532" custLinFactNeighborY="-5402">
        <dgm:presLayoutVars>
          <dgm:bulletEnabled val="1"/>
        </dgm:presLayoutVars>
      </dgm:prSet>
      <dgm:spPr/>
    </dgm:pt>
    <dgm:pt modelId="{948828B8-1852-4497-8203-DE743B7A31C3}" type="pres">
      <dgm:prSet presAssocID="{1EEC22A5-7D7D-4277-A412-46C1FC5FC649}" presName="FourConn_1-2" presStyleLbl="fgAccFollowNode1" presStyleIdx="0" presStyleCnt="3">
        <dgm:presLayoutVars>
          <dgm:bulletEnabled val="1"/>
        </dgm:presLayoutVars>
      </dgm:prSet>
      <dgm:spPr/>
    </dgm:pt>
    <dgm:pt modelId="{61B8D290-BF2C-469A-8ADC-4A04CFBB8B1C}" type="pres">
      <dgm:prSet presAssocID="{1EEC22A5-7D7D-4277-A412-46C1FC5FC649}" presName="FourConn_2-3" presStyleLbl="fgAccFollowNode1" presStyleIdx="1" presStyleCnt="3">
        <dgm:presLayoutVars>
          <dgm:bulletEnabled val="1"/>
        </dgm:presLayoutVars>
      </dgm:prSet>
      <dgm:spPr/>
    </dgm:pt>
    <dgm:pt modelId="{AF681400-2F98-475F-B473-7B8B052A2F07}" type="pres">
      <dgm:prSet presAssocID="{1EEC22A5-7D7D-4277-A412-46C1FC5FC649}" presName="FourConn_3-4" presStyleLbl="fgAccFollowNode1" presStyleIdx="2" presStyleCnt="3">
        <dgm:presLayoutVars>
          <dgm:bulletEnabled val="1"/>
        </dgm:presLayoutVars>
      </dgm:prSet>
      <dgm:spPr/>
    </dgm:pt>
    <dgm:pt modelId="{936AE784-A20B-4295-A4C6-19AC3F06FFDB}" type="pres">
      <dgm:prSet presAssocID="{1EEC22A5-7D7D-4277-A412-46C1FC5FC649}" presName="FourNodes_1_text" presStyleLbl="node1" presStyleIdx="3" presStyleCnt="4">
        <dgm:presLayoutVars>
          <dgm:bulletEnabled val="1"/>
        </dgm:presLayoutVars>
      </dgm:prSet>
      <dgm:spPr/>
    </dgm:pt>
    <dgm:pt modelId="{CB9E8D77-DB92-4977-BD2B-8A2FC0B1581A}" type="pres">
      <dgm:prSet presAssocID="{1EEC22A5-7D7D-4277-A412-46C1FC5FC649}" presName="FourNodes_2_text" presStyleLbl="node1" presStyleIdx="3" presStyleCnt="4">
        <dgm:presLayoutVars>
          <dgm:bulletEnabled val="1"/>
        </dgm:presLayoutVars>
      </dgm:prSet>
      <dgm:spPr/>
    </dgm:pt>
    <dgm:pt modelId="{1E98C002-B244-4A53-85E8-F9C49E66092B}" type="pres">
      <dgm:prSet presAssocID="{1EEC22A5-7D7D-4277-A412-46C1FC5FC649}" presName="FourNodes_3_text" presStyleLbl="node1" presStyleIdx="3" presStyleCnt="4">
        <dgm:presLayoutVars>
          <dgm:bulletEnabled val="1"/>
        </dgm:presLayoutVars>
      </dgm:prSet>
      <dgm:spPr/>
    </dgm:pt>
    <dgm:pt modelId="{EF0878F6-A4EF-49FF-BA1F-E82EE3BB72CB}" type="pres">
      <dgm:prSet presAssocID="{1EEC22A5-7D7D-4277-A412-46C1FC5FC649}" presName="FourNodes_4_text" presStyleLbl="node1" presStyleIdx="3" presStyleCnt="4">
        <dgm:presLayoutVars>
          <dgm:bulletEnabled val="1"/>
        </dgm:presLayoutVars>
      </dgm:prSet>
      <dgm:spPr/>
    </dgm:pt>
  </dgm:ptLst>
  <dgm:cxnLst>
    <dgm:cxn modelId="{AC236438-23D5-48E5-A964-E9EAE77C2E69}" srcId="{1EEC22A5-7D7D-4277-A412-46C1FC5FC649}" destId="{223C9AFF-E411-4A87-BCEC-7E92E2053E73}" srcOrd="0" destOrd="0" parTransId="{29A40528-5ED2-4749-9314-CE8DA7213392}" sibTransId="{5631810D-4373-4151-9918-728ACF68434A}"/>
    <dgm:cxn modelId="{2547873E-8A73-4611-96E7-BD9B96C2FC84}" type="presOf" srcId="{1BE6A727-97B8-4E5F-B306-4E118A48F62B}" destId="{C6EC84CE-0C31-4DC4-9C86-4B5F092980E3}" srcOrd="0" destOrd="0" presId="urn:microsoft.com/office/officeart/2005/8/layout/vProcess5"/>
    <dgm:cxn modelId="{51AB036C-30A5-4515-9339-EA7436533EA3}" type="presOf" srcId="{5631810D-4373-4151-9918-728ACF68434A}" destId="{948828B8-1852-4497-8203-DE743B7A31C3}" srcOrd="0" destOrd="0" presId="urn:microsoft.com/office/officeart/2005/8/layout/vProcess5"/>
    <dgm:cxn modelId="{56CDAF4E-0754-4410-A60E-F713659E5A66}" type="presOf" srcId="{1EEC22A5-7D7D-4277-A412-46C1FC5FC649}" destId="{97A72A3E-E5A8-47E8-AD32-ED1EDA56241F}" srcOrd="0" destOrd="0" presId="urn:microsoft.com/office/officeart/2005/8/layout/vProcess5"/>
    <dgm:cxn modelId="{6D04C16F-6DA0-4039-BA24-9BF23FF14B6D}" srcId="{1EEC22A5-7D7D-4277-A412-46C1FC5FC649}" destId="{0D7885C8-3160-4E62-988C-4CF9853AE296}" srcOrd="2" destOrd="0" parTransId="{734CC3D3-A9AE-4505-A237-71BBF6A7AE3D}" sibTransId="{7262913B-381E-4A0E-8369-5DEE706EEF91}"/>
    <dgm:cxn modelId="{31445857-BBDE-4E06-899A-E28065DB53BE}" type="presOf" srcId="{0D7885C8-3160-4E62-988C-4CF9853AE296}" destId="{7F6BBDEA-F9B1-452C-9871-0E67DB8172B5}" srcOrd="0" destOrd="0" presId="urn:microsoft.com/office/officeart/2005/8/layout/vProcess5"/>
    <dgm:cxn modelId="{2D827C7A-11CC-4267-B2A8-89D5B45CDAB1}" type="presOf" srcId="{FEC7840D-A5FC-41B7-A503-9F7280E26CF3}" destId="{06488A21-A6B0-42D2-8100-0BA566A5AA69}" srcOrd="0" destOrd="0" presId="urn:microsoft.com/office/officeart/2005/8/layout/vProcess5"/>
    <dgm:cxn modelId="{154DAE80-5A01-44A7-841B-48B6587165D7}" type="presOf" srcId="{223C9AFF-E411-4A87-BCEC-7E92E2053E73}" destId="{936AE784-A20B-4295-A4C6-19AC3F06FFDB}" srcOrd="1" destOrd="0" presId="urn:microsoft.com/office/officeart/2005/8/layout/vProcess5"/>
    <dgm:cxn modelId="{68519A86-75AB-42DA-8521-5B50F34054C9}" type="presOf" srcId="{0D7885C8-3160-4E62-988C-4CF9853AE296}" destId="{1E98C002-B244-4A53-85E8-F9C49E66092B}" srcOrd="1" destOrd="0" presId="urn:microsoft.com/office/officeart/2005/8/layout/vProcess5"/>
    <dgm:cxn modelId="{14290591-9E91-4950-A6A2-617C099A9B9D}" type="presOf" srcId="{223C9AFF-E411-4A87-BCEC-7E92E2053E73}" destId="{16620937-CD2B-4C4E-AA48-CEF8F3E21D9C}" srcOrd="0" destOrd="0" presId="urn:microsoft.com/office/officeart/2005/8/layout/vProcess5"/>
    <dgm:cxn modelId="{4D203B94-921D-40DB-894B-F6337062C068}" type="presOf" srcId="{1BE6A727-97B8-4E5F-B306-4E118A48F62B}" destId="{EF0878F6-A4EF-49FF-BA1F-E82EE3BB72CB}" srcOrd="1" destOrd="0" presId="urn:microsoft.com/office/officeart/2005/8/layout/vProcess5"/>
    <dgm:cxn modelId="{793AA799-5A6A-415E-8BD3-A8CF860CD3E1}" srcId="{1EEC22A5-7D7D-4277-A412-46C1FC5FC649}" destId="{FEC7840D-A5FC-41B7-A503-9F7280E26CF3}" srcOrd="1" destOrd="0" parTransId="{9A406F0F-532B-4C25-8FA3-250E264DBBCB}" sibTransId="{3F13B614-FF93-4D3D-AE7A-4C0F6BD0B4BC}"/>
    <dgm:cxn modelId="{E3BA61A5-51CB-4704-9AE6-18BCBE30B2C7}" type="presOf" srcId="{FEC7840D-A5FC-41B7-A503-9F7280E26CF3}" destId="{CB9E8D77-DB92-4977-BD2B-8A2FC0B1581A}" srcOrd="1" destOrd="0" presId="urn:microsoft.com/office/officeart/2005/8/layout/vProcess5"/>
    <dgm:cxn modelId="{DF9CA5AC-FEEA-4878-9918-B616521563EA}" type="presOf" srcId="{3F13B614-FF93-4D3D-AE7A-4C0F6BD0B4BC}" destId="{61B8D290-BF2C-469A-8ADC-4A04CFBB8B1C}" srcOrd="0" destOrd="0" presId="urn:microsoft.com/office/officeart/2005/8/layout/vProcess5"/>
    <dgm:cxn modelId="{F46097D3-12AD-449E-96CC-204D15E06164}" srcId="{1EEC22A5-7D7D-4277-A412-46C1FC5FC649}" destId="{1BE6A727-97B8-4E5F-B306-4E118A48F62B}" srcOrd="3" destOrd="0" parTransId="{127DB728-D6F2-4BAF-B918-0FC628B7B4E7}" sibTransId="{18A40682-2A0C-4226-960C-447CD765DBCD}"/>
    <dgm:cxn modelId="{FC503BD5-9F62-4C57-A026-05396507F343}" type="presOf" srcId="{7262913B-381E-4A0E-8369-5DEE706EEF91}" destId="{AF681400-2F98-475F-B473-7B8B052A2F07}" srcOrd="0" destOrd="0" presId="urn:microsoft.com/office/officeart/2005/8/layout/vProcess5"/>
    <dgm:cxn modelId="{4D651E3D-5AD1-4262-B854-0A3BD7FAE284}" type="presParOf" srcId="{97A72A3E-E5A8-47E8-AD32-ED1EDA56241F}" destId="{79E5DC10-B13A-4602-98D4-F7073A6FE2EB}" srcOrd="0" destOrd="0" presId="urn:microsoft.com/office/officeart/2005/8/layout/vProcess5"/>
    <dgm:cxn modelId="{131EAF43-4E36-4D65-9206-420EC2AE1143}" type="presParOf" srcId="{97A72A3E-E5A8-47E8-AD32-ED1EDA56241F}" destId="{16620937-CD2B-4C4E-AA48-CEF8F3E21D9C}" srcOrd="1" destOrd="0" presId="urn:microsoft.com/office/officeart/2005/8/layout/vProcess5"/>
    <dgm:cxn modelId="{3A8DBB65-A22E-4CB0-A893-18301AED9F2C}" type="presParOf" srcId="{97A72A3E-E5A8-47E8-AD32-ED1EDA56241F}" destId="{06488A21-A6B0-42D2-8100-0BA566A5AA69}" srcOrd="2" destOrd="0" presId="urn:microsoft.com/office/officeart/2005/8/layout/vProcess5"/>
    <dgm:cxn modelId="{051B1D65-7AEE-4C63-B045-ADB3C5AD9D63}" type="presParOf" srcId="{97A72A3E-E5A8-47E8-AD32-ED1EDA56241F}" destId="{7F6BBDEA-F9B1-452C-9871-0E67DB8172B5}" srcOrd="3" destOrd="0" presId="urn:microsoft.com/office/officeart/2005/8/layout/vProcess5"/>
    <dgm:cxn modelId="{86C228D0-AC4D-4849-872B-6A1C3FD71DCB}" type="presParOf" srcId="{97A72A3E-E5A8-47E8-AD32-ED1EDA56241F}" destId="{C6EC84CE-0C31-4DC4-9C86-4B5F092980E3}" srcOrd="4" destOrd="0" presId="urn:microsoft.com/office/officeart/2005/8/layout/vProcess5"/>
    <dgm:cxn modelId="{200792E2-5792-41B6-84CB-BDB4CCE4B686}" type="presParOf" srcId="{97A72A3E-E5A8-47E8-AD32-ED1EDA56241F}" destId="{948828B8-1852-4497-8203-DE743B7A31C3}" srcOrd="5" destOrd="0" presId="urn:microsoft.com/office/officeart/2005/8/layout/vProcess5"/>
    <dgm:cxn modelId="{14DE3D8E-7D55-4CC2-82E3-38BD934FC60C}" type="presParOf" srcId="{97A72A3E-E5A8-47E8-AD32-ED1EDA56241F}" destId="{61B8D290-BF2C-469A-8ADC-4A04CFBB8B1C}" srcOrd="6" destOrd="0" presId="urn:microsoft.com/office/officeart/2005/8/layout/vProcess5"/>
    <dgm:cxn modelId="{FAA6CAEA-A8CC-4EA2-8A0A-0AF959DF2ADC}" type="presParOf" srcId="{97A72A3E-E5A8-47E8-AD32-ED1EDA56241F}" destId="{AF681400-2F98-475F-B473-7B8B052A2F07}" srcOrd="7" destOrd="0" presId="urn:microsoft.com/office/officeart/2005/8/layout/vProcess5"/>
    <dgm:cxn modelId="{63B38F9F-BE66-4250-9232-D580A0F602DA}" type="presParOf" srcId="{97A72A3E-E5A8-47E8-AD32-ED1EDA56241F}" destId="{936AE784-A20B-4295-A4C6-19AC3F06FFDB}" srcOrd="8" destOrd="0" presId="urn:microsoft.com/office/officeart/2005/8/layout/vProcess5"/>
    <dgm:cxn modelId="{BF50A6AA-3BD5-4211-BED5-66D7D36BFB63}" type="presParOf" srcId="{97A72A3E-E5A8-47E8-AD32-ED1EDA56241F}" destId="{CB9E8D77-DB92-4977-BD2B-8A2FC0B1581A}" srcOrd="9" destOrd="0" presId="urn:microsoft.com/office/officeart/2005/8/layout/vProcess5"/>
    <dgm:cxn modelId="{D271C5C4-E647-4D88-9485-ECE19AEE2345}" type="presParOf" srcId="{97A72A3E-E5A8-47E8-AD32-ED1EDA56241F}" destId="{1E98C002-B244-4A53-85E8-F9C49E66092B}" srcOrd="10" destOrd="0" presId="urn:microsoft.com/office/officeart/2005/8/layout/vProcess5"/>
    <dgm:cxn modelId="{1A25201F-2390-454D-AD24-C89394BDB909}" type="presParOf" srcId="{97A72A3E-E5A8-47E8-AD32-ED1EDA56241F}" destId="{EF0878F6-A4EF-49FF-BA1F-E82EE3BB72CB}"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9E0F5-3783-4CB4-9C80-25E6829343E9}">
      <dsp:nvSpPr>
        <dsp:cNvPr id="0" name=""/>
        <dsp:cNvSpPr/>
      </dsp:nvSpPr>
      <dsp:spPr>
        <a:xfrm>
          <a:off x="0" y="0"/>
          <a:ext cx="78867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497E0CF-AA1D-4E62-8F39-CC9EC75E766A}">
      <dsp:nvSpPr>
        <dsp:cNvPr id="0" name=""/>
        <dsp:cNvSpPr/>
      </dsp:nvSpPr>
      <dsp:spPr>
        <a:xfrm>
          <a:off x="0" y="0"/>
          <a:ext cx="78867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dirty="0"/>
            <a:t>Man Le </a:t>
          </a:r>
          <a:r>
            <a:rPr lang="en-US" sz="2500" kern="1200" dirty="0"/>
            <a:t>– THEA Contracts &amp; Procurement Manager</a:t>
          </a:r>
        </a:p>
      </dsp:txBody>
      <dsp:txXfrm>
        <a:off x="0" y="0"/>
        <a:ext cx="7886700" cy="543917"/>
      </dsp:txXfrm>
    </dsp:sp>
    <dsp:sp modelId="{0C23DECE-7B5E-42C2-BDC6-94EC925E0D14}">
      <dsp:nvSpPr>
        <dsp:cNvPr id="0" name=""/>
        <dsp:cNvSpPr/>
      </dsp:nvSpPr>
      <dsp:spPr>
        <a:xfrm>
          <a:off x="0" y="543917"/>
          <a:ext cx="78867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8C59FCA-7211-4648-AA19-74FCDEF8E4AD}">
      <dsp:nvSpPr>
        <dsp:cNvPr id="0" name=""/>
        <dsp:cNvSpPr/>
      </dsp:nvSpPr>
      <dsp:spPr>
        <a:xfrm>
          <a:off x="0" y="543917"/>
          <a:ext cx="78867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dirty="0"/>
            <a:t>Judith Villegas, EI </a:t>
          </a:r>
          <a:r>
            <a:rPr lang="en-US" sz="2500" kern="1200" dirty="0"/>
            <a:t>– THEA Project Manager</a:t>
          </a:r>
        </a:p>
      </dsp:txBody>
      <dsp:txXfrm>
        <a:off x="0" y="543917"/>
        <a:ext cx="7886700" cy="543917"/>
      </dsp:txXfrm>
    </dsp:sp>
    <dsp:sp modelId="{25807A2E-CB29-4613-9DE0-8F183DE3BEF7}">
      <dsp:nvSpPr>
        <dsp:cNvPr id="0" name=""/>
        <dsp:cNvSpPr/>
      </dsp:nvSpPr>
      <dsp:spPr>
        <a:xfrm>
          <a:off x="0" y="1087834"/>
          <a:ext cx="78867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4231592-525A-4BF5-A26B-D361856D9F63}">
      <dsp:nvSpPr>
        <dsp:cNvPr id="0" name=""/>
        <dsp:cNvSpPr/>
      </dsp:nvSpPr>
      <dsp:spPr>
        <a:xfrm>
          <a:off x="0" y="1087834"/>
          <a:ext cx="78867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dirty="0"/>
            <a:t>Jim Drapp, PE </a:t>
          </a:r>
          <a:r>
            <a:rPr lang="en-US" sz="2500" kern="1200" dirty="0"/>
            <a:t>– THEA GEC Program Manager</a:t>
          </a:r>
        </a:p>
      </dsp:txBody>
      <dsp:txXfrm>
        <a:off x="0" y="1087834"/>
        <a:ext cx="7886700" cy="543917"/>
      </dsp:txXfrm>
    </dsp:sp>
    <dsp:sp modelId="{5D97E7D0-E387-481E-A73F-5437BB5EF479}">
      <dsp:nvSpPr>
        <dsp:cNvPr id="0" name=""/>
        <dsp:cNvSpPr/>
      </dsp:nvSpPr>
      <dsp:spPr>
        <a:xfrm>
          <a:off x="0" y="1631751"/>
          <a:ext cx="78867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CF2B93E-B0F0-46CC-9E27-B3B8F4BD0529}">
      <dsp:nvSpPr>
        <dsp:cNvPr id="0" name=""/>
        <dsp:cNvSpPr/>
      </dsp:nvSpPr>
      <dsp:spPr>
        <a:xfrm>
          <a:off x="0" y="1631751"/>
          <a:ext cx="78867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dirty="0"/>
            <a:t>David Hubbard, PE </a:t>
          </a:r>
          <a:r>
            <a:rPr lang="en-US" sz="2500" kern="1200" dirty="0"/>
            <a:t>– THEA GEC Project Manager</a:t>
          </a:r>
        </a:p>
      </dsp:txBody>
      <dsp:txXfrm>
        <a:off x="0" y="1631751"/>
        <a:ext cx="7886700" cy="543917"/>
      </dsp:txXfrm>
    </dsp:sp>
    <dsp:sp modelId="{59FF802B-D44E-44A9-9836-86B16CD5937B}">
      <dsp:nvSpPr>
        <dsp:cNvPr id="0" name=""/>
        <dsp:cNvSpPr/>
      </dsp:nvSpPr>
      <dsp:spPr>
        <a:xfrm>
          <a:off x="0" y="2175669"/>
          <a:ext cx="78867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419CC3F-8FE4-4B80-BE42-ACCD6FA150EB}">
      <dsp:nvSpPr>
        <dsp:cNvPr id="0" name=""/>
        <dsp:cNvSpPr/>
      </dsp:nvSpPr>
      <dsp:spPr>
        <a:xfrm>
          <a:off x="0" y="2175669"/>
          <a:ext cx="78867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dirty="0"/>
            <a:t>Terry Opdyke </a:t>
          </a:r>
          <a:r>
            <a:rPr lang="en-US" sz="2500" kern="1200" dirty="0"/>
            <a:t>– THEA GEC</a:t>
          </a:r>
          <a:r>
            <a:rPr lang="en-US" sz="2500" b="1" kern="1200" dirty="0"/>
            <a:t> </a:t>
          </a:r>
          <a:endParaRPr lang="en-US" sz="2500" kern="1200" dirty="0"/>
        </a:p>
      </dsp:txBody>
      <dsp:txXfrm>
        <a:off x="0" y="2175669"/>
        <a:ext cx="7886700" cy="543917"/>
      </dsp:txXfrm>
    </dsp:sp>
    <dsp:sp modelId="{E7405E2D-22F0-47AC-B1E3-51FF534DBFE4}">
      <dsp:nvSpPr>
        <dsp:cNvPr id="0" name=""/>
        <dsp:cNvSpPr/>
      </dsp:nvSpPr>
      <dsp:spPr>
        <a:xfrm>
          <a:off x="0" y="2719586"/>
          <a:ext cx="78867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A330FF4-EA27-4C98-BFF6-AB2ED6C65996}">
      <dsp:nvSpPr>
        <dsp:cNvPr id="0" name=""/>
        <dsp:cNvSpPr/>
      </dsp:nvSpPr>
      <dsp:spPr>
        <a:xfrm>
          <a:off x="0" y="2719586"/>
          <a:ext cx="78867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dirty="0"/>
            <a:t>Brian McKishnie, PE </a:t>
          </a:r>
          <a:r>
            <a:rPr lang="en-US" sz="2500" kern="1200" dirty="0"/>
            <a:t>– THEA Consultant CEI</a:t>
          </a:r>
        </a:p>
      </dsp:txBody>
      <dsp:txXfrm>
        <a:off x="0" y="2719586"/>
        <a:ext cx="7886700" cy="543917"/>
      </dsp:txXfrm>
    </dsp:sp>
    <dsp:sp modelId="{87EB90D7-072A-4E7C-A27F-CCDBB8C05A38}">
      <dsp:nvSpPr>
        <dsp:cNvPr id="0" name=""/>
        <dsp:cNvSpPr/>
      </dsp:nvSpPr>
      <dsp:spPr>
        <a:xfrm>
          <a:off x="0" y="3263503"/>
          <a:ext cx="78867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B5F84C6-7FB5-405E-8ACE-018EA0F8BD0D}">
      <dsp:nvSpPr>
        <dsp:cNvPr id="0" name=""/>
        <dsp:cNvSpPr/>
      </dsp:nvSpPr>
      <dsp:spPr>
        <a:xfrm>
          <a:off x="0" y="3200398"/>
          <a:ext cx="78867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endParaRPr lang="en-US" sz="2500" kern="1200" dirty="0"/>
        </a:p>
      </dsp:txBody>
      <dsp:txXfrm>
        <a:off x="0" y="3200398"/>
        <a:ext cx="7886700" cy="543917"/>
      </dsp:txXfrm>
    </dsp:sp>
    <dsp:sp modelId="{AABEE993-309C-42F0-880B-69CC4C21D87E}">
      <dsp:nvSpPr>
        <dsp:cNvPr id="0" name=""/>
        <dsp:cNvSpPr/>
      </dsp:nvSpPr>
      <dsp:spPr>
        <a:xfrm>
          <a:off x="0" y="3807420"/>
          <a:ext cx="78867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41DDC59-79B0-40B3-81CD-23A07CD8E455}">
      <dsp:nvSpPr>
        <dsp:cNvPr id="0" name=""/>
        <dsp:cNvSpPr/>
      </dsp:nvSpPr>
      <dsp:spPr>
        <a:xfrm>
          <a:off x="0" y="3807420"/>
          <a:ext cx="78867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endParaRPr lang="en-US" sz="2500" kern="1200" dirty="0"/>
        </a:p>
      </dsp:txBody>
      <dsp:txXfrm>
        <a:off x="0" y="3807420"/>
        <a:ext cx="7886700" cy="5439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F198F-7A0F-4A2C-9118-4E648B4D764B}">
      <dsp:nvSpPr>
        <dsp:cNvPr id="0" name=""/>
        <dsp:cNvSpPr/>
      </dsp:nvSpPr>
      <dsp:spPr>
        <a:xfrm>
          <a:off x="0" y="565312"/>
          <a:ext cx="4701778" cy="2170349"/>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Deadline for Questions: </a:t>
          </a:r>
        </a:p>
        <a:p>
          <a:pPr marL="0" lvl="0" indent="0" algn="l" defTabSz="1555750">
            <a:lnSpc>
              <a:spcPct val="90000"/>
            </a:lnSpc>
            <a:spcBef>
              <a:spcPct val="0"/>
            </a:spcBef>
            <a:spcAft>
              <a:spcPct val="35000"/>
            </a:spcAft>
            <a:buNone/>
          </a:pPr>
          <a:r>
            <a:rPr lang="en-US" sz="3500" kern="1200" dirty="0"/>
            <a:t>August 27, 2021</a:t>
          </a:r>
        </a:p>
      </dsp:txBody>
      <dsp:txXfrm>
        <a:off x="105948" y="671260"/>
        <a:ext cx="4489882" cy="1958453"/>
      </dsp:txXfrm>
    </dsp:sp>
    <dsp:sp modelId="{18BC049A-EFF1-435C-9507-817D42F2A027}">
      <dsp:nvSpPr>
        <dsp:cNvPr id="0" name=""/>
        <dsp:cNvSpPr/>
      </dsp:nvSpPr>
      <dsp:spPr>
        <a:xfrm>
          <a:off x="0" y="2836462"/>
          <a:ext cx="4701778" cy="217034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Deadline for Responses to Questions:    </a:t>
          </a:r>
        </a:p>
        <a:p>
          <a:pPr marL="0" lvl="0" indent="0" algn="l" defTabSz="1555750">
            <a:lnSpc>
              <a:spcPct val="90000"/>
            </a:lnSpc>
            <a:spcBef>
              <a:spcPct val="0"/>
            </a:spcBef>
            <a:spcAft>
              <a:spcPct val="35000"/>
            </a:spcAft>
            <a:buNone/>
          </a:pPr>
          <a:r>
            <a:rPr lang="en-US" sz="3500" kern="1200" dirty="0"/>
            <a:t>September 3, 2021</a:t>
          </a:r>
        </a:p>
      </dsp:txBody>
      <dsp:txXfrm>
        <a:off x="105948" y="2942410"/>
        <a:ext cx="4489882" cy="19584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F198F-7A0F-4A2C-9118-4E648B4D764B}">
      <dsp:nvSpPr>
        <dsp:cNvPr id="0" name=""/>
        <dsp:cNvSpPr/>
      </dsp:nvSpPr>
      <dsp:spPr>
        <a:xfrm>
          <a:off x="0" y="197142"/>
          <a:ext cx="4876800" cy="1668346"/>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Bid Package Due: </a:t>
          </a:r>
        </a:p>
        <a:p>
          <a:pPr marL="0" lvl="0" indent="0" algn="l" defTabSz="1333500">
            <a:lnSpc>
              <a:spcPct val="90000"/>
            </a:lnSpc>
            <a:spcBef>
              <a:spcPct val="0"/>
            </a:spcBef>
            <a:spcAft>
              <a:spcPct val="35000"/>
            </a:spcAft>
            <a:buNone/>
          </a:pPr>
          <a:r>
            <a:rPr lang="en-US" sz="3000" kern="1200" dirty="0"/>
            <a:t>2:00pm September 13, 2021</a:t>
          </a:r>
        </a:p>
      </dsp:txBody>
      <dsp:txXfrm>
        <a:off x="81442" y="278584"/>
        <a:ext cx="4713916" cy="1505462"/>
      </dsp:txXfrm>
    </dsp:sp>
    <dsp:sp modelId="{18BC049A-EFF1-435C-9507-817D42F2A027}">
      <dsp:nvSpPr>
        <dsp:cNvPr id="0" name=""/>
        <dsp:cNvSpPr/>
      </dsp:nvSpPr>
      <dsp:spPr>
        <a:xfrm>
          <a:off x="0" y="1951889"/>
          <a:ext cx="4876800" cy="166834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September 27, 2021:</a:t>
          </a:r>
          <a:br>
            <a:rPr lang="en-US" sz="3000" kern="1200" dirty="0"/>
          </a:br>
          <a:r>
            <a:rPr lang="en-US" sz="3000" kern="1200" dirty="0"/>
            <a:t>THEA Board Approval</a:t>
          </a:r>
        </a:p>
      </dsp:txBody>
      <dsp:txXfrm>
        <a:off x="81442" y="2033331"/>
        <a:ext cx="4713916" cy="1505462"/>
      </dsp:txXfrm>
    </dsp:sp>
    <dsp:sp modelId="{702274EC-8E9D-48AE-BE1D-245B6B9F76E8}">
      <dsp:nvSpPr>
        <dsp:cNvPr id="0" name=""/>
        <dsp:cNvSpPr/>
      </dsp:nvSpPr>
      <dsp:spPr>
        <a:xfrm>
          <a:off x="0" y="3730188"/>
          <a:ext cx="4876800" cy="1668346"/>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NTP &amp; Construction:</a:t>
          </a:r>
          <a:br>
            <a:rPr lang="en-US" sz="3000" kern="1200" dirty="0"/>
          </a:br>
          <a:r>
            <a:rPr lang="en-US" sz="3000" kern="1200" dirty="0"/>
            <a:t>October 10, 2021 -  December 24, 2021</a:t>
          </a:r>
        </a:p>
      </dsp:txBody>
      <dsp:txXfrm>
        <a:off x="81442" y="3811630"/>
        <a:ext cx="4713916" cy="15054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20937-CD2B-4C4E-AA48-CEF8F3E21D9C}">
      <dsp:nvSpPr>
        <dsp:cNvPr id="0" name=""/>
        <dsp:cNvSpPr/>
      </dsp:nvSpPr>
      <dsp:spPr>
        <a:xfrm>
          <a:off x="76206" y="17744"/>
          <a:ext cx="8843637" cy="1156716"/>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r" defTabSz="1244600">
            <a:lnSpc>
              <a:spcPct val="90000"/>
            </a:lnSpc>
            <a:spcBef>
              <a:spcPct val="0"/>
            </a:spcBef>
            <a:spcAft>
              <a:spcPct val="35000"/>
            </a:spcAft>
            <a:buNone/>
          </a:pPr>
          <a:r>
            <a:rPr lang="en-US" sz="2800" b="1" u="sng" kern="1200" dirty="0">
              <a:solidFill>
                <a:schemeClr val="tx1"/>
              </a:solidFill>
            </a:rPr>
            <a:t>http://www.tampa-xway.com/procurement/#</a:t>
          </a:r>
          <a:r>
            <a:rPr lang="en-US" sz="2800" b="1" kern="1200" dirty="0">
              <a:solidFill>
                <a:schemeClr val="tx1"/>
              </a:solidFill>
            </a:rPr>
            <a:t> </a:t>
          </a:r>
        </a:p>
      </dsp:txBody>
      <dsp:txXfrm>
        <a:off x="110085" y="51623"/>
        <a:ext cx="7230647" cy="1088958"/>
      </dsp:txXfrm>
    </dsp:sp>
    <dsp:sp modelId="{06488A21-A6B0-42D2-8100-0BA566A5AA69}">
      <dsp:nvSpPr>
        <dsp:cNvPr id="0" name=""/>
        <dsp:cNvSpPr/>
      </dsp:nvSpPr>
      <dsp:spPr>
        <a:xfrm>
          <a:off x="609630" y="1371597"/>
          <a:ext cx="7619951" cy="1156716"/>
        </a:xfrm>
        <a:prstGeom prst="roundRect">
          <a:avLst>
            <a:gd name="adj" fmla="val 10000"/>
          </a:avLst>
        </a:prstGeom>
        <a:gradFill rotWithShape="0">
          <a:gsLst>
            <a:gs pos="0">
              <a:schemeClr val="accent5">
                <a:hueOff val="-3311292"/>
                <a:satOff val="13270"/>
                <a:lumOff val="2876"/>
                <a:alphaOff val="0"/>
                <a:satMod val="103000"/>
                <a:lumMod val="102000"/>
                <a:tint val="94000"/>
              </a:schemeClr>
            </a:gs>
            <a:gs pos="50000">
              <a:schemeClr val="accent5">
                <a:hueOff val="-3311292"/>
                <a:satOff val="13270"/>
                <a:lumOff val="2876"/>
                <a:alphaOff val="0"/>
                <a:satMod val="110000"/>
                <a:lumMod val="100000"/>
                <a:shade val="100000"/>
              </a:schemeClr>
            </a:gs>
            <a:gs pos="100000">
              <a:schemeClr val="accent5">
                <a:hueOff val="-3311292"/>
                <a:satOff val="13270"/>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Project is advertised, therefore, </a:t>
          </a:r>
          <a:r>
            <a:rPr lang="en-US" sz="2200" b="1" u="sng" kern="1200" dirty="0">
              <a:solidFill>
                <a:schemeClr val="tx1"/>
              </a:solidFill>
            </a:rPr>
            <a:t>cone of silence </a:t>
          </a:r>
          <a:r>
            <a:rPr lang="en-US" sz="2200" kern="1200" dirty="0">
              <a:solidFill>
                <a:schemeClr val="tx1"/>
              </a:solidFill>
            </a:rPr>
            <a:t>is in effect for all THEA, HNTB, and </a:t>
          </a:r>
          <a:r>
            <a:rPr lang="en-US" sz="2200" kern="1200" dirty="0" err="1">
              <a:solidFill>
                <a:schemeClr val="tx1"/>
              </a:solidFill>
            </a:rPr>
            <a:t>Consor</a:t>
          </a:r>
          <a:r>
            <a:rPr lang="en-US" sz="2200" kern="1200" dirty="0">
              <a:solidFill>
                <a:schemeClr val="tx1"/>
              </a:solidFill>
            </a:rPr>
            <a:t> staff until the Board of Directors Selection. </a:t>
          </a:r>
        </a:p>
      </dsp:txBody>
      <dsp:txXfrm>
        <a:off x="643509" y="1405476"/>
        <a:ext cx="6130834" cy="1088958"/>
      </dsp:txXfrm>
    </dsp:sp>
    <dsp:sp modelId="{7F6BBDEA-F9B1-452C-9871-0E67DB8172B5}">
      <dsp:nvSpPr>
        <dsp:cNvPr id="0" name=""/>
        <dsp:cNvSpPr/>
      </dsp:nvSpPr>
      <dsp:spPr>
        <a:xfrm>
          <a:off x="1295430" y="2667001"/>
          <a:ext cx="7315200" cy="1156716"/>
        </a:xfrm>
        <a:prstGeom prst="roundRect">
          <a:avLst>
            <a:gd name="adj" fmla="val 10000"/>
          </a:avLst>
        </a:prstGeom>
        <a:solidFill>
          <a:srgbClr val="FF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All questions should be emailed to Man Le, THEA Contracts &amp; Procurement Manager: </a:t>
          </a:r>
          <a:r>
            <a:rPr lang="en-US" sz="2200" u="sng" kern="1200" dirty="0">
              <a:solidFill>
                <a:schemeClr val="tx1"/>
              </a:solidFill>
            </a:rPr>
            <a:t>man.le@tampa-xway.com</a:t>
          </a:r>
          <a:endParaRPr lang="en-US" sz="2200" kern="1200" dirty="0">
            <a:solidFill>
              <a:schemeClr val="tx1"/>
            </a:solidFill>
          </a:endParaRPr>
        </a:p>
      </dsp:txBody>
      <dsp:txXfrm>
        <a:off x="1329309" y="2700880"/>
        <a:ext cx="5892072" cy="1088958"/>
      </dsp:txXfrm>
    </dsp:sp>
    <dsp:sp modelId="{C6EC84CE-0C31-4DC4-9C86-4B5F092980E3}">
      <dsp:nvSpPr>
        <dsp:cNvPr id="0" name=""/>
        <dsp:cNvSpPr/>
      </dsp:nvSpPr>
      <dsp:spPr>
        <a:xfrm>
          <a:off x="1504462" y="4038598"/>
          <a:ext cx="7620024" cy="1156716"/>
        </a:xfrm>
        <a:prstGeom prst="roundRect">
          <a:avLst>
            <a:gd name="adj" fmla="val 10000"/>
          </a:avLst>
        </a:prstGeom>
        <a:solidFill>
          <a:schemeClr val="accent6">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solidFill>
                <a:schemeClr val="tx1"/>
              </a:solidFill>
            </a:rPr>
            <a:t>Answers will be posted on the THEA website</a:t>
          </a:r>
          <a:endParaRPr lang="en-US" sz="2500" kern="1200" dirty="0">
            <a:solidFill>
              <a:schemeClr val="tx1"/>
            </a:solidFill>
          </a:endParaRPr>
        </a:p>
      </dsp:txBody>
      <dsp:txXfrm>
        <a:off x="1538341" y="4072477"/>
        <a:ext cx="6130893" cy="1088958"/>
      </dsp:txXfrm>
    </dsp:sp>
    <dsp:sp modelId="{948828B8-1852-4497-8203-DE743B7A31C3}">
      <dsp:nvSpPr>
        <dsp:cNvPr id="0" name=""/>
        <dsp:cNvSpPr/>
      </dsp:nvSpPr>
      <dsp:spPr>
        <a:xfrm>
          <a:off x="6869237" y="885939"/>
          <a:ext cx="751865" cy="751865"/>
        </a:xfrm>
        <a:prstGeom prst="downArrow">
          <a:avLst>
            <a:gd name="adj1" fmla="val 55000"/>
            <a:gd name="adj2" fmla="val 45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dirty="0"/>
        </a:p>
      </dsp:txBody>
      <dsp:txXfrm>
        <a:off x="7038407" y="885939"/>
        <a:ext cx="413525" cy="565778"/>
      </dsp:txXfrm>
    </dsp:sp>
    <dsp:sp modelId="{61B8D290-BF2C-469A-8ADC-4A04CFBB8B1C}">
      <dsp:nvSpPr>
        <dsp:cNvPr id="0" name=""/>
        <dsp:cNvSpPr/>
      </dsp:nvSpPr>
      <dsp:spPr>
        <a:xfrm>
          <a:off x="7481885" y="2252967"/>
          <a:ext cx="751865" cy="751865"/>
        </a:xfrm>
        <a:prstGeom prst="downArrow">
          <a:avLst>
            <a:gd name="adj1" fmla="val 55000"/>
            <a:gd name="adj2" fmla="val 45000"/>
          </a:avLst>
        </a:prstGeom>
        <a:solidFill>
          <a:schemeClr val="accent5">
            <a:tint val="40000"/>
            <a:alpha val="90000"/>
            <a:hueOff val="-5370241"/>
            <a:satOff val="24126"/>
            <a:lumOff val="1658"/>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dirty="0"/>
        </a:p>
      </dsp:txBody>
      <dsp:txXfrm>
        <a:off x="7651055" y="2252967"/>
        <a:ext cx="413525" cy="565778"/>
      </dsp:txXfrm>
    </dsp:sp>
    <dsp:sp modelId="{AF681400-2F98-475F-B473-7B8B052A2F07}">
      <dsp:nvSpPr>
        <dsp:cNvPr id="0" name=""/>
        <dsp:cNvSpPr/>
      </dsp:nvSpPr>
      <dsp:spPr>
        <a:xfrm>
          <a:off x="8085389" y="3619995"/>
          <a:ext cx="751865" cy="751865"/>
        </a:xfrm>
        <a:prstGeom prst="downArrow">
          <a:avLst>
            <a:gd name="adj1" fmla="val 55000"/>
            <a:gd name="adj2" fmla="val 45000"/>
          </a:avLst>
        </a:prstGeom>
        <a:solidFill>
          <a:schemeClr val="accent5">
            <a:tint val="40000"/>
            <a:alpha val="90000"/>
            <a:hueOff val="-10740482"/>
            <a:satOff val="48253"/>
            <a:lumOff val="3317"/>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dirty="0"/>
        </a:p>
      </dsp:txBody>
      <dsp:txXfrm>
        <a:off x="8254559" y="3619995"/>
        <a:ext cx="413525" cy="56577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EDC62958-6AB1-4249-BC0D-102958D4FF22}"/>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09" tIns="45705" rIns="91409" bIns="45705" numCol="1" anchor="t" anchorCtr="0" compatLnSpc="1">
            <a:prstTxWarp prst="textNoShape">
              <a:avLst/>
            </a:prstTxWarp>
          </a:bodyPr>
          <a:lstStyle>
            <a:lvl1pPr>
              <a:defRPr sz="1200">
                <a:latin typeface="Arial" charset="0"/>
              </a:defRPr>
            </a:lvl1pPr>
          </a:lstStyle>
          <a:p>
            <a:pPr>
              <a:defRPr/>
            </a:pPr>
            <a:endParaRPr lang="en-US" dirty="0"/>
          </a:p>
        </p:txBody>
      </p:sp>
      <p:sp>
        <p:nvSpPr>
          <p:cNvPr id="65539" name="Rectangle 3">
            <a:extLst>
              <a:ext uri="{FF2B5EF4-FFF2-40B4-BE49-F238E27FC236}">
                <a16:creationId xmlns:a16="http://schemas.microsoft.com/office/drawing/2014/main" id="{CEFABC91-4139-456B-A738-32EF40636A35}"/>
              </a:ext>
            </a:extLst>
          </p:cNvPr>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09" tIns="45705" rIns="91409" bIns="45705" numCol="1" anchor="t" anchorCtr="0" compatLnSpc="1">
            <a:prstTxWarp prst="textNoShape">
              <a:avLst/>
            </a:prstTxWarp>
          </a:bodyPr>
          <a:lstStyle>
            <a:lvl1pPr algn="r">
              <a:defRPr sz="1200">
                <a:latin typeface="Arial" charset="0"/>
              </a:defRPr>
            </a:lvl1pPr>
          </a:lstStyle>
          <a:p>
            <a:pPr>
              <a:defRPr/>
            </a:pPr>
            <a:fld id="{55DD5116-82F3-41D6-A99D-5B12B5EA1649}" type="datetimeFigureOut">
              <a:rPr lang="en-US"/>
              <a:pPr>
                <a:defRPr/>
              </a:pPr>
              <a:t>8/22/2021</a:t>
            </a:fld>
            <a:endParaRPr lang="en-US" dirty="0"/>
          </a:p>
        </p:txBody>
      </p:sp>
      <p:sp>
        <p:nvSpPr>
          <p:cNvPr id="65540" name="Rectangle 4">
            <a:extLst>
              <a:ext uri="{FF2B5EF4-FFF2-40B4-BE49-F238E27FC236}">
                <a16:creationId xmlns:a16="http://schemas.microsoft.com/office/drawing/2014/main" id="{7D57FF08-3ED7-417E-A559-7A2A7071CDB2}"/>
              </a:ext>
            </a:extLst>
          </p:cNvPr>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09" tIns="45705" rIns="91409" bIns="45705" numCol="1" anchor="b" anchorCtr="0" compatLnSpc="1">
            <a:prstTxWarp prst="textNoShape">
              <a:avLst/>
            </a:prstTxWarp>
          </a:bodyPr>
          <a:lstStyle>
            <a:lvl1pPr>
              <a:defRPr sz="1200">
                <a:latin typeface="Arial" charset="0"/>
              </a:defRPr>
            </a:lvl1pPr>
          </a:lstStyle>
          <a:p>
            <a:pPr>
              <a:defRPr/>
            </a:pPr>
            <a:endParaRPr lang="en-US" dirty="0"/>
          </a:p>
        </p:txBody>
      </p:sp>
      <p:sp>
        <p:nvSpPr>
          <p:cNvPr id="65541" name="Rectangle 5">
            <a:extLst>
              <a:ext uri="{FF2B5EF4-FFF2-40B4-BE49-F238E27FC236}">
                <a16:creationId xmlns:a16="http://schemas.microsoft.com/office/drawing/2014/main" id="{A688172D-5474-4B26-A7B8-B0AEF7A9DC2C}"/>
              </a:ext>
            </a:extLst>
          </p:cNvPr>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09" tIns="45705" rIns="91409" bIns="45705" numCol="1" anchor="b" anchorCtr="0" compatLnSpc="1">
            <a:prstTxWarp prst="textNoShape">
              <a:avLst/>
            </a:prstTxWarp>
          </a:bodyPr>
          <a:lstStyle>
            <a:lvl1pPr algn="r">
              <a:defRPr sz="1200"/>
            </a:lvl1pPr>
          </a:lstStyle>
          <a:p>
            <a:pPr>
              <a:defRPr/>
            </a:pPr>
            <a:fld id="{92C5C666-ABC9-487C-BD6B-0DFC18A49176}"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53853D-F924-4E40-9CE6-6510DD003F17}"/>
              </a:ext>
            </a:extLst>
          </p:cNvPr>
          <p:cNvSpPr>
            <a:spLocks noGrp="1"/>
          </p:cNvSpPr>
          <p:nvPr>
            <p:ph type="hdr" sz="quarter"/>
          </p:nvPr>
        </p:nvSpPr>
        <p:spPr>
          <a:xfrm>
            <a:off x="0" y="0"/>
            <a:ext cx="3038475" cy="465138"/>
          </a:xfrm>
          <a:prstGeom prst="rect">
            <a:avLst/>
          </a:prstGeom>
        </p:spPr>
        <p:txBody>
          <a:bodyPr vert="horz" lIns="91409" tIns="45705" rIns="91409" bIns="45705" rtlCol="0"/>
          <a:lstStyle>
            <a:lvl1pPr algn="l">
              <a:defRPr sz="1200">
                <a:latin typeface="Arial" charset="0"/>
              </a:defRPr>
            </a:lvl1pPr>
          </a:lstStyle>
          <a:p>
            <a:pPr>
              <a:defRPr/>
            </a:pPr>
            <a:endParaRPr lang="en-US" dirty="0"/>
          </a:p>
        </p:txBody>
      </p:sp>
      <p:sp>
        <p:nvSpPr>
          <p:cNvPr id="3" name="Date Placeholder 2">
            <a:extLst>
              <a:ext uri="{FF2B5EF4-FFF2-40B4-BE49-F238E27FC236}">
                <a16:creationId xmlns:a16="http://schemas.microsoft.com/office/drawing/2014/main" id="{1D8EB8B5-2A8B-4BB5-B7F4-780C6593AD1C}"/>
              </a:ext>
            </a:extLst>
          </p:cNvPr>
          <p:cNvSpPr>
            <a:spLocks noGrp="1"/>
          </p:cNvSpPr>
          <p:nvPr>
            <p:ph type="dt" idx="1"/>
          </p:nvPr>
        </p:nvSpPr>
        <p:spPr>
          <a:xfrm>
            <a:off x="3970338" y="0"/>
            <a:ext cx="3038475" cy="465138"/>
          </a:xfrm>
          <a:prstGeom prst="rect">
            <a:avLst/>
          </a:prstGeom>
        </p:spPr>
        <p:txBody>
          <a:bodyPr vert="horz" lIns="91409" tIns="45705" rIns="91409" bIns="45705" rtlCol="0"/>
          <a:lstStyle>
            <a:lvl1pPr algn="r">
              <a:defRPr sz="1200">
                <a:latin typeface="Arial" charset="0"/>
              </a:defRPr>
            </a:lvl1pPr>
          </a:lstStyle>
          <a:p>
            <a:pPr>
              <a:defRPr/>
            </a:pPr>
            <a:fld id="{20A87F62-4EDF-47D4-A20B-49F85E4AD08F}" type="datetimeFigureOut">
              <a:rPr lang="en-US"/>
              <a:pPr>
                <a:defRPr/>
              </a:pPr>
              <a:t>8/22/2021</a:t>
            </a:fld>
            <a:endParaRPr lang="en-US" dirty="0"/>
          </a:p>
        </p:txBody>
      </p:sp>
      <p:sp>
        <p:nvSpPr>
          <p:cNvPr id="4" name="Slide Image Placeholder 3">
            <a:extLst>
              <a:ext uri="{FF2B5EF4-FFF2-40B4-BE49-F238E27FC236}">
                <a16:creationId xmlns:a16="http://schemas.microsoft.com/office/drawing/2014/main" id="{42234A67-0E52-43B0-ABA4-A87585F95636}"/>
              </a:ext>
            </a:extLst>
          </p:cNvPr>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09" tIns="45705" rIns="91409" bIns="45705" rtlCol="0" anchor="ctr"/>
          <a:lstStyle/>
          <a:p>
            <a:pPr lvl="0"/>
            <a:endParaRPr lang="en-US" noProof="0" dirty="0"/>
          </a:p>
        </p:txBody>
      </p:sp>
      <p:sp>
        <p:nvSpPr>
          <p:cNvPr id="5" name="Notes Placeholder 4">
            <a:extLst>
              <a:ext uri="{FF2B5EF4-FFF2-40B4-BE49-F238E27FC236}">
                <a16:creationId xmlns:a16="http://schemas.microsoft.com/office/drawing/2014/main" id="{68B39681-2BCC-4613-B459-986547444092}"/>
              </a:ext>
            </a:extLst>
          </p:cNvPr>
          <p:cNvSpPr>
            <a:spLocks noGrp="1"/>
          </p:cNvSpPr>
          <p:nvPr>
            <p:ph type="body" sz="quarter" idx="3"/>
          </p:nvPr>
        </p:nvSpPr>
        <p:spPr>
          <a:xfrm>
            <a:off x="700088" y="4416425"/>
            <a:ext cx="5610225" cy="4183063"/>
          </a:xfrm>
          <a:prstGeom prst="rect">
            <a:avLst/>
          </a:prstGeom>
        </p:spPr>
        <p:txBody>
          <a:bodyPr vert="horz" wrap="square" lIns="91409" tIns="45705" rIns="91409" bIns="45705"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D0B9010-504A-4C3C-BFA0-9179280111D6}"/>
              </a:ext>
            </a:extLst>
          </p:cNvPr>
          <p:cNvSpPr>
            <a:spLocks noGrp="1"/>
          </p:cNvSpPr>
          <p:nvPr>
            <p:ph type="ftr" sz="quarter" idx="4"/>
          </p:nvPr>
        </p:nvSpPr>
        <p:spPr>
          <a:xfrm>
            <a:off x="0" y="8829675"/>
            <a:ext cx="3038475" cy="465138"/>
          </a:xfrm>
          <a:prstGeom prst="rect">
            <a:avLst/>
          </a:prstGeom>
        </p:spPr>
        <p:txBody>
          <a:bodyPr vert="horz" lIns="91409" tIns="45705" rIns="91409" bIns="45705" rtlCol="0" anchor="b"/>
          <a:lstStyle>
            <a:lvl1pPr algn="l">
              <a:defRPr sz="1200">
                <a:latin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0974F0E8-42A2-4130-913D-FD6942806EA6}"/>
              </a:ext>
            </a:extLst>
          </p:cNvPr>
          <p:cNvSpPr>
            <a:spLocks noGrp="1"/>
          </p:cNvSpPr>
          <p:nvPr>
            <p:ph type="sldNum" sz="quarter" idx="5"/>
          </p:nvPr>
        </p:nvSpPr>
        <p:spPr>
          <a:xfrm>
            <a:off x="3970338" y="8829675"/>
            <a:ext cx="3038475" cy="465138"/>
          </a:xfrm>
          <a:prstGeom prst="rect">
            <a:avLst/>
          </a:prstGeom>
        </p:spPr>
        <p:txBody>
          <a:bodyPr vert="horz" wrap="square" lIns="91409" tIns="45705" rIns="91409" bIns="45705" numCol="1" anchor="b" anchorCtr="0" compatLnSpc="1">
            <a:prstTxWarp prst="textNoShape">
              <a:avLst/>
            </a:prstTxWarp>
          </a:bodyPr>
          <a:lstStyle>
            <a:lvl1pPr algn="r">
              <a:defRPr sz="1200"/>
            </a:lvl1pPr>
          </a:lstStyle>
          <a:p>
            <a:pPr>
              <a:defRPr/>
            </a:pPr>
            <a:fld id="{726D12FB-AD03-4BD1-A336-FA89E212EFE1}"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Arial" charset="0"/>
      </a:defRPr>
    </a:lvl1pPr>
    <a:lvl2pPr marL="457200" algn="l" rtl="0" eaLnBrk="0" fontAlgn="base" hangingPunct="0">
      <a:spcBef>
        <a:spcPct val="30000"/>
      </a:spcBef>
      <a:spcAft>
        <a:spcPct val="0"/>
      </a:spcAft>
      <a:defRPr sz="1200" kern="1200">
        <a:solidFill>
          <a:schemeClr val="tx1"/>
        </a:solidFill>
        <a:latin typeface="+mn-lt"/>
        <a:ea typeface="+mn-ea"/>
        <a:cs typeface="Arial" charset="0"/>
      </a:defRPr>
    </a:lvl2pPr>
    <a:lvl3pPr marL="914400" algn="l" rtl="0" eaLnBrk="0" fontAlgn="base" hangingPunct="0">
      <a:spcBef>
        <a:spcPct val="30000"/>
      </a:spcBef>
      <a:spcAft>
        <a:spcPct val="0"/>
      </a:spcAft>
      <a:defRPr sz="1200" kern="1200">
        <a:solidFill>
          <a:schemeClr val="tx1"/>
        </a:solidFill>
        <a:latin typeface="+mn-lt"/>
        <a:ea typeface="+mn-ea"/>
        <a:cs typeface="Arial" charset="0"/>
      </a:defRPr>
    </a:lvl3pPr>
    <a:lvl4pPr marL="1371600" algn="l" rtl="0" eaLnBrk="0" fontAlgn="base" hangingPunct="0">
      <a:spcBef>
        <a:spcPct val="30000"/>
      </a:spcBef>
      <a:spcAft>
        <a:spcPct val="0"/>
      </a:spcAft>
      <a:defRPr sz="1200" kern="1200">
        <a:solidFill>
          <a:schemeClr val="tx1"/>
        </a:solidFill>
        <a:latin typeface="+mn-lt"/>
        <a:ea typeface="+mn-ea"/>
        <a:cs typeface="Arial" charset="0"/>
      </a:defRPr>
    </a:lvl4pPr>
    <a:lvl5pPr marL="1828800" algn="l" rtl="0" eaLnBrk="0" fontAlgn="base" hangingPunct="0">
      <a:spcBef>
        <a:spcPct val="30000"/>
      </a:spcBef>
      <a:spcAft>
        <a:spcPct val="0"/>
      </a:spcAft>
      <a:defRPr sz="1200" kern="1200">
        <a:solidFill>
          <a:schemeClr val="tx1"/>
        </a:solidFill>
        <a:latin typeface="+mn-lt"/>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0D0BB4A2-AA1C-49CD-8A64-8178C7C18E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26BC4A71-76E4-4AA0-97BA-0AA8398A05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cs typeface="Arial" panose="020B0604020202020204" pitchFamily="34" charset="0"/>
            </a:endParaRPr>
          </a:p>
        </p:txBody>
      </p:sp>
      <p:sp>
        <p:nvSpPr>
          <p:cNvPr id="6148" name="Slide Number Placeholder 3">
            <a:extLst>
              <a:ext uri="{FF2B5EF4-FFF2-40B4-BE49-F238E27FC236}">
                <a16:creationId xmlns:a16="http://schemas.microsoft.com/office/drawing/2014/main" id="{B5E55180-C811-401A-8498-AE780E46FE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7EBB994-9ACC-4815-B631-FD5312CA7655}" type="slidenum">
              <a:rPr lang="en-US" altLang="en-US" sz="1200" smtClean="0"/>
              <a:pPr/>
              <a:t>1</a:t>
            </a:fld>
            <a:endParaRPr lang="en-US" alt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26D12FB-AD03-4BD1-A336-FA89E212EFE1}" type="slidenum">
              <a:rPr lang="en-US" altLang="en-US" smtClean="0"/>
              <a:pPr>
                <a:defRPr/>
              </a:pPr>
              <a:t>7</a:t>
            </a:fld>
            <a:endParaRPr lang="en-US" altLang="en-US" dirty="0"/>
          </a:p>
        </p:txBody>
      </p:sp>
    </p:spTree>
    <p:extLst>
      <p:ext uri="{BB962C8B-B14F-4D97-AF65-F5344CB8AC3E}">
        <p14:creationId xmlns:p14="http://schemas.microsoft.com/office/powerpoint/2010/main" val="865918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26D12FB-AD03-4BD1-A336-FA89E212EFE1}" type="slidenum">
              <a:rPr lang="en-US" altLang="en-US" smtClean="0"/>
              <a:pPr>
                <a:defRPr/>
              </a:pPr>
              <a:t>32</a:t>
            </a:fld>
            <a:endParaRPr lang="en-US" altLang="en-US" dirty="0"/>
          </a:p>
        </p:txBody>
      </p:sp>
    </p:spTree>
    <p:extLst>
      <p:ext uri="{BB962C8B-B14F-4D97-AF65-F5344CB8AC3E}">
        <p14:creationId xmlns:p14="http://schemas.microsoft.com/office/powerpoint/2010/main" val="998232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AFF7D15B-5D9A-490B-8588-F94D258360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78B42E1D-9F62-49B5-86E3-01880B8A0F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cs typeface="Arial" panose="020B0604020202020204" pitchFamily="34" charset="0"/>
            </a:endParaRPr>
          </a:p>
        </p:txBody>
      </p:sp>
      <p:sp>
        <p:nvSpPr>
          <p:cNvPr id="5124" name="Slide Number Placeholder 3">
            <a:extLst>
              <a:ext uri="{FF2B5EF4-FFF2-40B4-BE49-F238E27FC236}">
                <a16:creationId xmlns:a16="http://schemas.microsoft.com/office/drawing/2014/main" id="{C765F1CE-F430-4AE1-A165-193E8E3718EE}"/>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fld id="{68E582BB-E1EC-466A-80C5-EFD255A50BF0}" type="slidenum">
              <a:rPr lang="en-US" altLang="en-US" sz="1200" kern="0" smtClean="0"/>
              <a:pPr eaLnBrk="1" fontAlgn="auto" hangingPunct="1">
                <a:spcBef>
                  <a:spcPts val="0"/>
                </a:spcBef>
                <a:spcAft>
                  <a:spcPts val="0"/>
                </a:spcAft>
                <a:defRPr/>
              </a:pPr>
              <a:t>36</a:t>
            </a:fld>
            <a:endParaRPr lang="en-US" altLang="en-US" sz="1200" kern="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38BE36F-08FD-4487-A502-25A0C99D4629}"/>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6D57F4D0-5F9A-4EF5-BFD5-305DEAC9B47C}"/>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F808C707-C5A7-4CFD-AB82-50853483B039}"/>
              </a:ext>
            </a:extLst>
          </p:cNvPr>
          <p:cNvSpPr>
            <a:spLocks noGrp="1"/>
          </p:cNvSpPr>
          <p:nvPr>
            <p:ph type="sldNum" sz="quarter" idx="12"/>
          </p:nvPr>
        </p:nvSpPr>
        <p:spPr/>
        <p:txBody>
          <a:bodyPr/>
          <a:lstStyle>
            <a:lvl1pPr>
              <a:defRPr/>
            </a:lvl1pPr>
          </a:lstStyle>
          <a:p>
            <a:pPr>
              <a:defRPr/>
            </a:pPr>
            <a:fld id="{15A8EC67-6F7D-4161-8962-63897A17D7E0}" type="slidenum">
              <a:rPr lang="en-US" altLang="en-US"/>
              <a:pPr>
                <a:defRPr/>
              </a:pPr>
              <a:t>‹#›</a:t>
            </a:fld>
            <a:endParaRPr lang="en-US" altLang="en-US" dirty="0"/>
          </a:p>
        </p:txBody>
      </p:sp>
    </p:spTree>
    <p:extLst>
      <p:ext uri="{BB962C8B-B14F-4D97-AF65-F5344CB8AC3E}">
        <p14:creationId xmlns:p14="http://schemas.microsoft.com/office/powerpoint/2010/main" val="3411456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91DDDC-1A3B-4214-8463-910973BD60FE}"/>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C66A7E1F-6099-4EC6-A347-99090778794F}"/>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963FC78E-8F47-48BD-B1C8-6FE0C57BA779}"/>
              </a:ext>
            </a:extLst>
          </p:cNvPr>
          <p:cNvSpPr>
            <a:spLocks noGrp="1"/>
          </p:cNvSpPr>
          <p:nvPr>
            <p:ph type="sldNum" sz="quarter" idx="12"/>
          </p:nvPr>
        </p:nvSpPr>
        <p:spPr/>
        <p:txBody>
          <a:bodyPr/>
          <a:lstStyle>
            <a:lvl1pPr>
              <a:defRPr/>
            </a:lvl1pPr>
          </a:lstStyle>
          <a:p>
            <a:pPr>
              <a:defRPr/>
            </a:pPr>
            <a:fld id="{BD278861-0BCB-44A2-83B2-97B70D8F95AC}" type="slidenum">
              <a:rPr lang="en-US" altLang="en-US"/>
              <a:pPr>
                <a:defRPr/>
              </a:pPr>
              <a:t>‹#›</a:t>
            </a:fld>
            <a:endParaRPr lang="en-US" altLang="en-US" dirty="0"/>
          </a:p>
        </p:txBody>
      </p:sp>
    </p:spTree>
    <p:extLst>
      <p:ext uri="{BB962C8B-B14F-4D97-AF65-F5344CB8AC3E}">
        <p14:creationId xmlns:p14="http://schemas.microsoft.com/office/powerpoint/2010/main" val="2302726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DC44CD-2F12-400F-897E-09CED64F38C8}"/>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3C49F06E-9972-4FA1-A6D4-0A774943202D}"/>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B9A8F41E-C6FA-4B7E-9297-BD1CF8A106C9}"/>
              </a:ext>
            </a:extLst>
          </p:cNvPr>
          <p:cNvSpPr>
            <a:spLocks noGrp="1"/>
          </p:cNvSpPr>
          <p:nvPr>
            <p:ph type="sldNum" sz="quarter" idx="12"/>
          </p:nvPr>
        </p:nvSpPr>
        <p:spPr/>
        <p:txBody>
          <a:bodyPr/>
          <a:lstStyle>
            <a:lvl1pPr>
              <a:defRPr/>
            </a:lvl1pPr>
          </a:lstStyle>
          <a:p>
            <a:pPr>
              <a:defRPr/>
            </a:pPr>
            <a:fld id="{277158FD-D2A0-437A-8CEB-A11F31358584}" type="slidenum">
              <a:rPr lang="en-US" altLang="en-US"/>
              <a:pPr>
                <a:defRPr/>
              </a:pPr>
              <a:t>‹#›</a:t>
            </a:fld>
            <a:endParaRPr lang="en-US" altLang="en-US" dirty="0"/>
          </a:p>
        </p:txBody>
      </p:sp>
    </p:spTree>
    <p:extLst>
      <p:ext uri="{BB962C8B-B14F-4D97-AF65-F5344CB8AC3E}">
        <p14:creationId xmlns:p14="http://schemas.microsoft.com/office/powerpoint/2010/main" val="2491996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FCD90A-D9DD-43D3-A9C8-3AD6BF16DC2F}"/>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AD30649A-5E3B-4423-AE97-B11A10204D88}"/>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DBE278C8-F196-4B91-92AD-5482E18D9EFF}"/>
              </a:ext>
            </a:extLst>
          </p:cNvPr>
          <p:cNvSpPr>
            <a:spLocks noGrp="1"/>
          </p:cNvSpPr>
          <p:nvPr>
            <p:ph type="sldNum" sz="quarter" idx="12"/>
          </p:nvPr>
        </p:nvSpPr>
        <p:spPr/>
        <p:txBody>
          <a:bodyPr/>
          <a:lstStyle>
            <a:lvl1pPr>
              <a:defRPr/>
            </a:lvl1pPr>
          </a:lstStyle>
          <a:p>
            <a:pPr>
              <a:defRPr/>
            </a:pPr>
            <a:fld id="{8272724B-26D4-42D1-818E-A1A45388CCAC}" type="slidenum">
              <a:rPr lang="en-US" altLang="en-US"/>
              <a:pPr>
                <a:defRPr/>
              </a:pPr>
              <a:t>‹#›</a:t>
            </a:fld>
            <a:endParaRPr lang="en-US" altLang="en-US" dirty="0"/>
          </a:p>
        </p:txBody>
      </p:sp>
    </p:spTree>
    <p:extLst>
      <p:ext uri="{BB962C8B-B14F-4D97-AF65-F5344CB8AC3E}">
        <p14:creationId xmlns:p14="http://schemas.microsoft.com/office/powerpoint/2010/main" val="1543288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FEABAD-0139-4D07-B474-BAE81FFDA0BA}"/>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33AE6DFE-E0F5-44F2-9DA6-8F3DB22704D0}"/>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8AB76C1C-8868-4FE7-BAFE-D86224F91510}"/>
              </a:ext>
            </a:extLst>
          </p:cNvPr>
          <p:cNvSpPr>
            <a:spLocks noGrp="1"/>
          </p:cNvSpPr>
          <p:nvPr>
            <p:ph type="sldNum" sz="quarter" idx="12"/>
          </p:nvPr>
        </p:nvSpPr>
        <p:spPr/>
        <p:txBody>
          <a:bodyPr/>
          <a:lstStyle>
            <a:lvl1pPr>
              <a:defRPr/>
            </a:lvl1pPr>
          </a:lstStyle>
          <a:p>
            <a:pPr>
              <a:defRPr/>
            </a:pPr>
            <a:fld id="{17FEC569-7273-4A06-8625-06BCA31207D2}" type="slidenum">
              <a:rPr lang="en-US" altLang="en-US"/>
              <a:pPr>
                <a:defRPr/>
              </a:pPr>
              <a:t>‹#›</a:t>
            </a:fld>
            <a:endParaRPr lang="en-US" altLang="en-US" dirty="0"/>
          </a:p>
        </p:txBody>
      </p:sp>
    </p:spTree>
    <p:extLst>
      <p:ext uri="{BB962C8B-B14F-4D97-AF65-F5344CB8AC3E}">
        <p14:creationId xmlns:p14="http://schemas.microsoft.com/office/powerpoint/2010/main" val="1267272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FCB0AA8-3989-4182-A92B-8C454D89C804}"/>
              </a:ext>
            </a:extLst>
          </p:cNvPr>
          <p:cNvSpPr>
            <a:spLocks noGrp="1"/>
          </p:cNvSpPr>
          <p:nvPr>
            <p:ph type="dt" sz="half" idx="10"/>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A1A11CB4-A3FC-43DA-BDC9-BFC8A3D0E651}"/>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A60318DC-9E51-4A25-8A7A-E4ED6472292B}"/>
              </a:ext>
            </a:extLst>
          </p:cNvPr>
          <p:cNvSpPr>
            <a:spLocks noGrp="1"/>
          </p:cNvSpPr>
          <p:nvPr>
            <p:ph type="sldNum" sz="quarter" idx="12"/>
          </p:nvPr>
        </p:nvSpPr>
        <p:spPr/>
        <p:txBody>
          <a:bodyPr/>
          <a:lstStyle>
            <a:lvl1pPr>
              <a:defRPr/>
            </a:lvl1pPr>
          </a:lstStyle>
          <a:p>
            <a:pPr>
              <a:defRPr/>
            </a:pPr>
            <a:fld id="{69B041DD-6B24-4E0A-9CBD-62B402B9FE0B}" type="slidenum">
              <a:rPr lang="en-US" altLang="en-US"/>
              <a:pPr>
                <a:defRPr/>
              </a:pPr>
              <a:t>‹#›</a:t>
            </a:fld>
            <a:endParaRPr lang="en-US" altLang="en-US" dirty="0"/>
          </a:p>
        </p:txBody>
      </p:sp>
    </p:spTree>
    <p:extLst>
      <p:ext uri="{BB962C8B-B14F-4D97-AF65-F5344CB8AC3E}">
        <p14:creationId xmlns:p14="http://schemas.microsoft.com/office/powerpoint/2010/main" val="2788451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864266E-9BB0-4029-8DFA-AD532C29A7D8}"/>
              </a:ext>
            </a:extLst>
          </p:cNvPr>
          <p:cNvSpPr>
            <a:spLocks noGrp="1"/>
          </p:cNvSpPr>
          <p:nvPr>
            <p:ph type="dt" sz="half" idx="10"/>
          </p:nvPr>
        </p:nvSpPr>
        <p:spPr/>
        <p:txBody>
          <a:bodyPr/>
          <a:lstStyle>
            <a:lvl1pPr>
              <a:defRPr/>
            </a:lvl1pPr>
          </a:lstStyle>
          <a:p>
            <a:pPr>
              <a:defRPr/>
            </a:pPr>
            <a:endParaRPr lang="en-US" dirty="0"/>
          </a:p>
        </p:txBody>
      </p:sp>
      <p:sp>
        <p:nvSpPr>
          <p:cNvPr id="8" name="Footer Placeholder 4">
            <a:extLst>
              <a:ext uri="{FF2B5EF4-FFF2-40B4-BE49-F238E27FC236}">
                <a16:creationId xmlns:a16="http://schemas.microsoft.com/office/drawing/2014/main" id="{211B6D39-CACA-424F-A13A-E7B4D3B2E525}"/>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8932CA58-81E3-474E-BD52-9416726E58DC}"/>
              </a:ext>
            </a:extLst>
          </p:cNvPr>
          <p:cNvSpPr>
            <a:spLocks noGrp="1"/>
          </p:cNvSpPr>
          <p:nvPr>
            <p:ph type="sldNum" sz="quarter" idx="12"/>
          </p:nvPr>
        </p:nvSpPr>
        <p:spPr/>
        <p:txBody>
          <a:bodyPr/>
          <a:lstStyle>
            <a:lvl1pPr>
              <a:defRPr/>
            </a:lvl1pPr>
          </a:lstStyle>
          <a:p>
            <a:pPr>
              <a:defRPr/>
            </a:pPr>
            <a:fld id="{B1A31D5F-8B06-4AE5-B0FA-4084DFB5BCA9}" type="slidenum">
              <a:rPr lang="en-US" altLang="en-US"/>
              <a:pPr>
                <a:defRPr/>
              </a:pPr>
              <a:t>‹#›</a:t>
            </a:fld>
            <a:endParaRPr lang="en-US" altLang="en-US" dirty="0"/>
          </a:p>
        </p:txBody>
      </p:sp>
    </p:spTree>
    <p:extLst>
      <p:ext uri="{BB962C8B-B14F-4D97-AF65-F5344CB8AC3E}">
        <p14:creationId xmlns:p14="http://schemas.microsoft.com/office/powerpoint/2010/main" val="3487941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EF67393-147F-41F9-A6B4-362F9870332A}"/>
              </a:ext>
            </a:extLst>
          </p:cNvPr>
          <p:cNvSpPr>
            <a:spLocks noGrp="1"/>
          </p:cNvSpPr>
          <p:nvPr>
            <p:ph type="dt" sz="half" idx="10"/>
          </p:nvPr>
        </p:nvSpPr>
        <p:spPr/>
        <p:txBody>
          <a:bodyPr/>
          <a:lstStyle>
            <a:lvl1pPr>
              <a:defRPr/>
            </a:lvl1pPr>
          </a:lstStyle>
          <a:p>
            <a:pPr>
              <a:defRPr/>
            </a:pPr>
            <a:endParaRPr lang="en-US" dirty="0"/>
          </a:p>
        </p:txBody>
      </p:sp>
      <p:sp>
        <p:nvSpPr>
          <p:cNvPr id="4" name="Footer Placeholder 4">
            <a:extLst>
              <a:ext uri="{FF2B5EF4-FFF2-40B4-BE49-F238E27FC236}">
                <a16:creationId xmlns:a16="http://schemas.microsoft.com/office/drawing/2014/main" id="{D1138585-BEDC-4DC0-A3B1-EFBBDB6BFA10}"/>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18D579B1-C3AD-4996-BACD-4F869B3CFCF9}"/>
              </a:ext>
            </a:extLst>
          </p:cNvPr>
          <p:cNvSpPr>
            <a:spLocks noGrp="1"/>
          </p:cNvSpPr>
          <p:nvPr>
            <p:ph type="sldNum" sz="quarter" idx="12"/>
          </p:nvPr>
        </p:nvSpPr>
        <p:spPr/>
        <p:txBody>
          <a:bodyPr/>
          <a:lstStyle>
            <a:lvl1pPr>
              <a:defRPr/>
            </a:lvl1pPr>
          </a:lstStyle>
          <a:p>
            <a:pPr>
              <a:defRPr/>
            </a:pPr>
            <a:fld id="{F98B589D-4617-40A0-95A8-8A296D0016C6}" type="slidenum">
              <a:rPr lang="en-US" altLang="en-US"/>
              <a:pPr>
                <a:defRPr/>
              </a:pPr>
              <a:t>‹#›</a:t>
            </a:fld>
            <a:endParaRPr lang="en-US" altLang="en-US" dirty="0"/>
          </a:p>
        </p:txBody>
      </p:sp>
    </p:spTree>
    <p:extLst>
      <p:ext uri="{BB962C8B-B14F-4D97-AF65-F5344CB8AC3E}">
        <p14:creationId xmlns:p14="http://schemas.microsoft.com/office/powerpoint/2010/main" val="1696357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DCE1E57-EA61-4214-8B36-CAECC91B6DD7}"/>
              </a:ext>
            </a:extLst>
          </p:cNvPr>
          <p:cNvSpPr>
            <a:spLocks noGrp="1"/>
          </p:cNvSpPr>
          <p:nvPr>
            <p:ph type="dt" sz="half" idx="10"/>
          </p:nvPr>
        </p:nvSpPr>
        <p:spPr/>
        <p:txBody>
          <a:bodyPr/>
          <a:lstStyle>
            <a:lvl1pPr>
              <a:defRPr/>
            </a:lvl1pPr>
          </a:lstStyle>
          <a:p>
            <a:pPr>
              <a:defRPr/>
            </a:pPr>
            <a:endParaRPr lang="en-US" dirty="0"/>
          </a:p>
        </p:txBody>
      </p:sp>
      <p:sp>
        <p:nvSpPr>
          <p:cNvPr id="3" name="Footer Placeholder 4">
            <a:extLst>
              <a:ext uri="{FF2B5EF4-FFF2-40B4-BE49-F238E27FC236}">
                <a16:creationId xmlns:a16="http://schemas.microsoft.com/office/drawing/2014/main" id="{414B4387-D91D-46EF-A429-52D4BA5D270F}"/>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1F930E2F-2ED5-4B0C-B331-39FBE34CA537}"/>
              </a:ext>
            </a:extLst>
          </p:cNvPr>
          <p:cNvSpPr>
            <a:spLocks noGrp="1"/>
          </p:cNvSpPr>
          <p:nvPr>
            <p:ph type="sldNum" sz="quarter" idx="12"/>
          </p:nvPr>
        </p:nvSpPr>
        <p:spPr/>
        <p:txBody>
          <a:bodyPr/>
          <a:lstStyle>
            <a:lvl1pPr>
              <a:defRPr/>
            </a:lvl1pPr>
          </a:lstStyle>
          <a:p>
            <a:pPr>
              <a:defRPr/>
            </a:pPr>
            <a:fld id="{6DF552B0-716D-49E0-81BF-37F77FEFD90D}" type="slidenum">
              <a:rPr lang="en-US" altLang="en-US"/>
              <a:pPr>
                <a:defRPr/>
              </a:pPr>
              <a:t>‹#›</a:t>
            </a:fld>
            <a:endParaRPr lang="en-US" altLang="en-US" dirty="0"/>
          </a:p>
        </p:txBody>
      </p:sp>
    </p:spTree>
    <p:extLst>
      <p:ext uri="{BB962C8B-B14F-4D97-AF65-F5344CB8AC3E}">
        <p14:creationId xmlns:p14="http://schemas.microsoft.com/office/powerpoint/2010/main" val="4072748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3E756AF-28BD-415A-B0D1-8D9DA04A0A3B}"/>
              </a:ext>
            </a:extLst>
          </p:cNvPr>
          <p:cNvSpPr>
            <a:spLocks noGrp="1"/>
          </p:cNvSpPr>
          <p:nvPr>
            <p:ph type="dt" sz="half" idx="10"/>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59DB01C0-276A-465C-97D1-4643DAF5685A}"/>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D33ED440-0CE8-4EB0-B674-A2F30DA4C04F}"/>
              </a:ext>
            </a:extLst>
          </p:cNvPr>
          <p:cNvSpPr>
            <a:spLocks noGrp="1"/>
          </p:cNvSpPr>
          <p:nvPr>
            <p:ph type="sldNum" sz="quarter" idx="12"/>
          </p:nvPr>
        </p:nvSpPr>
        <p:spPr/>
        <p:txBody>
          <a:bodyPr/>
          <a:lstStyle>
            <a:lvl1pPr>
              <a:defRPr/>
            </a:lvl1pPr>
          </a:lstStyle>
          <a:p>
            <a:pPr>
              <a:defRPr/>
            </a:pPr>
            <a:fld id="{57138A79-CBF0-45D9-A4C2-A820ECD90F01}" type="slidenum">
              <a:rPr lang="en-US" altLang="en-US"/>
              <a:pPr>
                <a:defRPr/>
              </a:pPr>
              <a:t>‹#›</a:t>
            </a:fld>
            <a:endParaRPr lang="en-US" altLang="en-US" dirty="0"/>
          </a:p>
        </p:txBody>
      </p:sp>
    </p:spTree>
    <p:extLst>
      <p:ext uri="{BB962C8B-B14F-4D97-AF65-F5344CB8AC3E}">
        <p14:creationId xmlns:p14="http://schemas.microsoft.com/office/powerpoint/2010/main" val="3945797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085D5E6-783E-403D-B9E0-6DB7E2CB90ED}"/>
              </a:ext>
            </a:extLst>
          </p:cNvPr>
          <p:cNvSpPr>
            <a:spLocks noGrp="1"/>
          </p:cNvSpPr>
          <p:nvPr>
            <p:ph type="dt" sz="half" idx="10"/>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D433304D-5C15-4398-B1B9-582D464441A3}"/>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7ABBF5C5-468F-4AB6-92AB-8989F32507D9}"/>
              </a:ext>
            </a:extLst>
          </p:cNvPr>
          <p:cNvSpPr>
            <a:spLocks noGrp="1"/>
          </p:cNvSpPr>
          <p:nvPr>
            <p:ph type="sldNum" sz="quarter" idx="12"/>
          </p:nvPr>
        </p:nvSpPr>
        <p:spPr/>
        <p:txBody>
          <a:bodyPr/>
          <a:lstStyle>
            <a:lvl1pPr>
              <a:defRPr/>
            </a:lvl1pPr>
          </a:lstStyle>
          <a:p>
            <a:pPr>
              <a:defRPr/>
            </a:pPr>
            <a:fld id="{B52EB4C0-1DFE-4EFD-9023-DFF79851F5AE}" type="slidenum">
              <a:rPr lang="en-US" altLang="en-US"/>
              <a:pPr>
                <a:defRPr/>
              </a:pPr>
              <a:t>‹#›</a:t>
            </a:fld>
            <a:endParaRPr lang="en-US" altLang="en-US" dirty="0"/>
          </a:p>
        </p:txBody>
      </p:sp>
    </p:spTree>
    <p:extLst>
      <p:ext uri="{BB962C8B-B14F-4D97-AF65-F5344CB8AC3E}">
        <p14:creationId xmlns:p14="http://schemas.microsoft.com/office/powerpoint/2010/main" val="755813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DDFAC00-E24B-4EF5-B9E9-32FC4481C00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89FEB6E-DDAA-4720-A78E-C81C82FDDC8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9CC56B7-2AB5-4E8C-8878-6373C03AA41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en-US" dirty="0"/>
          </a:p>
        </p:txBody>
      </p:sp>
      <p:sp>
        <p:nvSpPr>
          <p:cNvPr id="5" name="Footer Placeholder 4">
            <a:extLst>
              <a:ext uri="{FF2B5EF4-FFF2-40B4-BE49-F238E27FC236}">
                <a16:creationId xmlns:a16="http://schemas.microsoft.com/office/drawing/2014/main" id="{6B317E77-94FE-4C19-8F01-F80717930D8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dirty="0"/>
          </a:p>
        </p:txBody>
      </p:sp>
      <p:sp>
        <p:nvSpPr>
          <p:cNvPr id="6" name="Slide Number Placeholder 5">
            <a:extLst>
              <a:ext uri="{FF2B5EF4-FFF2-40B4-BE49-F238E27FC236}">
                <a16:creationId xmlns:a16="http://schemas.microsoft.com/office/drawing/2014/main" id="{69535C22-CF5D-4AD2-ADCD-70A4E2F7A86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3B9FFC43-8863-42B7-B244-03D165B9CF56}"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ransition spd="slow">
    <p:wipe dir="r"/>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www.camago.com/faq/camago"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C69466-833C-4E68-8E9F-2CA774A01D17}"/>
              </a:ext>
            </a:extLst>
          </p:cNvPr>
          <p:cNvPicPr>
            <a:picLocks noChangeAspect="1"/>
          </p:cNvPicPr>
          <p:nvPr/>
        </p:nvPicPr>
        <p:blipFill rotWithShape="1">
          <a:blip r:embed="rId3">
            <a:extLst>
              <a:ext uri="{28A0092B-C50C-407E-A947-70E740481C1C}">
                <a14:useLocalDpi xmlns:a14="http://schemas.microsoft.com/office/drawing/2010/main" val="0"/>
              </a:ext>
            </a:extLst>
          </a:blip>
          <a:srcRect l="22374" r="39173"/>
          <a:stretch/>
        </p:blipFill>
        <p:spPr>
          <a:xfrm>
            <a:off x="4429762" y="10"/>
            <a:ext cx="470915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4" name="Title 1">
            <a:extLst>
              <a:ext uri="{FF2B5EF4-FFF2-40B4-BE49-F238E27FC236}">
                <a16:creationId xmlns:a16="http://schemas.microsoft.com/office/drawing/2014/main" id="{C7839049-EFF5-4BA1-B64B-318BB87B5D82}"/>
              </a:ext>
            </a:extLst>
          </p:cNvPr>
          <p:cNvSpPr txBox="1">
            <a:spLocks/>
          </p:cNvSpPr>
          <p:nvPr/>
        </p:nvSpPr>
        <p:spPr>
          <a:xfrm>
            <a:off x="245745" y="2226796"/>
            <a:ext cx="4189097" cy="3716804"/>
          </a:xfrm>
          <a:prstGeom prst="rect">
            <a:avLst/>
          </a:prstGeom>
        </p:spPr>
        <p:txBody>
          <a:bodyPr vert="horz" lIns="91440" tIns="45720" rIns="91440" bIns="45720" rtlCol="0" anchor="t" anchorCtr="1">
            <a:normAutofit fontScale="55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lnSpc>
                <a:spcPct val="90000"/>
              </a:lnSpc>
              <a:spcAft>
                <a:spcPts val="600"/>
              </a:spcAft>
              <a:defRPr/>
            </a:pPr>
            <a:r>
              <a:rPr lang="en-US" altLang="en-US" sz="7600" b="1" dirty="0">
                <a:solidFill>
                  <a:srgbClr val="0070C0"/>
                </a:solidFill>
                <a:effectLst>
                  <a:outerShdw blurRad="38100" dist="38100" dir="2700000" algn="tl">
                    <a:srgbClr val="000000">
                      <a:alpha val="43137"/>
                    </a:srgbClr>
                  </a:outerShdw>
                </a:effectLst>
              </a:rPr>
              <a:t>Pre-Bid Conference</a:t>
            </a:r>
          </a:p>
          <a:p>
            <a:pPr eaLnBrk="1" hangingPunct="1">
              <a:lnSpc>
                <a:spcPct val="90000"/>
              </a:lnSpc>
              <a:spcAft>
                <a:spcPts val="600"/>
              </a:spcAft>
              <a:defRPr/>
            </a:pPr>
            <a:r>
              <a:rPr lang="en-US" altLang="en-US" sz="7600" b="1" dirty="0">
                <a:solidFill>
                  <a:srgbClr val="0070C0"/>
                </a:solidFill>
                <a:effectLst>
                  <a:outerShdw blurRad="38100" dist="38100" dir="2700000" algn="tl">
                    <a:srgbClr val="000000">
                      <a:alpha val="43137"/>
                    </a:srgbClr>
                  </a:outerShdw>
                </a:effectLst>
              </a:rPr>
              <a:t>8/25/2021</a:t>
            </a:r>
          </a:p>
          <a:p>
            <a:endParaRPr lang="en-US" dirty="0"/>
          </a:p>
          <a:p>
            <a:r>
              <a:rPr lang="en-US" dirty="0"/>
              <a:t> </a:t>
            </a:r>
            <a:r>
              <a:rPr lang="en-US" b="1" i="1" dirty="0"/>
              <a:t>FY22 SELMON RAMPS &amp; MISCELLANEOUS MAINLINE RESURFACINGS</a:t>
            </a:r>
          </a:p>
          <a:p>
            <a:r>
              <a:rPr lang="en-US" b="1" i="1" dirty="0"/>
              <a:t>O-01221</a:t>
            </a:r>
          </a:p>
          <a:p>
            <a:r>
              <a:rPr lang="en-US" b="1" i="1" dirty="0"/>
              <a:t>O-01321</a:t>
            </a:r>
          </a:p>
        </p:txBody>
      </p:sp>
      <p:sp>
        <p:nvSpPr>
          <p:cNvPr id="2" name="TextBox 1">
            <a:extLst>
              <a:ext uri="{FF2B5EF4-FFF2-40B4-BE49-F238E27FC236}">
                <a16:creationId xmlns:a16="http://schemas.microsoft.com/office/drawing/2014/main" id="{9245429C-83BF-42F8-9A5C-DE7E35E19396}"/>
              </a:ext>
            </a:extLst>
          </p:cNvPr>
          <p:cNvSpPr txBox="1"/>
          <p:nvPr/>
        </p:nvSpPr>
        <p:spPr>
          <a:xfrm>
            <a:off x="-457179" y="287804"/>
            <a:ext cx="5349202" cy="1938992"/>
          </a:xfrm>
          <a:prstGeom prst="rect">
            <a:avLst/>
          </a:prstGeom>
          <a:noFill/>
        </p:spPr>
        <p:txBody>
          <a:bodyPr wrap="square" rtlCol="0">
            <a:spAutoFit/>
          </a:bodyPr>
          <a:lstStyle/>
          <a:p>
            <a:pPr algn="ctr"/>
            <a:r>
              <a:rPr lang="en-US" sz="4000" dirty="0">
                <a:latin typeface="+mj-lt"/>
              </a:rPr>
              <a:t>Tampa Hillsborough </a:t>
            </a:r>
          </a:p>
          <a:p>
            <a:pPr algn="ctr"/>
            <a:r>
              <a:rPr lang="en-US" sz="4000" dirty="0">
                <a:latin typeface="+mj-lt"/>
              </a:rPr>
              <a:t>Expressway </a:t>
            </a:r>
          </a:p>
          <a:p>
            <a:pPr algn="ctr"/>
            <a:r>
              <a:rPr lang="en-US" sz="4000" dirty="0">
                <a:latin typeface="+mj-lt"/>
              </a:rPr>
              <a:t>Authority</a:t>
            </a:r>
          </a:p>
        </p:txBody>
      </p:sp>
    </p:spTree>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AEC7A1-443B-4028-8F9A-976A702B42FF}"/>
              </a:ext>
            </a:extLst>
          </p:cNvPr>
          <p:cNvSpPr txBox="1">
            <a:spLocks/>
          </p:cNvSpPr>
          <p:nvPr/>
        </p:nvSpPr>
        <p:spPr>
          <a:xfrm>
            <a:off x="76200" y="112693"/>
            <a:ext cx="8915400" cy="954107"/>
          </a:xfrm>
          <a:prstGeom prst="rect">
            <a:avLst/>
          </a:prstGeom>
          <a:noFill/>
          <a:ln>
            <a:noFill/>
          </a:ln>
          <a:effectLst>
            <a:glow>
              <a:schemeClr val="tx2">
                <a:lumMod val="75000"/>
                <a:alpha val="40000"/>
              </a:schemeClr>
            </a:glow>
            <a:outerShdw blurRad="50800" dist="38100" dir="5400000" algn="t" rotWithShape="0">
              <a:prstClr val="black">
                <a:alpha val="40000"/>
              </a:prstClr>
            </a:outerShdw>
            <a:softEdge rad="127000"/>
          </a:effectLst>
        </p:spPr>
        <p:style>
          <a:lnRef idx="0">
            <a:scrgbClr r="0" g="0" b="0"/>
          </a:lnRef>
          <a:fillRef idx="1001">
            <a:schemeClr val="lt1"/>
          </a:fillRef>
          <a:effectRef idx="0">
            <a:scrgbClr r="0" g="0" b="0"/>
          </a:effectRef>
          <a:fontRef idx="major"/>
        </p:style>
        <p:txBody>
          <a:bodyPr wrap="square" anchorCtr="1">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800" b="1" dirty="0"/>
              <a:t>SELMON EXPRESSWAY MISC. RESURFACINGS</a:t>
            </a:r>
          </a:p>
          <a:p>
            <a:pPr>
              <a:defRPr/>
            </a:pPr>
            <a:r>
              <a:rPr lang="en-US" sz="2800" b="1" dirty="0"/>
              <a:t>50</a:t>
            </a:r>
            <a:r>
              <a:rPr lang="en-US" sz="2800" b="1" baseline="30000" dirty="0"/>
              <a:t>TH</a:t>
            </a:r>
            <a:r>
              <a:rPr lang="en-US" sz="2800" b="1" dirty="0"/>
              <a:t> ST WB ON RAMP O-01221</a:t>
            </a:r>
            <a:endParaRPr lang="en-US" altLang="en-US" sz="2800" b="1" dirty="0">
              <a:ea typeface="Arial Unicode MS" panose="020B0604020202020204" pitchFamily="34" charset="-128"/>
              <a:cs typeface="Leelawadee" panose="020B0502040204020203" pitchFamily="34" charset="-34"/>
            </a:endParaRPr>
          </a:p>
        </p:txBody>
      </p:sp>
      <p:pic>
        <p:nvPicPr>
          <p:cNvPr id="3" name="Picture 2">
            <a:extLst>
              <a:ext uri="{FF2B5EF4-FFF2-40B4-BE49-F238E27FC236}">
                <a16:creationId xmlns:a16="http://schemas.microsoft.com/office/drawing/2014/main" id="{6BA767EF-7C9E-486F-A67D-2189B34C3E08}"/>
              </a:ext>
            </a:extLst>
          </p:cNvPr>
          <p:cNvPicPr>
            <a:picLocks noChangeAspect="1"/>
          </p:cNvPicPr>
          <p:nvPr/>
        </p:nvPicPr>
        <p:blipFill>
          <a:blip r:embed="rId2"/>
          <a:stretch>
            <a:fillRect/>
          </a:stretch>
        </p:blipFill>
        <p:spPr>
          <a:xfrm>
            <a:off x="869349" y="1076960"/>
            <a:ext cx="7405302" cy="4704080"/>
          </a:xfrm>
          <a:prstGeom prst="rect">
            <a:avLst/>
          </a:prstGeom>
          <a:ln w="12700">
            <a:solidFill>
              <a:schemeClr val="tx1"/>
            </a:solidFill>
          </a:ln>
        </p:spPr>
      </p:pic>
    </p:spTree>
    <p:extLst>
      <p:ext uri="{BB962C8B-B14F-4D97-AF65-F5344CB8AC3E}">
        <p14:creationId xmlns:p14="http://schemas.microsoft.com/office/powerpoint/2010/main" val="2910546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AEC7A1-443B-4028-8F9A-976A702B42FF}"/>
              </a:ext>
            </a:extLst>
          </p:cNvPr>
          <p:cNvSpPr txBox="1">
            <a:spLocks/>
          </p:cNvSpPr>
          <p:nvPr/>
        </p:nvSpPr>
        <p:spPr>
          <a:xfrm>
            <a:off x="228600" y="112693"/>
            <a:ext cx="8763000" cy="954107"/>
          </a:xfrm>
          <a:prstGeom prst="rect">
            <a:avLst/>
          </a:prstGeom>
          <a:noFill/>
          <a:ln>
            <a:noFill/>
          </a:ln>
          <a:effectLst>
            <a:glow>
              <a:schemeClr val="tx2">
                <a:lumMod val="75000"/>
                <a:alpha val="40000"/>
              </a:schemeClr>
            </a:glow>
            <a:outerShdw blurRad="50800" dist="38100" dir="5400000" algn="t" rotWithShape="0">
              <a:prstClr val="black">
                <a:alpha val="40000"/>
              </a:prstClr>
            </a:outerShdw>
            <a:softEdge rad="127000"/>
          </a:effectLst>
        </p:spPr>
        <p:style>
          <a:lnRef idx="0">
            <a:scrgbClr r="0" g="0" b="0"/>
          </a:lnRef>
          <a:fillRef idx="1001">
            <a:schemeClr val="lt1"/>
          </a:fillRef>
          <a:effectRef idx="0">
            <a:scrgbClr r="0" g="0" b="0"/>
          </a:effectRef>
          <a:fontRef idx="major"/>
        </p:style>
        <p:txBody>
          <a:bodyPr wrap="square" anchorCtr="1">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800" b="1" dirty="0"/>
              <a:t>SELMON EXPRESSWAY MISC. RESURFACINGS</a:t>
            </a:r>
          </a:p>
          <a:p>
            <a:pPr>
              <a:defRPr/>
            </a:pPr>
            <a:r>
              <a:rPr lang="en-US" sz="2800" b="1" dirty="0"/>
              <a:t>WB EAST SELMON MAINLINE E OF TOLL GANTRY O-01221</a:t>
            </a:r>
            <a:endParaRPr lang="en-US" altLang="en-US" sz="2800" b="1" dirty="0">
              <a:ea typeface="Arial Unicode MS" panose="020B0604020202020204" pitchFamily="34" charset="-128"/>
              <a:cs typeface="Leelawadee" panose="020B0502040204020203" pitchFamily="34" charset="-34"/>
            </a:endParaRPr>
          </a:p>
        </p:txBody>
      </p:sp>
      <p:pic>
        <p:nvPicPr>
          <p:cNvPr id="3" name="Picture 2">
            <a:extLst>
              <a:ext uri="{FF2B5EF4-FFF2-40B4-BE49-F238E27FC236}">
                <a16:creationId xmlns:a16="http://schemas.microsoft.com/office/drawing/2014/main" id="{D630C948-FD2E-44A6-A100-9322F2E12AA0}"/>
              </a:ext>
            </a:extLst>
          </p:cNvPr>
          <p:cNvPicPr>
            <a:picLocks noChangeAspect="1"/>
          </p:cNvPicPr>
          <p:nvPr/>
        </p:nvPicPr>
        <p:blipFill>
          <a:blip r:embed="rId2"/>
          <a:stretch>
            <a:fillRect/>
          </a:stretch>
        </p:blipFill>
        <p:spPr>
          <a:xfrm>
            <a:off x="838200" y="1066800"/>
            <a:ext cx="7391400" cy="4701825"/>
          </a:xfrm>
          <a:prstGeom prst="rect">
            <a:avLst/>
          </a:prstGeom>
          <a:ln w="12700">
            <a:solidFill>
              <a:schemeClr val="tx1"/>
            </a:solidFill>
          </a:ln>
        </p:spPr>
      </p:pic>
    </p:spTree>
    <p:extLst>
      <p:ext uri="{BB962C8B-B14F-4D97-AF65-F5344CB8AC3E}">
        <p14:creationId xmlns:p14="http://schemas.microsoft.com/office/powerpoint/2010/main" val="2229795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AEC7A1-443B-4028-8F9A-976A702B42FF}"/>
              </a:ext>
            </a:extLst>
          </p:cNvPr>
          <p:cNvSpPr txBox="1">
            <a:spLocks/>
          </p:cNvSpPr>
          <p:nvPr/>
        </p:nvSpPr>
        <p:spPr>
          <a:xfrm>
            <a:off x="228600" y="112693"/>
            <a:ext cx="8763000" cy="954107"/>
          </a:xfrm>
          <a:prstGeom prst="rect">
            <a:avLst/>
          </a:prstGeom>
          <a:noFill/>
          <a:ln>
            <a:noFill/>
          </a:ln>
          <a:effectLst>
            <a:glow>
              <a:schemeClr val="tx2">
                <a:lumMod val="75000"/>
                <a:alpha val="40000"/>
              </a:schemeClr>
            </a:glow>
            <a:outerShdw blurRad="50800" dist="38100" dir="5400000" algn="t" rotWithShape="0">
              <a:prstClr val="black">
                <a:alpha val="40000"/>
              </a:prstClr>
            </a:outerShdw>
            <a:softEdge rad="127000"/>
          </a:effectLst>
        </p:spPr>
        <p:style>
          <a:lnRef idx="0">
            <a:scrgbClr r="0" g="0" b="0"/>
          </a:lnRef>
          <a:fillRef idx="1001">
            <a:schemeClr val="lt1"/>
          </a:fillRef>
          <a:effectRef idx="0">
            <a:scrgbClr r="0" g="0" b="0"/>
          </a:effectRef>
          <a:fontRef idx="major"/>
        </p:style>
        <p:txBody>
          <a:bodyPr wrap="square" anchorCtr="1">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800" b="1" dirty="0"/>
              <a:t>SELMON EXPRESSWAY MISC. RESURFACINGS</a:t>
            </a:r>
          </a:p>
          <a:p>
            <a:pPr>
              <a:defRPr/>
            </a:pPr>
            <a:r>
              <a:rPr lang="en-US" sz="2800" b="1" dirty="0"/>
              <a:t>WB EAST SELMON MAINLINE NEAR PIER 97 O-01221</a:t>
            </a:r>
            <a:endParaRPr lang="en-US" altLang="en-US" sz="2800" b="1" dirty="0">
              <a:ea typeface="Arial Unicode MS" panose="020B0604020202020204" pitchFamily="34" charset="-128"/>
              <a:cs typeface="Leelawadee" panose="020B0502040204020203" pitchFamily="34" charset="-34"/>
            </a:endParaRPr>
          </a:p>
        </p:txBody>
      </p:sp>
      <p:pic>
        <p:nvPicPr>
          <p:cNvPr id="5" name="Picture 4">
            <a:extLst>
              <a:ext uri="{FF2B5EF4-FFF2-40B4-BE49-F238E27FC236}">
                <a16:creationId xmlns:a16="http://schemas.microsoft.com/office/drawing/2014/main" id="{7C570206-3F9C-49EB-A04B-38F62DC50173}"/>
              </a:ext>
            </a:extLst>
          </p:cNvPr>
          <p:cNvPicPr>
            <a:picLocks noChangeAspect="1"/>
          </p:cNvPicPr>
          <p:nvPr/>
        </p:nvPicPr>
        <p:blipFill>
          <a:blip r:embed="rId2"/>
          <a:stretch>
            <a:fillRect/>
          </a:stretch>
        </p:blipFill>
        <p:spPr>
          <a:xfrm>
            <a:off x="876300" y="1066800"/>
            <a:ext cx="7391400" cy="4701825"/>
          </a:xfrm>
          <a:prstGeom prst="rect">
            <a:avLst/>
          </a:prstGeom>
          <a:ln w="12700">
            <a:solidFill>
              <a:schemeClr val="tx1"/>
            </a:solidFill>
          </a:ln>
        </p:spPr>
      </p:pic>
    </p:spTree>
    <p:extLst>
      <p:ext uri="{BB962C8B-B14F-4D97-AF65-F5344CB8AC3E}">
        <p14:creationId xmlns:p14="http://schemas.microsoft.com/office/powerpoint/2010/main" val="1298080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AEC7A1-443B-4028-8F9A-976A702B42FF}"/>
              </a:ext>
            </a:extLst>
          </p:cNvPr>
          <p:cNvSpPr txBox="1">
            <a:spLocks/>
          </p:cNvSpPr>
          <p:nvPr/>
        </p:nvSpPr>
        <p:spPr>
          <a:xfrm>
            <a:off x="228600" y="112693"/>
            <a:ext cx="8763000" cy="954107"/>
          </a:xfrm>
          <a:prstGeom prst="rect">
            <a:avLst/>
          </a:prstGeom>
          <a:noFill/>
          <a:ln>
            <a:noFill/>
          </a:ln>
          <a:effectLst>
            <a:glow>
              <a:schemeClr val="tx2">
                <a:lumMod val="75000"/>
                <a:alpha val="40000"/>
              </a:schemeClr>
            </a:glow>
            <a:outerShdw blurRad="50800" dist="38100" dir="5400000" algn="t" rotWithShape="0">
              <a:prstClr val="black">
                <a:alpha val="40000"/>
              </a:prstClr>
            </a:outerShdw>
            <a:softEdge rad="127000"/>
          </a:effectLst>
        </p:spPr>
        <p:style>
          <a:lnRef idx="0">
            <a:scrgbClr r="0" g="0" b="0"/>
          </a:lnRef>
          <a:fillRef idx="1001">
            <a:schemeClr val="lt1"/>
          </a:fillRef>
          <a:effectRef idx="0">
            <a:scrgbClr r="0" g="0" b="0"/>
          </a:effectRef>
          <a:fontRef idx="major"/>
        </p:style>
        <p:txBody>
          <a:bodyPr wrap="square" anchorCtr="1">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800" b="1" dirty="0"/>
              <a:t>SELMON EXPRESSWAY MISC. RESURFACINGS</a:t>
            </a:r>
          </a:p>
          <a:p>
            <a:pPr>
              <a:defRPr/>
            </a:pPr>
            <a:r>
              <a:rPr lang="en-US" sz="2800" b="1" dirty="0"/>
              <a:t>WB EAST SELMON MAINLINE NEAR PIER 97 O-01221</a:t>
            </a:r>
            <a:endParaRPr lang="en-US" altLang="en-US" sz="2800" b="1" dirty="0">
              <a:ea typeface="Arial Unicode MS" panose="020B0604020202020204" pitchFamily="34" charset="-128"/>
              <a:cs typeface="Leelawadee" panose="020B0502040204020203" pitchFamily="34" charset="-34"/>
            </a:endParaRPr>
          </a:p>
        </p:txBody>
      </p:sp>
      <p:pic>
        <p:nvPicPr>
          <p:cNvPr id="3" name="Picture 2">
            <a:extLst>
              <a:ext uri="{FF2B5EF4-FFF2-40B4-BE49-F238E27FC236}">
                <a16:creationId xmlns:a16="http://schemas.microsoft.com/office/drawing/2014/main" id="{0FB5B03E-CBD2-4E21-9668-79934A54FCC9}"/>
              </a:ext>
            </a:extLst>
          </p:cNvPr>
          <p:cNvPicPr>
            <a:picLocks noChangeAspect="1"/>
          </p:cNvPicPr>
          <p:nvPr/>
        </p:nvPicPr>
        <p:blipFill>
          <a:blip r:embed="rId2"/>
          <a:stretch>
            <a:fillRect/>
          </a:stretch>
        </p:blipFill>
        <p:spPr>
          <a:xfrm>
            <a:off x="1548171" y="1073992"/>
            <a:ext cx="6123858" cy="4710016"/>
          </a:xfrm>
          <a:prstGeom prst="rect">
            <a:avLst/>
          </a:prstGeom>
          <a:ln w="12700">
            <a:solidFill>
              <a:schemeClr val="tx1"/>
            </a:solidFill>
          </a:ln>
        </p:spPr>
      </p:pic>
    </p:spTree>
    <p:extLst>
      <p:ext uri="{BB962C8B-B14F-4D97-AF65-F5344CB8AC3E}">
        <p14:creationId xmlns:p14="http://schemas.microsoft.com/office/powerpoint/2010/main" val="114481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AEC7A1-443B-4028-8F9A-976A702B42FF}"/>
              </a:ext>
            </a:extLst>
          </p:cNvPr>
          <p:cNvSpPr txBox="1">
            <a:spLocks/>
          </p:cNvSpPr>
          <p:nvPr/>
        </p:nvSpPr>
        <p:spPr>
          <a:xfrm>
            <a:off x="228600" y="112693"/>
            <a:ext cx="8763000" cy="954107"/>
          </a:xfrm>
          <a:prstGeom prst="rect">
            <a:avLst/>
          </a:prstGeom>
          <a:noFill/>
          <a:ln>
            <a:noFill/>
          </a:ln>
          <a:effectLst>
            <a:glow>
              <a:schemeClr val="tx2">
                <a:lumMod val="75000"/>
                <a:alpha val="40000"/>
              </a:schemeClr>
            </a:glow>
            <a:outerShdw blurRad="50800" dist="38100" dir="5400000" algn="t" rotWithShape="0">
              <a:prstClr val="black">
                <a:alpha val="40000"/>
              </a:prstClr>
            </a:outerShdw>
            <a:softEdge rad="127000"/>
          </a:effectLst>
        </p:spPr>
        <p:style>
          <a:lnRef idx="0">
            <a:scrgbClr r="0" g="0" b="0"/>
          </a:lnRef>
          <a:fillRef idx="1001">
            <a:schemeClr val="lt1"/>
          </a:fillRef>
          <a:effectRef idx="0">
            <a:scrgbClr r="0" g="0" b="0"/>
          </a:effectRef>
          <a:fontRef idx="major"/>
        </p:style>
        <p:txBody>
          <a:bodyPr wrap="square" anchorCtr="1">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800" b="1" dirty="0"/>
              <a:t>SELMON EXPRESSWAY MISC. RESURFACINGS</a:t>
            </a:r>
          </a:p>
          <a:p>
            <a:pPr>
              <a:defRPr/>
            </a:pPr>
            <a:r>
              <a:rPr lang="en-US" sz="2800" b="1" dirty="0"/>
              <a:t>KENNEDY BLVD WB OFF RAMP O-01321</a:t>
            </a:r>
            <a:endParaRPr lang="en-US" altLang="en-US" sz="2800" b="1" dirty="0">
              <a:ea typeface="Arial Unicode MS" panose="020B0604020202020204" pitchFamily="34" charset="-128"/>
              <a:cs typeface="Leelawadee" panose="020B0502040204020203" pitchFamily="34" charset="-34"/>
            </a:endParaRPr>
          </a:p>
        </p:txBody>
      </p:sp>
      <p:pic>
        <p:nvPicPr>
          <p:cNvPr id="3" name="Picture 2">
            <a:extLst>
              <a:ext uri="{FF2B5EF4-FFF2-40B4-BE49-F238E27FC236}">
                <a16:creationId xmlns:a16="http://schemas.microsoft.com/office/drawing/2014/main" id="{74624BB1-6578-450D-A033-B16640759939}"/>
              </a:ext>
            </a:extLst>
          </p:cNvPr>
          <p:cNvPicPr>
            <a:picLocks noChangeAspect="1"/>
          </p:cNvPicPr>
          <p:nvPr/>
        </p:nvPicPr>
        <p:blipFill>
          <a:blip r:embed="rId2"/>
          <a:stretch>
            <a:fillRect/>
          </a:stretch>
        </p:blipFill>
        <p:spPr>
          <a:xfrm>
            <a:off x="762000" y="1057173"/>
            <a:ext cx="7467600" cy="4743653"/>
          </a:xfrm>
          <a:prstGeom prst="rect">
            <a:avLst/>
          </a:prstGeom>
          <a:ln w="12700">
            <a:solidFill>
              <a:schemeClr val="tx1"/>
            </a:solidFill>
          </a:ln>
        </p:spPr>
      </p:pic>
      <p:sp>
        <p:nvSpPr>
          <p:cNvPr id="6" name="TextBox 5">
            <a:extLst>
              <a:ext uri="{FF2B5EF4-FFF2-40B4-BE49-F238E27FC236}">
                <a16:creationId xmlns:a16="http://schemas.microsoft.com/office/drawing/2014/main" id="{DCFCEDE3-2597-4647-B086-C55CD42171EA}"/>
              </a:ext>
            </a:extLst>
          </p:cNvPr>
          <p:cNvSpPr txBox="1"/>
          <p:nvPr/>
        </p:nvSpPr>
        <p:spPr>
          <a:xfrm>
            <a:off x="1371600" y="4572000"/>
            <a:ext cx="2521459" cy="461665"/>
          </a:xfrm>
          <a:prstGeom prst="rect">
            <a:avLst/>
          </a:prstGeom>
          <a:noFill/>
          <a:ln w="12700">
            <a:solidFill>
              <a:srgbClr val="FF0000"/>
            </a:solidFill>
          </a:ln>
        </p:spPr>
        <p:txBody>
          <a:bodyPr wrap="none" rtlCol="0">
            <a:spAutoFit/>
          </a:bodyPr>
          <a:lstStyle/>
          <a:p>
            <a:r>
              <a:rPr lang="en-US" b="1" dirty="0">
                <a:solidFill>
                  <a:srgbClr val="FF0000"/>
                </a:solidFill>
              </a:rPr>
              <a:t>HIGH POLYMER</a:t>
            </a:r>
          </a:p>
        </p:txBody>
      </p:sp>
    </p:spTree>
    <p:extLst>
      <p:ext uri="{BB962C8B-B14F-4D97-AF65-F5344CB8AC3E}">
        <p14:creationId xmlns:p14="http://schemas.microsoft.com/office/powerpoint/2010/main" val="2403759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AEC7A1-443B-4028-8F9A-976A702B42FF}"/>
              </a:ext>
            </a:extLst>
          </p:cNvPr>
          <p:cNvSpPr txBox="1">
            <a:spLocks/>
          </p:cNvSpPr>
          <p:nvPr/>
        </p:nvSpPr>
        <p:spPr>
          <a:xfrm>
            <a:off x="228600" y="112693"/>
            <a:ext cx="8763000" cy="954107"/>
          </a:xfrm>
          <a:prstGeom prst="rect">
            <a:avLst/>
          </a:prstGeom>
          <a:noFill/>
          <a:ln>
            <a:noFill/>
          </a:ln>
          <a:effectLst>
            <a:glow>
              <a:schemeClr val="tx2">
                <a:lumMod val="75000"/>
                <a:alpha val="40000"/>
              </a:schemeClr>
            </a:glow>
            <a:outerShdw blurRad="50800" dist="38100" dir="5400000" algn="t" rotWithShape="0">
              <a:prstClr val="black">
                <a:alpha val="40000"/>
              </a:prstClr>
            </a:outerShdw>
            <a:softEdge rad="127000"/>
          </a:effectLst>
        </p:spPr>
        <p:style>
          <a:lnRef idx="0">
            <a:scrgbClr r="0" g="0" b="0"/>
          </a:lnRef>
          <a:fillRef idx="1001">
            <a:schemeClr val="lt1"/>
          </a:fillRef>
          <a:effectRef idx="0">
            <a:scrgbClr r="0" g="0" b="0"/>
          </a:effectRef>
          <a:fontRef idx="major"/>
        </p:style>
        <p:txBody>
          <a:bodyPr wrap="square" anchorCtr="1">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800" b="1" dirty="0"/>
              <a:t>SELMON EXPRESSWAY MISC. RESURFACINGS</a:t>
            </a:r>
          </a:p>
          <a:p>
            <a:pPr>
              <a:defRPr/>
            </a:pPr>
            <a:r>
              <a:rPr lang="en-US" sz="2800" b="1" dirty="0"/>
              <a:t>78</a:t>
            </a:r>
            <a:r>
              <a:rPr lang="en-US" sz="2800" b="1" baseline="30000" dirty="0"/>
              <a:t>TH</a:t>
            </a:r>
            <a:r>
              <a:rPr lang="en-US" sz="2800" b="1" dirty="0"/>
              <a:t> ST RAMPS O-01321</a:t>
            </a:r>
            <a:endParaRPr lang="en-US" altLang="en-US" sz="2800" b="1" dirty="0">
              <a:ea typeface="Arial Unicode MS" panose="020B0604020202020204" pitchFamily="34" charset="-128"/>
              <a:cs typeface="Leelawadee" panose="020B0502040204020203" pitchFamily="34" charset="-34"/>
            </a:endParaRPr>
          </a:p>
        </p:txBody>
      </p:sp>
      <p:pic>
        <p:nvPicPr>
          <p:cNvPr id="3" name="Picture 2">
            <a:extLst>
              <a:ext uri="{FF2B5EF4-FFF2-40B4-BE49-F238E27FC236}">
                <a16:creationId xmlns:a16="http://schemas.microsoft.com/office/drawing/2014/main" id="{93D97BFB-372B-48E6-8E25-0BE197F6396A}"/>
              </a:ext>
            </a:extLst>
          </p:cNvPr>
          <p:cNvPicPr>
            <a:picLocks noChangeAspect="1"/>
          </p:cNvPicPr>
          <p:nvPr/>
        </p:nvPicPr>
        <p:blipFill>
          <a:blip r:embed="rId2"/>
          <a:stretch>
            <a:fillRect/>
          </a:stretch>
        </p:blipFill>
        <p:spPr>
          <a:xfrm>
            <a:off x="780219" y="994126"/>
            <a:ext cx="7583561" cy="4797074"/>
          </a:xfrm>
          <a:prstGeom prst="rect">
            <a:avLst/>
          </a:prstGeom>
          <a:ln w="12700">
            <a:solidFill>
              <a:schemeClr val="tx1"/>
            </a:solidFill>
          </a:ln>
        </p:spPr>
      </p:pic>
      <p:sp>
        <p:nvSpPr>
          <p:cNvPr id="7" name="TextBox 6">
            <a:extLst>
              <a:ext uri="{FF2B5EF4-FFF2-40B4-BE49-F238E27FC236}">
                <a16:creationId xmlns:a16="http://schemas.microsoft.com/office/drawing/2014/main" id="{8E2CFB6A-39FD-4BCB-8DC2-0DECFB989176}"/>
              </a:ext>
            </a:extLst>
          </p:cNvPr>
          <p:cNvSpPr txBox="1"/>
          <p:nvPr/>
        </p:nvSpPr>
        <p:spPr>
          <a:xfrm>
            <a:off x="4343400" y="3886200"/>
            <a:ext cx="2521459" cy="461665"/>
          </a:xfrm>
          <a:prstGeom prst="rect">
            <a:avLst/>
          </a:prstGeom>
          <a:noFill/>
          <a:ln w="12700">
            <a:solidFill>
              <a:srgbClr val="FF0000"/>
            </a:solidFill>
          </a:ln>
        </p:spPr>
        <p:txBody>
          <a:bodyPr wrap="none" rtlCol="0">
            <a:spAutoFit/>
          </a:bodyPr>
          <a:lstStyle/>
          <a:p>
            <a:r>
              <a:rPr lang="en-US" b="1" dirty="0">
                <a:solidFill>
                  <a:srgbClr val="FF0000"/>
                </a:solidFill>
              </a:rPr>
              <a:t>HIGH POLYMER</a:t>
            </a:r>
          </a:p>
        </p:txBody>
      </p:sp>
    </p:spTree>
    <p:extLst>
      <p:ext uri="{BB962C8B-B14F-4D97-AF65-F5344CB8AC3E}">
        <p14:creationId xmlns:p14="http://schemas.microsoft.com/office/powerpoint/2010/main" val="1366118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AEC7A1-443B-4028-8F9A-976A702B42FF}"/>
              </a:ext>
            </a:extLst>
          </p:cNvPr>
          <p:cNvSpPr txBox="1">
            <a:spLocks/>
          </p:cNvSpPr>
          <p:nvPr/>
        </p:nvSpPr>
        <p:spPr>
          <a:xfrm>
            <a:off x="228600" y="112693"/>
            <a:ext cx="8763000" cy="954107"/>
          </a:xfrm>
          <a:prstGeom prst="rect">
            <a:avLst/>
          </a:prstGeom>
          <a:noFill/>
          <a:ln>
            <a:noFill/>
          </a:ln>
          <a:effectLst>
            <a:glow>
              <a:schemeClr val="tx2">
                <a:lumMod val="75000"/>
                <a:alpha val="40000"/>
              </a:schemeClr>
            </a:glow>
            <a:outerShdw blurRad="50800" dist="38100" dir="5400000" algn="t" rotWithShape="0">
              <a:prstClr val="black">
                <a:alpha val="40000"/>
              </a:prstClr>
            </a:outerShdw>
            <a:softEdge rad="127000"/>
          </a:effectLst>
        </p:spPr>
        <p:style>
          <a:lnRef idx="0">
            <a:scrgbClr r="0" g="0" b="0"/>
          </a:lnRef>
          <a:fillRef idx="1001">
            <a:schemeClr val="lt1"/>
          </a:fillRef>
          <a:effectRef idx="0">
            <a:scrgbClr r="0" g="0" b="0"/>
          </a:effectRef>
          <a:fontRef idx="major"/>
        </p:style>
        <p:txBody>
          <a:bodyPr wrap="square" anchorCtr="1">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800" b="1" dirty="0"/>
              <a:t>SELMON EXPRESSWAY MISC. RESURFACINGS</a:t>
            </a:r>
          </a:p>
          <a:p>
            <a:pPr>
              <a:defRPr/>
            </a:pPr>
            <a:r>
              <a:rPr lang="en-US" sz="2800" b="1" dirty="0"/>
              <a:t>78</a:t>
            </a:r>
            <a:r>
              <a:rPr lang="en-US" sz="2800" b="1" baseline="30000" dirty="0"/>
              <a:t>TH</a:t>
            </a:r>
            <a:r>
              <a:rPr lang="en-US" sz="2800" b="1" dirty="0"/>
              <a:t> ST RAMPS O-01321</a:t>
            </a:r>
            <a:endParaRPr lang="en-US" altLang="en-US" sz="2800" b="1" dirty="0">
              <a:ea typeface="Arial Unicode MS" panose="020B0604020202020204" pitchFamily="34" charset="-128"/>
              <a:cs typeface="Leelawadee" panose="020B0502040204020203" pitchFamily="34" charset="-34"/>
            </a:endParaRPr>
          </a:p>
        </p:txBody>
      </p:sp>
      <p:pic>
        <p:nvPicPr>
          <p:cNvPr id="5" name="Picture 4">
            <a:extLst>
              <a:ext uri="{FF2B5EF4-FFF2-40B4-BE49-F238E27FC236}">
                <a16:creationId xmlns:a16="http://schemas.microsoft.com/office/drawing/2014/main" id="{06421503-63D1-4B76-AFF0-EC30E23D7DAB}"/>
              </a:ext>
            </a:extLst>
          </p:cNvPr>
          <p:cNvPicPr>
            <a:picLocks noChangeAspect="1"/>
          </p:cNvPicPr>
          <p:nvPr/>
        </p:nvPicPr>
        <p:blipFill>
          <a:blip r:embed="rId2"/>
          <a:stretch>
            <a:fillRect/>
          </a:stretch>
        </p:blipFill>
        <p:spPr>
          <a:xfrm>
            <a:off x="762000" y="1061720"/>
            <a:ext cx="7467600" cy="4723722"/>
          </a:xfrm>
          <a:prstGeom prst="rect">
            <a:avLst/>
          </a:prstGeom>
          <a:ln w="12700">
            <a:solidFill>
              <a:schemeClr val="tx1"/>
            </a:solidFill>
          </a:ln>
        </p:spPr>
      </p:pic>
    </p:spTree>
    <p:extLst>
      <p:ext uri="{BB962C8B-B14F-4D97-AF65-F5344CB8AC3E}">
        <p14:creationId xmlns:p14="http://schemas.microsoft.com/office/powerpoint/2010/main" val="3440938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AEC7A1-443B-4028-8F9A-976A702B42FF}"/>
              </a:ext>
            </a:extLst>
          </p:cNvPr>
          <p:cNvSpPr txBox="1">
            <a:spLocks/>
          </p:cNvSpPr>
          <p:nvPr/>
        </p:nvSpPr>
        <p:spPr>
          <a:xfrm>
            <a:off x="228600" y="112693"/>
            <a:ext cx="8763000" cy="954107"/>
          </a:xfrm>
          <a:prstGeom prst="rect">
            <a:avLst/>
          </a:prstGeom>
          <a:noFill/>
          <a:ln>
            <a:noFill/>
          </a:ln>
          <a:effectLst>
            <a:glow>
              <a:schemeClr val="tx2">
                <a:lumMod val="75000"/>
                <a:alpha val="40000"/>
              </a:schemeClr>
            </a:glow>
            <a:outerShdw blurRad="50800" dist="38100" dir="5400000" algn="t" rotWithShape="0">
              <a:prstClr val="black">
                <a:alpha val="40000"/>
              </a:prstClr>
            </a:outerShdw>
            <a:softEdge rad="127000"/>
          </a:effectLst>
        </p:spPr>
        <p:style>
          <a:lnRef idx="0">
            <a:scrgbClr r="0" g="0" b="0"/>
          </a:lnRef>
          <a:fillRef idx="1001">
            <a:schemeClr val="lt1"/>
          </a:fillRef>
          <a:effectRef idx="0">
            <a:scrgbClr r="0" g="0" b="0"/>
          </a:effectRef>
          <a:fontRef idx="major"/>
        </p:style>
        <p:txBody>
          <a:bodyPr wrap="square" anchorCtr="1">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800" b="1" dirty="0"/>
              <a:t>SELMON EXPRESSWAY MISC. RESURFACINGS</a:t>
            </a:r>
          </a:p>
          <a:p>
            <a:pPr>
              <a:defRPr/>
            </a:pPr>
            <a:r>
              <a:rPr lang="en-US" sz="2800" b="1" dirty="0"/>
              <a:t>78</a:t>
            </a:r>
            <a:r>
              <a:rPr lang="en-US" sz="2800" b="1" baseline="30000" dirty="0"/>
              <a:t>TH</a:t>
            </a:r>
            <a:r>
              <a:rPr lang="en-US" sz="2800" b="1" dirty="0"/>
              <a:t> ST RAMPS O-01321</a:t>
            </a:r>
            <a:endParaRPr lang="en-US" altLang="en-US" sz="2800" b="1" dirty="0">
              <a:ea typeface="Arial Unicode MS" panose="020B0604020202020204" pitchFamily="34" charset="-128"/>
              <a:cs typeface="Leelawadee" panose="020B0502040204020203" pitchFamily="34" charset="-34"/>
            </a:endParaRPr>
          </a:p>
        </p:txBody>
      </p:sp>
      <p:pic>
        <p:nvPicPr>
          <p:cNvPr id="3" name="Picture 2">
            <a:extLst>
              <a:ext uri="{FF2B5EF4-FFF2-40B4-BE49-F238E27FC236}">
                <a16:creationId xmlns:a16="http://schemas.microsoft.com/office/drawing/2014/main" id="{821FC889-FCE4-45A4-A7AD-52382AA9C3C6}"/>
              </a:ext>
            </a:extLst>
          </p:cNvPr>
          <p:cNvPicPr>
            <a:picLocks noChangeAspect="1"/>
          </p:cNvPicPr>
          <p:nvPr/>
        </p:nvPicPr>
        <p:blipFill>
          <a:blip r:embed="rId2"/>
          <a:stretch>
            <a:fillRect/>
          </a:stretch>
        </p:blipFill>
        <p:spPr>
          <a:xfrm>
            <a:off x="762000" y="990600"/>
            <a:ext cx="7543800" cy="4765212"/>
          </a:xfrm>
          <a:prstGeom prst="rect">
            <a:avLst/>
          </a:prstGeom>
          <a:ln w="12700">
            <a:solidFill>
              <a:schemeClr val="tx1"/>
            </a:solidFill>
          </a:ln>
        </p:spPr>
      </p:pic>
    </p:spTree>
    <p:extLst>
      <p:ext uri="{BB962C8B-B14F-4D97-AF65-F5344CB8AC3E}">
        <p14:creationId xmlns:p14="http://schemas.microsoft.com/office/powerpoint/2010/main" val="4019606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AEC7A1-443B-4028-8F9A-976A702B42FF}"/>
              </a:ext>
            </a:extLst>
          </p:cNvPr>
          <p:cNvSpPr txBox="1">
            <a:spLocks/>
          </p:cNvSpPr>
          <p:nvPr/>
        </p:nvSpPr>
        <p:spPr>
          <a:xfrm>
            <a:off x="228600" y="112693"/>
            <a:ext cx="8763000" cy="954107"/>
          </a:xfrm>
          <a:prstGeom prst="rect">
            <a:avLst/>
          </a:prstGeom>
          <a:noFill/>
          <a:ln>
            <a:noFill/>
          </a:ln>
          <a:effectLst>
            <a:glow>
              <a:schemeClr val="tx2">
                <a:lumMod val="75000"/>
                <a:alpha val="40000"/>
              </a:schemeClr>
            </a:glow>
            <a:outerShdw blurRad="50800" dist="38100" dir="5400000" algn="t" rotWithShape="0">
              <a:prstClr val="black">
                <a:alpha val="40000"/>
              </a:prstClr>
            </a:outerShdw>
            <a:softEdge rad="127000"/>
          </a:effectLst>
        </p:spPr>
        <p:style>
          <a:lnRef idx="0">
            <a:scrgbClr r="0" g="0" b="0"/>
          </a:lnRef>
          <a:fillRef idx="1001">
            <a:schemeClr val="lt1"/>
          </a:fillRef>
          <a:effectRef idx="0">
            <a:scrgbClr r="0" g="0" b="0"/>
          </a:effectRef>
          <a:fontRef idx="major"/>
        </p:style>
        <p:txBody>
          <a:bodyPr wrap="square" anchorCtr="1">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800" b="1" dirty="0"/>
              <a:t>SELMON EXPRESSWAY MISC. RESURFACINGS</a:t>
            </a:r>
          </a:p>
          <a:p>
            <a:pPr>
              <a:defRPr/>
            </a:pPr>
            <a:r>
              <a:rPr lang="en-US" sz="2800" b="1" dirty="0"/>
              <a:t>US 301 EB OFF RAMP O-01321</a:t>
            </a:r>
            <a:endParaRPr lang="en-US" altLang="en-US" sz="2800" b="1" dirty="0">
              <a:ea typeface="Arial Unicode MS" panose="020B0604020202020204" pitchFamily="34" charset="-128"/>
              <a:cs typeface="Leelawadee" panose="020B0502040204020203" pitchFamily="34" charset="-34"/>
            </a:endParaRPr>
          </a:p>
        </p:txBody>
      </p:sp>
      <p:pic>
        <p:nvPicPr>
          <p:cNvPr id="3" name="Picture 2">
            <a:extLst>
              <a:ext uri="{FF2B5EF4-FFF2-40B4-BE49-F238E27FC236}">
                <a16:creationId xmlns:a16="http://schemas.microsoft.com/office/drawing/2014/main" id="{DDC428E8-9549-4913-85CE-CA3B527AC4AE}"/>
              </a:ext>
            </a:extLst>
          </p:cNvPr>
          <p:cNvPicPr>
            <a:picLocks noChangeAspect="1"/>
          </p:cNvPicPr>
          <p:nvPr/>
        </p:nvPicPr>
        <p:blipFill>
          <a:blip r:embed="rId2"/>
          <a:stretch>
            <a:fillRect/>
          </a:stretch>
        </p:blipFill>
        <p:spPr>
          <a:xfrm>
            <a:off x="838200" y="1112086"/>
            <a:ext cx="7315200" cy="4633827"/>
          </a:xfrm>
          <a:prstGeom prst="rect">
            <a:avLst/>
          </a:prstGeom>
          <a:ln w="12700">
            <a:solidFill>
              <a:schemeClr val="tx1"/>
            </a:solidFill>
          </a:ln>
        </p:spPr>
      </p:pic>
    </p:spTree>
    <p:extLst>
      <p:ext uri="{BB962C8B-B14F-4D97-AF65-F5344CB8AC3E}">
        <p14:creationId xmlns:p14="http://schemas.microsoft.com/office/powerpoint/2010/main" val="1143651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AEC7A1-443B-4028-8F9A-976A702B42FF}"/>
              </a:ext>
            </a:extLst>
          </p:cNvPr>
          <p:cNvSpPr txBox="1">
            <a:spLocks/>
          </p:cNvSpPr>
          <p:nvPr/>
        </p:nvSpPr>
        <p:spPr>
          <a:xfrm>
            <a:off x="228600" y="112693"/>
            <a:ext cx="8763000" cy="954107"/>
          </a:xfrm>
          <a:prstGeom prst="rect">
            <a:avLst/>
          </a:prstGeom>
          <a:noFill/>
          <a:ln>
            <a:noFill/>
          </a:ln>
          <a:effectLst>
            <a:glow>
              <a:schemeClr val="tx2">
                <a:lumMod val="75000"/>
                <a:alpha val="40000"/>
              </a:schemeClr>
            </a:glow>
            <a:outerShdw blurRad="50800" dist="38100" dir="5400000" algn="t" rotWithShape="0">
              <a:prstClr val="black">
                <a:alpha val="40000"/>
              </a:prstClr>
            </a:outerShdw>
            <a:softEdge rad="127000"/>
          </a:effectLst>
        </p:spPr>
        <p:style>
          <a:lnRef idx="0">
            <a:scrgbClr r="0" g="0" b="0"/>
          </a:lnRef>
          <a:fillRef idx="1001">
            <a:schemeClr val="lt1"/>
          </a:fillRef>
          <a:effectRef idx="0">
            <a:scrgbClr r="0" g="0" b="0"/>
          </a:effectRef>
          <a:fontRef idx="major"/>
        </p:style>
        <p:txBody>
          <a:bodyPr wrap="square" anchorCtr="1">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800" b="1" dirty="0"/>
              <a:t>SELMON EXPRESSWAY MISC. RESURFACINGS</a:t>
            </a:r>
          </a:p>
          <a:p>
            <a:pPr>
              <a:defRPr/>
            </a:pPr>
            <a:r>
              <a:rPr lang="en-US" sz="2800" b="1" dirty="0"/>
              <a:t>FALKENBURG RD WB ON RAMP O-01321</a:t>
            </a:r>
            <a:endParaRPr lang="en-US" altLang="en-US" sz="2800" b="1" dirty="0">
              <a:ea typeface="Arial Unicode MS" panose="020B0604020202020204" pitchFamily="34" charset="-128"/>
              <a:cs typeface="Leelawadee" panose="020B0502040204020203" pitchFamily="34" charset="-34"/>
            </a:endParaRPr>
          </a:p>
        </p:txBody>
      </p:sp>
      <p:pic>
        <p:nvPicPr>
          <p:cNvPr id="3" name="Picture 2">
            <a:extLst>
              <a:ext uri="{FF2B5EF4-FFF2-40B4-BE49-F238E27FC236}">
                <a16:creationId xmlns:a16="http://schemas.microsoft.com/office/drawing/2014/main" id="{CAE6CDB1-B17C-47BE-96C4-5E1218EE3E5E}"/>
              </a:ext>
            </a:extLst>
          </p:cNvPr>
          <p:cNvPicPr>
            <a:picLocks noChangeAspect="1"/>
          </p:cNvPicPr>
          <p:nvPr/>
        </p:nvPicPr>
        <p:blipFill>
          <a:blip r:embed="rId2"/>
          <a:stretch>
            <a:fillRect/>
          </a:stretch>
        </p:blipFill>
        <p:spPr>
          <a:xfrm>
            <a:off x="838200" y="1050530"/>
            <a:ext cx="7467600" cy="4756940"/>
          </a:xfrm>
          <a:prstGeom prst="rect">
            <a:avLst/>
          </a:prstGeom>
          <a:ln w="12700">
            <a:solidFill>
              <a:schemeClr val="tx1"/>
            </a:solidFill>
          </a:ln>
        </p:spPr>
      </p:pic>
    </p:spTree>
    <p:extLst>
      <p:ext uri="{BB962C8B-B14F-4D97-AF65-F5344CB8AC3E}">
        <p14:creationId xmlns:p14="http://schemas.microsoft.com/office/powerpoint/2010/main" val="1178743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D5F1F4-F6AA-41A4-8384-5E23C40B3CA8}"/>
              </a:ext>
            </a:extLst>
          </p:cNvPr>
          <p:cNvSpPr txBox="1">
            <a:spLocks/>
          </p:cNvSpPr>
          <p:nvPr/>
        </p:nvSpPr>
        <p:spPr>
          <a:xfrm>
            <a:off x="628650" y="184260"/>
            <a:ext cx="7886700" cy="1325563"/>
          </a:xfrm>
          <a:prstGeom prst="rect">
            <a:avLst/>
          </a:prstGeom>
        </p:spPr>
        <p:txBody>
          <a:bodyPr vert="horz" lIns="91440" tIns="45720" rIns="91440" bIns="45720" rtlCol="0" anchor="ctr" anchorCtr="1">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lnSpc>
                <a:spcPct val="90000"/>
              </a:lnSpc>
              <a:spcAft>
                <a:spcPts val="600"/>
              </a:spcAft>
              <a:defRPr/>
            </a:pPr>
            <a:r>
              <a:rPr lang="en-US" altLang="en-US" b="1" kern="1200" dirty="0">
                <a:solidFill>
                  <a:schemeClr val="tx1"/>
                </a:solidFill>
                <a:latin typeface="+mj-lt"/>
                <a:ea typeface="+mj-ea"/>
                <a:cs typeface="+mj-cs"/>
              </a:rPr>
              <a:t>Introductions</a:t>
            </a:r>
          </a:p>
        </p:txBody>
      </p:sp>
      <p:graphicFrame>
        <p:nvGraphicFramePr>
          <p:cNvPr id="7172" name="TextBox 2">
            <a:extLst>
              <a:ext uri="{FF2B5EF4-FFF2-40B4-BE49-F238E27FC236}">
                <a16:creationId xmlns:a16="http://schemas.microsoft.com/office/drawing/2014/main" id="{C581F178-05AD-40D9-81E6-94CACE274108}"/>
              </a:ext>
            </a:extLst>
          </p:cNvPr>
          <p:cNvGraphicFramePr/>
          <p:nvPr>
            <p:extLst>
              <p:ext uri="{D42A27DB-BD31-4B8C-83A1-F6EECF244321}">
                <p14:modId xmlns:p14="http://schemas.microsoft.com/office/powerpoint/2010/main" val="2139352442"/>
              </p:ext>
            </p:extLst>
          </p:nvPr>
        </p:nvGraphicFramePr>
        <p:xfrm>
          <a:off x="628650" y="1219200"/>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AEC7A1-443B-4028-8F9A-976A702B42FF}"/>
              </a:ext>
            </a:extLst>
          </p:cNvPr>
          <p:cNvSpPr txBox="1">
            <a:spLocks/>
          </p:cNvSpPr>
          <p:nvPr/>
        </p:nvSpPr>
        <p:spPr>
          <a:xfrm>
            <a:off x="228600" y="112693"/>
            <a:ext cx="8763000" cy="954107"/>
          </a:xfrm>
          <a:prstGeom prst="rect">
            <a:avLst/>
          </a:prstGeom>
          <a:noFill/>
          <a:ln>
            <a:noFill/>
          </a:ln>
          <a:effectLst>
            <a:glow>
              <a:schemeClr val="tx2">
                <a:lumMod val="75000"/>
                <a:alpha val="40000"/>
              </a:schemeClr>
            </a:glow>
            <a:outerShdw blurRad="50800" dist="38100" dir="5400000" algn="t" rotWithShape="0">
              <a:prstClr val="black">
                <a:alpha val="40000"/>
              </a:prstClr>
            </a:outerShdw>
            <a:softEdge rad="127000"/>
          </a:effectLst>
        </p:spPr>
        <p:style>
          <a:lnRef idx="0">
            <a:scrgbClr r="0" g="0" b="0"/>
          </a:lnRef>
          <a:fillRef idx="1001">
            <a:schemeClr val="lt1"/>
          </a:fillRef>
          <a:effectRef idx="0">
            <a:scrgbClr r="0" g="0" b="0"/>
          </a:effectRef>
          <a:fontRef idx="major"/>
        </p:style>
        <p:txBody>
          <a:bodyPr wrap="square" anchorCtr="1">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800" b="1" dirty="0"/>
              <a:t>SELMON EXPRESSWAY MISC. RESURFACINGS</a:t>
            </a:r>
          </a:p>
          <a:p>
            <a:pPr>
              <a:defRPr/>
            </a:pPr>
            <a:r>
              <a:rPr lang="en-US" sz="2800" b="1" dirty="0"/>
              <a:t>FALKENBURG RD WB ON RAMP O-01321</a:t>
            </a:r>
            <a:endParaRPr lang="en-US" altLang="en-US" sz="2800" b="1" dirty="0">
              <a:ea typeface="Arial Unicode MS" panose="020B0604020202020204" pitchFamily="34" charset="-128"/>
              <a:cs typeface="Leelawadee" panose="020B0502040204020203" pitchFamily="34" charset="-34"/>
            </a:endParaRPr>
          </a:p>
        </p:txBody>
      </p:sp>
      <p:pic>
        <p:nvPicPr>
          <p:cNvPr id="5" name="Picture 4">
            <a:extLst>
              <a:ext uri="{FF2B5EF4-FFF2-40B4-BE49-F238E27FC236}">
                <a16:creationId xmlns:a16="http://schemas.microsoft.com/office/drawing/2014/main" id="{6141A404-2AE1-416C-884B-6C794F708EFB}"/>
              </a:ext>
            </a:extLst>
          </p:cNvPr>
          <p:cNvPicPr>
            <a:picLocks noChangeAspect="1"/>
          </p:cNvPicPr>
          <p:nvPr/>
        </p:nvPicPr>
        <p:blipFill>
          <a:blip r:embed="rId2"/>
          <a:stretch>
            <a:fillRect/>
          </a:stretch>
        </p:blipFill>
        <p:spPr>
          <a:xfrm>
            <a:off x="819150" y="1050199"/>
            <a:ext cx="7505700" cy="4757602"/>
          </a:xfrm>
          <a:prstGeom prst="rect">
            <a:avLst/>
          </a:prstGeom>
          <a:ln w="12700">
            <a:solidFill>
              <a:schemeClr val="tx1"/>
            </a:solidFill>
          </a:ln>
        </p:spPr>
      </p:pic>
    </p:spTree>
    <p:extLst>
      <p:ext uri="{BB962C8B-B14F-4D97-AF65-F5344CB8AC3E}">
        <p14:creationId xmlns:p14="http://schemas.microsoft.com/office/powerpoint/2010/main" val="2564811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AEC7A1-443B-4028-8F9A-976A702B42FF}"/>
              </a:ext>
            </a:extLst>
          </p:cNvPr>
          <p:cNvSpPr txBox="1">
            <a:spLocks/>
          </p:cNvSpPr>
          <p:nvPr/>
        </p:nvSpPr>
        <p:spPr>
          <a:xfrm>
            <a:off x="0" y="112693"/>
            <a:ext cx="9144000" cy="954107"/>
          </a:xfrm>
          <a:prstGeom prst="rect">
            <a:avLst/>
          </a:prstGeom>
          <a:noFill/>
          <a:ln>
            <a:noFill/>
          </a:ln>
          <a:effectLst>
            <a:glow>
              <a:schemeClr val="tx2">
                <a:lumMod val="75000"/>
                <a:alpha val="40000"/>
              </a:schemeClr>
            </a:glow>
            <a:outerShdw blurRad="50800" dist="38100" dir="5400000" algn="t" rotWithShape="0">
              <a:prstClr val="black">
                <a:alpha val="40000"/>
              </a:prstClr>
            </a:outerShdw>
            <a:softEdge rad="127000"/>
          </a:effectLst>
        </p:spPr>
        <p:style>
          <a:lnRef idx="0">
            <a:scrgbClr r="0" g="0" b="0"/>
          </a:lnRef>
          <a:fillRef idx="1001">
            <a:schemeClr val="lt1"/>
          </a:fillRef>
          <a:effectRef idx="0">
            <a:scrgbClr r="0" g="0" b="0"/>
          </a:effectRef>
          <a:fontRef idx="major"/>
        </p:style>
        <p:txBody>
          <a:bodyPr wrap="square" anchorCtr="1">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800" b="1" dirty="0"/>
              <a:t>SELMON EXPRESSWAY MISC. RESURFACINGS</a:t>
            </a:r>
          </a:p>
          <a:p>
            <a:pPr>
              <a:defRPr/>
            </a:pPr>
            <a:r>
              <a:rPr lang="en-US" sz="2800" b="1" dirty="0"/>
              <a:t>EB EAST SELMON MAINLINE PIER 65 TO MAYDELL O-01321</a:t>
            </a:r>
            <a:endParaRPr lang="en-US" altLang="en-US" sz="2800" b="1" dirty="0">
              <a:ea typeface="Arial Unicode MS" panose="020B0604020202020204" pitchFamily="34" charset="-128"/>
              <a:cs typeface="Leelawadee" panose="020B0502040204020203" pitchFamily="34" charset="-34"/>
            </a:endParaRPr>
          </a:p>
        </p:txBody>
      </p:sp>
      <p:pic>
        <p:nvPicPr>
          <p:cNvPr id="3" name="Picture 2">
            <a:extLst>
              <a:ext uri="{FF2B5EF4-FFF2-40B4-BE49-F238E27FC236}">
                <a16:creationId xmlns:a16="http://schemas.microsoft.com/office/drawing/2014/main" id="{CF917F01-3B72-4422-ABB4-CC7B2889207C}"/>
              </a:ext>
            </a:extLst>
          </p:cNvPr>
          <p:cNvPicPr>
            <a:picLocks noChangeAspect="1"/>
          </p:cNvPicPr>
          <p:nvPr/>
        </p:nvPicPr>
        <p:blipFill>
          <a:blip r:embed="rId2"/>
          <a:stretch>
            <a:fillRect/>
          </a:stretch>
        </p:blipFill>
        <p:spPr>
          <a:xfrm>
            <a:off x="998666" y="1156021"/>
            <a:ext cx="7146667" cy="4545957"/>
          </a:xfrm>
          <a:prstGeom prst="rect">
            <a:avLst/>
          </a:prstGeom>
          <a:ln w="12700">
            <a:solidFill>
              <a:schemeClr val="tx1"/>
            </a:solidFill>
          </a:ln>
        </p:spPr>
      </p:pic>
    </p:spTree>
    <p:extLst>
      <p:ext uri="{BB962C8B-B14F-4D97-AF65-F5344CB8AC3E}">
        <p14:creationId xmlns:p14="http://schemas.microsoft.com/office/powerpoint/2010/main" val="1317846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AEC7A1-443B-4028-8F9A-976A702B42FF}"/>
              </a:ext>
            </a:extLst>
          </p:cNvPr>
          <p:cNvSpPr txBox="1">
            <a:spLocks/>
          </p:cNvSpPr>
          <p:nvPr/>
        </p:nvSpPr>
        <p:spPr>
          <a:xfrm>
            <a:off x="0" y="112693"/>
            <a:ext cx="9144000" cy="954107"/>
          </a:xfrm>
          <a:prstGeom prst="rect">
            <a:avLst/>
          </a:prstGeom>
          <a:noFill/>
          <a:ln>
            <a:noFill/>
          </a:ln>
          <a:effectLst>
            <a:glow>
              <a:schemeClr val="tx2">
                <a:lumMod val="75000"/>
                <a:alpha val="40000"/>
              </a:schemeClr>
            </a:glow>
            <a:outerShdw blurRad="50800" dist="38100" dir="5400000" algn="t" rotWithShape="0">
              <a:prstClr val="black">
                <a:alpha val="40000"/>
              </a:prstClr>
            </a:outerShdw>
            <a:softEdge rad="127000"/>
          </a:effectLst>
        </p:spPr>
        <p:style>
          <a:lnRef idx="0">
            <a:scrgbClr r="0" g="0" b="0"/>
          </a:lnRef>
          <a:fillRef idx="1001">
            <a:schemeClr val="lt1"/>
          </a:fillRef>
          <a:effectRef idx="0">
            <a:scrgbClr r="0" g="0" b="0"/>
          </a:effectRef>
          <a:fontRef idx="major"/>
        </p:style>
        <p:txBody>
          <a:bodyPr wrap="square" anchorCtr="1">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800" b="1" dirty="0"/>
              <a:t>SELMON EXPRESSWAY MISC. RESURFACINGS</a:t>
            </a:r>
          </a:p>
          <a:p>
            <a:pPr>
              <a:defRPr/>
            </a:pPr>
            <a:r>
              <a:rPr lang="en-US" sz="2800" b="1" dirty="0"/>
              <a:t>EB EAST SELMON MAINLINE PIER 65 TO MAYDELL O-01321</a:t>
            </a:r>
            <a:endParaRPr lang="en-US" altLang="en-US" sz="2800" b="1" dirty="0">
              <a:ea typeface="Arial Unicode MS" panose="020B0604020202020204" pitchFamily="34" charset="-128"/>
              <a:cs typeface="Leelawadee" panose="020B0502040204020203" pitchFamily="34" charset="-34"/>
            </a:endParaRPr>
          </a:p>
        </p:txBody>
      </p:sp>
      <p:pic>
        <p:nvPicPr>
          <p:cNvPr id="5" name="Picture 4">
            <a:extLst>
              <a:ext uri="{FF2B5EF4-FFF2-40B4-BE49-F238E27FC236}">
                <a16:creationId xmlns:a16="http://schemas.microsoft.com/office/drawing/2014/main" id="{583AE07F-932E-4A07-AFE7-C4AD75E7847C}"/>
              </a:ext>
            </a:extLst>
          </p:cNvPr>
          <p:cNvPicPr>
            <a:picLocks noChangeAspect="1"/>
          </p:cNvPicPr>
          <p:nvPr/>
        </p:nvPicPr>
        <p:blipFill>
          <a:blip r:embed="rId2"/>
          <a:stretch>
            <a:fillRect/>
          </a:stretch>
        </p:blipFill>
        <p:spPr>
          <a:xfrm>
            <a:off x="810228" y="1106049"/>
            <a:ext cx="7523544" cy="4645901"/>
          </a:xfrm>
          <a:prstGeom prst="rect">
            <a:avLst/>
          </a:prstGeom>
          <a:ln w="12700">
            <a:solidFill>
              <a:schemeClr val="tx1"/>
            </a:solidFill>
          </a:ln>
        </p:spPr>
      </p:pic>
    </p:spTree>
    <p:extLst>
      <p:ext uri="{BB962C8B-B14F-4D97-AF65-F5344CB8AC3E}">
        <p14:creationId xmlns:p14="http://schemas.microsoft.com/office/powerpoint/2010/main" val="3856680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AEC7A1-443B-4028-8F9A-976A702B42FF}"/>
              </a:ext>
            </a:extLst>
          </p:cNvPr>
          <p:cNvSpPr txBox="1">
            <a:spLocks/>
          </p:cNvSpPr>
          <p:nvPr/>
        </p:nvSpPr>
        <p:spPr>
          <a:xfrm>
            <a:off x="0" y="112693"/>
            <a:ext cx="9144000" cy="892552"/>
          </a:xfrm>
          <a:prstGeom prst="rect">
            <a:avLst/>
          </a:prstGeom>
          <a:noFill/>
          <a:ln>
            <a:noFill/>
          </a:ln>
          <a:effectLst>
            <a:glow>
              <a:schemeClr val="tx2">
                <a:lumMod val="75000"/>
                <a:alpha val="40000"/>
              </a:schemeClr>
            </a:glow>
            <a:outerShdw blurRad="50800" dist="38100" dir="5400000" algn="t" rotWithShape="0">
              <a:prstClr val="black">
                <a:alpha val="40000"/>
              </a:prstClr>
            </a:outerShdw>
            <a:softEdge rad="127000"/>
          </a:effectLst>
        </p:spPr>
        <p:style>
          <a:lnRef idx="0">
            <a:scrgbClr r="0" g="0" b="0"/>
          </a:lnRef>
          <a:fillRef idx="1001">
            <a:schemeClr val="lt1"/>
          </a:fillRef>
          <a:effectRef idx="0">
            <a:scrgbClr r="0" g="0" b="0"/>
          </a:effectRef>
          <a:fontRef idx="major"/>
        </p:style>
        <p:txBody>
          <a:bodyPr wrap="square" anchorCtr="1">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800" b="1" dirty="0"/>
              <a:t>SELMON EXPRESSWAY MISC. RESURFACINGS</a:t>
            </a:r>
          </a:p>
          <a:p>
            <a:pPr>
              <a:defRPr/>
            </a:pPr>
            <a:r>
              <a:rPr lang="en-US" sz="2400" b="1" dirty="0"/>
              <a:t>EB EAST SELMON MAINLINE PIER 94 TO BYPASS CANAL O-01321</a:t>
            </a:r>
            <a:endParaRPr lang="en-US" altLang="en-US" sz="2400" b="1" dirty="0">
              <a:ea typeface="Arial Unicode MS" panose="020B0604020202020204" pitchFamily="34" charset="-128"/>
              <a:cs typeface="Leelawadee" panose="020B0502040204020203" pitchFamily="34" charset="-34"/>
            </a:endParaRPr>
          </a:p>
        </p:txBody>
      </p:sp>
      <p:pic>
        <p:nvPicPr>
          <p:cNvPr id="3" name="Picture 2">
            <a:extLst>
              <a:ext uri="{FF2B5EF4-FFF2-40B4-BE49-F238E27FC236}">
                <a16:creationId xmlns:a16="http://schemas.microsoft.com/office/drawing/2014/main" id="{E331043A-FFA6-46FF-B989-BD82EDF82AD5}"/>
              </a:ext>
            </a:extLst>
          </p:cNvPr>
          <p:cNvPicPr>
            <a:picLocks noChangeAspect="1"/>
          </p:cNvPicPr>
          <p:nvPr/>
        </p:nvPicPr>
        <p:blipFill>
          <a:blip r:embed="rId2"/>
          <a:stretch>
            <a:fillRect/>
          </a:stretch>
        </p:blipFill>
        <p:spPr>
          <a:xfrm>
            <a:off x="955876" y="1066800"/>
            <a:ext cx="7232248" cy="4581921"/>
          </a:xfrm>
          <a:prstGeom prst="rect">
            <a:avLst/>
          </a:prstGeom>
          <a:ln w="12700">
            <a:solidFill>
              <a:schemeClr val="tx1"/>
            </a:solidFill>
          </a:ln>
        </p:spPr>
      </p:pic>
    </p:spTree>
    <p:extLst>
      <p:ext uri="{BB962C8B-B14F-4D97-AF65-F5344CB8AC3E}">
        <p14:creationId xmlns:p14="http://schemas.microsoft.com/office/powerpoint/2010/main" val="1068529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AEC7A1-443B-4028-8F9A-976A702B42FF}"/>
              </a:ext>
            </a:extLst>
          </p:cNvPr>
          <p:cNvSpPr txBox="1">
            <a:spLocks/>
          </p:cNvSpPr>
          <p:nvPr/>
        </p:nvSpPr>
        <p:spPr>
          <a:xfrm>
            <a:off x="0" y="112693"/>
            <a:ext cx="9144000" cy="892552"/>
          </a:xfrm>
          <a:prstGeom prst="rect">
            <a:avLst/>
          </a:prstGeom>
          <a:noFill/>
          <a:ln>
            <a:noFill/>
          </a:ln>
          <a:effectLst>
            <a:glow>
              <a:schemeClr val="tx2">
                <a:lumMod val="75000"/>
                <a:alpha val="40000"/>
              </a:schemeClr>
            </a:glow>
            <a:outerShdw blurRad="50800" dist="38100" dir="5400000" algn="t" rotWithShape="0">
              <a:prstClr val="black">
                <a:alpha val="40000"/>
              </a:prstClr>
            </a:outerShdw>
            <a:softEdge rad="127000"/>
          </a:effectLst>
        </p:spPr>
        <p:style>
          <a:lnRef idx="0">
            <a:scrgbClr r="0" g="0" b="0"/>
          </a:lnRef>
          <a:fillRef idx="1001">
            <a:schemeClr val="lt1"/>
          </a:fillRef>
          <a:effectRef idx="0">
            <a:scrgbClr r="0" g="0" b="0"/>
          </a:effectRef>
          <a:fontRef idx="major"/>
        </p:style>
        <p:txBody>
          <a:bodyPr wrap="square" anchorCtr="1">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800" b="1" dirty="0"/>
              <a:t>SELMON EXPRESSWAY MISC. RESURFACINGS</a:t>
            </a:r>
          </a:p>
          <a:p>
            <a:pPr>
              <a:defRPr/>
            </a:pPr>
            <a:r>
              <a:rPr lang="en-US" sz="2400" b="1" dirty="0"/>
              <a:t>EB EAST SELMON MAINLINE PIER 94 TO BYPASS CANAL O-01321</a:t>
            </a:r>
            <a:endParaRPr lang="en-US" altLang="en-US" sz="2400" b="1" dirty="0">
              <a:ea typeface="Arial Unicode MS" panose="020B0604020202020204" pitchFamily="34" charset="-128"/>
              <a:cs typeface="Leelawadee" panose="020B0502040204020203" pitchFamily="34" charset="-34"/>
            </a:endParaRPr>
          </a:p>
        </p:txBody>
      </p:sp>
      <p:pic>
        <p:nvPicPr>
          <p:cNvPr id="5" name="Picture 4">
            <a:extLst>
              <a:ext uri="{FF2B5EF4-FFF2-40B4-BE49-F238E27FC236}">
                <a16:creationId xmlns:a16="http://schemas.microsoft.com/office/drawing/2014/main" id="{AE4254FA-0597-4074-8AC5-8BB5EB89B6CD}"/>
              </a:ext>
            </a:extLst>
          </p:cNvPr>
          <p:cNvPicPr>
            <a:picLocks noChangeAspect="1"/>
          </p:cNvPicPr>
          <p:nvPr/>
        </p:nvPicPr>
        <p:blipFill>
          <a:blip r:embed="rId2"/>
          <a:stretch>
            <a:fillRect/>
          </a:stretch>
        </p:blipFill>
        <p:spPr>
          <a:xfrm>
            <a:off x="844952" y="1067764"/>
            <a:ext cx="7454096" cy="4722471"/>
          </a:xfrm>
          <a:prstGeom prst="rect">
            <a:avLst/>
          </a:prstGeom>
          <a:ln w="12700">
            <a:solidFill>
              <a:schemeClr val="tx1"/>
            </a:solidFill>
          </a:ln>
        </p:spPr>
      </p:pic>
    </p:spTree>
    <p:extLst>
      <p:ext uri="{BB962C8B-B14F-4D97-AF65-F5344CB8AC3E}">
        <p14:creationId xmlns:p14="http://schemas.microsoft.com/office/powerpoint/2010/main" val="3070658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AEC7A1-443B-4028-8F9A-976A702B42FF}"/>
              </a:ext>
            </a:extLst>
          </p:cNvPr>
          <p:cNvSpPr txBox="1">
            <a:spLocks/>
          </p:cNvSpPr>
          <p:nvPr/>
        </p:nvSpPr>
        <p:spPr>
          <a:xfrm>
            <a:off x="0" y="112693"/>
            <a:ext cx="9144000" cy="892552"/>
          </a:xfrm>
          <a:prstGeom prst="rect">
            <a:avLst/>
          </a:prstGeom>
          <a:noFill/>
          <a:ln>
            <a:noFill/>
          </a:ln>
          <a:effectLst>
            <a:glow>
              <a:schemeClr val="tx2">
                <a:lumMod val="75000"/>
                <a:alpha val="40000"/>
              </a:schemeClr>
            </a:glow>
            <a:outerShdw blurRad="50800" dist="38100" dir="5400000" algn="t" rotWithShape="0">
              <a:prstClr val="black">
                <a:alpha val="40000"/>
              </a:prstClr>
            </a:outerShdw>
            <a:softEdge rad="127000"/>
          </a:effectLst>
        </p:spPr>
        <p:style>
          <a:lnRef idx="0">
            <a:scrgbClr r="0" g="0" b="0"/>
          </a:lnRef>
          <a:fillRef idx="1001">
            <a:schemeClr val="lt1"/>
          </a:fillRef>
          <a:effectRef idx="0">
            <a:scrgbClr r="0" g="0" b="0"/>
          </a:effectRef>
          <a:fontRef idx="major"/>
        </p:style>
        <p:txBody>
          <a:bodyPr wrap="square" anchorCtr="1">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800" b="1" dirty="0"/>
              <a:t>SELMON EXPRESSWAY MISC. RESURFACINGS</a:t>
            </a:r>
          </a:p>
          <a:p>
            <a:pPr>
              <a:defRPr/>
            </a:pPr>
            <a:r>
              <a:rPr lang="en-US" sz="2400" b="1" dirty="0"/>
              <a:t>EB EAST SELMON MAINLINE PIER 94 TO BYPASS CANAL O-01321</a:t>
            </a:r>
            <a:endParaRPr lang="en-US" altLang="en-US" sz="2400" b="1" dirty="0">
              <a:ea typeface="Arial Unicode MS" panose="020B0604020202020204" pitchFamily="34" charset="-128"/>
              <a:cs typeface="Leelawadee" panose="020B0502040204020203" pitchFamily="34" charset="-34"/>
            </a:endParaRPr>
          </a:p>
        </p:txBody>
      </p:sp>
      <p:pic>
        <p:nvPicPr>
          <p:cNvPr id="3" name="Picture 2">
            <a:extLst>
              <a:ext uri="{FF2B5EF4-FFF2-40B4-BE49-F238E27FC236}">
                <a16:creationId xmlns:a16="http://schemas.microsoft.com/office/drawing/2014/main" id="{5B74DA28-F68D-46B0-A998-BA6D32C4EF2C}"/>
              </a:ext>
            </a:extLst>
          </p:cNvPr>
          <p:cNvPicPr>
            <a:picLocks noChangeAspect="1"/>
          </p:cNvPicPr>
          <p:nvPr/>
        </p:nvPicPr>
        <p:blipFill>
          <a:blip r:embed="rId2"/>
          <a:stretch>
            <a:fillRect/>
          </a:stretch>
        </p:blipFill>
        <p:spPr>
          <a:xfrm>
            <a:off x="844952" y="990600"/>
            <a:ext cx="7454096" cy="4734046"/>
          </a:xfrm>
          <a:prstGeom prst="rect">
            <a:avLst/>
          </a:prstGeom>
          <a:ln w="12700">
            <a:solidFill>
              <a:schemeClr val="tx1"/>
            </a:solidFill>
          </a:ln>
        </p:spPr>
      </p:pic>
    </p:spTree>
    <p:extLst>
      <p:ext uri="{BB962C8B-B14F-4D97-AF65-F5344CB8AC3E}">
        <p14:creationId xmlns:p14="http://schemas.microsoft.com/office/powerpoint/2010/main" val="767184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AEC7A1-443B-4028-8F9A-976A702B42FF}"/>
              </a:ext>
            </a:extLst>
          </p:cNvPr>
          <p:cNvSpPr txBox="1">
            <a:spLocks/>
          </p:cNvSpPr>
          <p:nvPr/>
        </p:nvSpPr>
        <p:spPr>
          <a:xfrm>
            <a:off x="0" y="112693"/>
            <a:ext cx="9144000" cy="892552"/>
          </a:xfrm>
          <a:prstGeom prst="rect">
            <a:avLst/>
          </a:prstGeom>
          <a:noFill/>
          <a:ln>
            <a:noFill/>
          </a:ln>
          <a:effectLst>
            <a:glow>
              <a:schemeClr val="tx2">
                <a:lumMod val="75000"/>
                <a:alpha val="40000"/>
              </a:schemeClr>
            </a:glow>
            <a:outerShdw blurRad="50800" dist="38100" dir="5400000" algn="t" rotWithShape="0">
              <a:prstClr val="black">
                <a:alpha val="40000"/>
              </a:prstClr>
            </a:outerShdw>
            <a:softEdge rad="127000"/>
          </a:effectLst>
        </p:spPr>
        <p:style>
          <a:lnRef idx="0">
            <a:scrgbClr r="0" g="0" b="0"/>
          </a:lnRef>
          <a:fillRef idx="1001">
            <a:schemeClr val="lt1"/>
          </a:fillRef>
          <a:effectRef idx="0">
            <a:scrgbClr r="0" g="0" b="0"/>
          </a:effectRef>
          <a:fontRef idx="major"/>
        </p:style>
        <p:txBody>
          <a:bodyPr wrap="square" anchorCtr="1">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800" b="1" dirty="0"/>
              <a:t>SELMON EXPRESSWAY MISC. RESURFACINGS</a:t>
            </a:r>
          </a:p>
          <a:p>
            <a:pPr>
              <a:defRPr/>
            </a:pPr>
            <a:r>
              <a:rPr lang="en-US" sz="2400" b="1" dirty="0"/>
              <a:t>EB EAST SELMON MAINLINE PIER 94 TO BYPASS CANAL O-01321</a:t>
            </a:r>
            <a:endParaRPr lang="en-US" altLang="en-US" sz="2400" b="1" dirty="0">
              <a:ea typeface="Arial Unicode MS" panose="020B0604020202020204" pitchFamily="34" charset="-128"/>
              <a:cs typeface="Leelawadee" panose="020B0502040204020203" pitchFamily="34" charset="-34"/>
            </a:endParaRPr>
          </a:p>
        </p:txBody>
      </p:sp>
      <p:pic>
        <p:nvPicPr>
          <p:cNvPr id="5" name="Picture 4">
            <a:extLst>
              <a:ext uri="{FF2B5EF4-FFF2-40B4-BE49-F238E27FC236}">
                <a16:creationId xmlns:a16="http://schemas.microsoft.com/office/drawing/2014/main" id="{93F4E3B2-3929-4CDB-B9EA-7917AE84BA9F}"/>
              </a:ext>
            </a:extLst>
          </p:cNvPr>
          <p:cNvPicPr>
            <a:picLocks noChangeAspect="1"/>
          </p:cNvPicPr>
          <p:nvPr/>
        </p:nvPicPr>
        <p:blipFill>
          <a:blip r:embed="rId2"/>
          <a:stretch>
            <a:fillRect/>
          </a:stretch>
        </p:blipFill>
        <p:spPr>
          <a:xfrm>
            <a:off x="856526" y="1067764"/>
            <a:ext cx="7430947" cy="4722471"/>
          </a:xfrm>
          <a:prstGeom prst="rect">
            <a:avLst/>
          </a:prstGeom>
          <a:ln w="12700">
            <a:solidFill>
              <a:schemeClr val="tx1"/>
            </a:solidFill>
          </a:ln>
        </p:spPr>
      </p:pic>
    </p:spTree>
    <p:extLst>
      <p:ext uri="{BB962C8B-B14F-4D97-AF65-F5344CB8AC3E}">
        <p14:creationId xmlns:p14="http://schemas.microsoft.com/office/powerpoint/2010/main" val="26790572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AEC7A1-443B-4028-8F9A-976A702B42FF}"/>
              </a:ext>
            </a:extLst>
          </p:cNvPr>
          <p:cNvSpPr txBox="1">
            <a:spLocks/>
          </p:cNvSpPr>
          <p:nvPr/>
        </p:nvSpPr>
        <p:spPr>
          <a:xfrm>
            <a:off x="228600" y="112693"/>
            <a:ext cx="8763000" cy="1384995"/>
          </a:xfrm>
          <a:prstGeom prst="rect">
            <a:avLst/>
          </a:prstGeom>
          <a:noFill/>
          <a:ln>
            <a:noFill/>
          </a:ln>
          <a:effectLst>
            <a:glow>
              <a:schemeClr val="tx2">
                <a:lumMod val="75000"/>
                <a:alpha val="40000"/>
              </a:schemeClr>
            </a:glow>
            <a:outerShdw blurRad="50800" dist="38100" dir="5400000" algn="t" rotWithShape="0">
              <a:prstClr val="black">
                <a:alpha val="40000"/>
              </a:prstClr>
            </a:outerShdw>
            <a:softEdge rad="127000"/>
          </a:effectLst>
        </p:spPr>
        <p:style>
          <a:lnRef idx="0">
            <a:scrgbClr r="0" g="0" b="0"/>
          </a:lnRef>
          <a:fillRef idx="1001">
            <a:schemeClr val="lt1"/>
          </a:fillRef>
          <a:effectRef idx="0">
            <a:scrgbClr r="0" g="0" b="0"/>
          </a:effectRef>
          <a:fontRef idx="major"/>
        </p:style>
        <p:txBody>
          <a:bodyPr wrap="square" anchorCtr="1">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800" b="1" dirty="0"/>
              <a:t>SELMON EXPRESSWAY MISC. RESURFACINGS</a:t>
            </a:r>
          </a:p>
          <a:p>
            <a:pPr>
              <a:defRPr/>
            </a:pPr>
            <a:r>
              <a:rPr lang="en-US" sz="2800" b="1" dirty="0"/>
              <a:t>WB &amp; EB WEST SELMON MAINLINE MEDIAN SHOULDERS BETWEEN HIMES AVE &amp; EUCLID AVE  O-01321</a:t>
            </a:r>
            <a:endParaRPr lang="en-US" altLang="en-US" sz="2800" b="1" dirty="0">
              <a:ea typeface="Arial Unicode MS" panose="020B0604020202020204" pitchFamily="34" charset="-128"/>
              <a:cs typeface="Leelawadee" panose="020B0502040204020203" pitchFamily="34" charset="-34"/>
            </a:endParaRPr>
          </a:p>
        </p:txBody>
      </p:sp>
      <p:pic>
        <p:nvPicPr>
          <p:cNvPr id="3" name="Picture 2">
            <a:extLst>
              <a:ext uri="{FF2B5EF4-FFF2-40B4-BE49-F238E27FC236}">
                <a16:creationId xmlns:a16="http://schemas.microsoft.com/office/drawing/2014/main" id="{7505F4BA-FD9E-440D-AE74-3E1C189F76D9}"/>
              </a:ext>
            </a:extLst>
          </p:cNvPr>
          <p:cNvPicPr>
            <a:picLocks noChangeAspect="1"/>
          </p:cNvPicPr>
          <p:nvPr/>
        </p:nvPicPr>
        <p:blipFill>
          <a:blip r:embed="rId2"/>
          <a:stretch>
            <a:fillRect/>
          </a:stretch>
        </p:blipFill>
        <p:spPr>
          <a:xfrm>
            <a:off x="328384" y="2136493"/>
            <a:ext cx="4243616" cy="2892707"/>
          </a:xfrm>
          <a:prstGeom prst="rect">
            <a:avLst/>
          </a:prstGeom>
          <a:ln w="28575">
            <a:solidFill>
              <a:schemeClr val="tx1"/>
            </a:solidFill>
          </a:ln>
        </p:spPr>
      </p:pic>
      <p:pic>
        <p:nvPicPr>
          <p:cNvPr id="8" name="Picture 7">
            <a:extLst>
              <a:ext uri="{FF2B5EF4-FFF2-40B4-BE49-F238E27FC236}">
                <a16:creationId xmlns:a16="http://schemas.microsoft.com/office/drawing/2014/main" id="{B3C1EF81-AA7C-4360-9A19-ECD1FBCC6106}"/>
              </a:ext>
            </a:extLst>
          </p:cNvPr>
          <p:cNvPicPr>
            <a:picLocks noChangeAspect="1"/>
          </p:cNvPicPr>
          <p:nvPr/>
        </p:nvPicPr>
        <p:blipFill>
          <a:blip r:embed="rId3"/>
          <a:stretch>
            <a:fillRect/>
          </a:stretch>
        </p:blipFill>
        <p:spPr>
          <a:xfrm>
            <a:off x="4590193" y="2136494"/>
            <a:ext cx="4249007" cy="2892706"/>
          </a:xfrm>
          <a:prstGeom prst="rect">
            <a:avLst/>
          </a:prstGeom>
          <a:ln w="28575">
            <a:solidFill>
              <a:schemeClr val="tx1"/>
            </a:solidFill>
          </a:ln>
        </p:spPr>
      </p:pic>
    </p:spTree>
    <p:extLst>
      <p:ext uri="{BB962C8B-B14F-4D97-AF65-F5344CB8AC3E}">
        <p14:creationId xmlns:p14="http://schemas.microsoft.com/office/powerpoint/2010/main" val="919175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AEC7A1-443B-4028-8F9A-976A702B42FF}"/>
              </a:ext>
            </a:extLst>
          </p:cNvPr>
          <p:cNvSpPr txBox="1">
            <a:spLocks/>
          </p:cNvSpPr>
          <p:nvPr/>
        </p:nvSpPr>
        <p:spPr>
          <a:xfrm>
            <a:off x="228600" y="112693"/>
            <a:ext cx="8763000" cy="1384995"/>
          </a:xfrm>
          <a:prstGeom prst="rect">
            <a:avLst/>
          </a:prstGeom>
          <a:noFill/>
          <a:ln>
            <a:noFill/>
          </a:ln>
          <a:effectLst>
            <a:glow>
              <a:schemeClr val="tx2">
                <a:lumMod val="75000"/>
                <a:alpha val="40000"/>
              </a:schemeClr>
            </a:glow>
            <a:outerShdw blurRad="50800" dist="38100" dir="5400000" algn="t" rotWithShape="0">
              <a:prstClr val="black">
                <a:alpha val="40000"/>
              </a:prstClr>
            </a:outerShdw>
            <a:softEdge rad="127000"/>
          </a:effectLst>
        </p:spPr>
        <p:style>
          <a:lnRef idx="0">
            <a:scrgbClr r="0" g="0" b="0"/>
          </a:lnRef>
          <a:fillRef idx="1001">
            <a:schemeClr val="lt1"/>
          </a:fillRef>
          <a:effectRef idx="0">
            <a:scrgbClr r="0" g="0" b="0"/>
          </a:effectRef>
          <a:fontRef idx="major"/>
        </p:style>
        <p:txBody>
          <a:bodyPr wrap="square" anchorCtr="1">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800" b="1" dirty="0"/>
              <a:t>SELMON EXPRESSWAY MISC. RESURFACINGS</a:t>
            </a:r>
          </a:p>
          <a:p>
            <a:pPr>
              <a:defRPr/>
            </a:pPr>
            <a:r>
              <a:rPr lang="en-US" sz="2800" b="1" dirty="0"/>
              <a:t>WB &amp; EB WEST SELMON MAINLINE MEDIAN SHOULDERS BETWEEN MISSISSIPPI AVE &amp; S HOWARD AVE  O-01321</a:t>
            </a:r>
            <a:endParaRPr lang="en-US" altLang="en-US" sz="2800" b="1" dirty="0">
              <a:ea typeface="Arial Unicode MS" panose="020B0604020202020204" pitchFamily="34" charset="-128"/>
              <a:cs typeface="Leelawadee" panose="020B0502040204020203" pitchFamily="34" charset="-34"/>
            </a:endParaRPr>
          </a:p>
        </p:txBody>
      </p:sp>
      <p:pic>
        <p:nvPicPr>
          <p:cNvPr id="5" name="Picture 4">
            <a:extLst>
              <a:ext uri="{FF2B5EF4-FFF2-40B4-BE49-F238E27FC236}">
                <a16:creationId xmlns:a16="http://schemas.microsoft.com/office/drawing/2014/main" id="{AFEE6798-B2D4-4475-830B-4B3E2D2C7D6E}"/>
              </a:ext>
            </a:extLst>
          </p:cNvPr>
          <p:cNvPicPr>
            <a:picLocks noChangeAspect="1"/>
          </p:cNvPicPr>
          <p:nvPr/>
        </p:nvPicPr>
        <p:blipFill>
          <a:blip r:embed="rId2"/>
          <a:stretch>
            <a:fillRect/>
          </a:stretch>
        </p:blipFill>
        <p:spPr>
          <a:xfrm>
            <a:off x="351129" y="2246453"/>
            <a:ext cx="4220871" cy="2855295"/>
          </a:xfrm>
          <a:prstGeom prst="rect">
            <a:avLst/>
          </a:prstGeom>
          <a:ln w="28575">
            <a:solidFill>
              <a:schemeClr val="tx1"/>
            </a:solidFill>
          </a:ln>
        </p:spPr>
      </p:pic>
      <p:pic>
        <p:nvPicPr>
          <p:cNvPr id="7" name="Picture 6">
            <a:extLst>
              <a:ext uri="{FF2B5EF4-FFF2-40B4-BE49-F238E27FC236}">
                <a16:creationId xmlns:a16="http://schemas.microsoft.com/office/drawing/2014/main" id="{FD43D3D7-AA9E-46E7-A96E-B219A718D45F}"/>
              </a:ext>
            </a:extLst>
          </p:cNvPr>
          <p:cNvPicPr>
            <a:picLocks noChangeAspect="1"/>
          </p:cNvPicPr>
          <p:nvPr/>
        </p:nvPicPr>
        <p:blipFill>
          <a:blip r:embed="rId3"/>
          <a:stretch>
            <a:fillRect/>
          </a:stretch>
        </p:blipFill>
        <p:spPr>
          <a:xfrm>
            <a:off x="4572000" y="2246453"/>
            <a:ext cx="4220871" cy="2858947"/>
          </a:xfrm>
          <a:prstGeom prst="rect">
            <a:avLst/>
          </a:prstGeom>
          <a:ln w="28575">
            <a:solidFill>
              <a:schemeClr val="tx1"/>
            </a:solidFill>
          </a:ln>
        </p:spPr>
      </p:pic>
    </p:spTree>
    <p:extLst>
      <p:ext uri="{BB962C8B-B14F-4D97-AF65-F5344CB8AC3E}">
        <p14:creationId xmlns:p14="http://schemas.microsoft.com/office/powerpoint/2010/main" val="2341216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AEC7A1-443B-4028-8F9A-976A702B42FF}"/>
              </a:ext>
            </a:extLst>
          </p:cNvPr>
          <p:cNvSpPr txBox="1">
            <a:spLocks/>
          </p:cNvSpPr>
          <p:nvPr/>
        </p:nvSpPr>
        <p:spPr>
          <a:xfrm>
            <a:off x="228600" y="112693"/>
            <a:ext cx="8763000" cy="1384995"/>
          </a:xfrm>
          <a:prstGeom prst="rect">
            <a:avLst/>
          </a:prstGeom>
          <a:noFill/>
          <a:ln>
            <a:noFill/>
          </a:ln>
          <a:effectLst>
            <a:glow>
              <a:schemeClr val="tx2">
                <a:lumMod val="75000"/>
                <a:alpha val="40000"/>
              </a:schemeClr>
            </a:glow>
            <a:outerShdw blurRad="50800" dist="38100" dir="5400000" algn="t" rotWithShape="0">
              <a:prstClr val="black">
                <a:alpha val="40000"/>
              </a:prstClr>
            </a:outerShdw>
            <a:softEdge rad="127000"/>
          </a:effectLst>
        </p:spPr>
        <p:style>
          <a:lnRef idx="0">
            <a:scrgbClr r="0" g="0" b="0"/>
          </a:lnRef>
          <a:fillRef idx="1001">
            <a:schemeClr val="lt1"/>
          </a:fillRef>
          <a:effectRef idx="0">
            <a:scrgbClr r="0" g="0" b="0"/>
          </a:effectRef>
          <a:fontRef idx="major"/>
        </p:style>
        <p:txBody>
          <a:bodyPr wrap="square" anchorCtr="1">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800" b="1" dirty="0"/>
              <a:t>SELMON EXPRESSWAY MISC. RESURFACINGS</a:t>
            </a:r>
          </a:p>
          <a:p>
            <a:pPr>
              <a:defRPr/>
            </a:pPr>
            <a:r>
              <a:rPr lang="en-US" sz="2800" b="1" dirty="0"/>
              <a:t>WB &amp; EB WEST SELMON MAINLINE MEDIAN SHOULDERS BETWEEN MORRISON AVE &amp; SWANN AVE  O-01321</a:t>
            </a:r>
            <a:endParaRPr lang="en-US" altLang="en-US" sz="2800" b="1" dirty="0">
              <a:ea typeface="Arial Unicode MS" panose="020B0604020202020204" pitchFamily="34" charset="-128"/>
              <a:cs typeface="Leelawadee" panose="020B0502040204020203" pitchFamily="34" charset="-34"/>
            </a:endParaRPr>
          </a:p>
        </p:txBody>
      </p:sp>
      <p:pic>
        <p:nvPicPr>
          <p:cNvPr id="3" name="Picture 2">
            <a:extLst>
              <a:ext uri="{FF2B5EF4-FFF2-40B4-BE49-F238E27FC236}">
                <a16:creationId xmlns:a16="http://schemas.microsoft.com/office/drawing/2014/main" id="{7FEF7958-C3C5-4630-867C-27B2F6E01F18}"/>
              </a:ext>
            </a:extLst>
          </p:cNvPr>
          <p:cNvPicPr>
            <a:picLocks noChangeAspect="1"/>
          </p:cNvPicPr>
          <p:nvPr/>
        </p:nvPicPr>
        <p:blipFill>
          <a:blip r:embed="rId2"/>
          <a:stretch>
            <a:fillRect/>
          </a:stretch>
        </p:blipFill>
        <p:spPr>
          <a:xfrm>
            <a:off x="1489758" y="1497688"/>
            <a:ext cx="6240683" cy="4237834"/>
          </a:xfrm>
          <a:prstGeom prst="rect">
            <a:avLst/>
          </a:prstGeom>
          <a:ln w="28575">
            <a:solidFill>
              <a:schemeClr val="tx1"/>
            </a:solidFill>
          </a:ln>
        </p:spPr>
      </p:pic>
    </p:spTree>
    <p:extLst>
      <p:ext uri="{BB962C8B-B14F-4D97-AF65-F5344CB8AC3E}">
        <p14:creationId xmlns:p14="http://schemas.microsoft.com/office/powerpoint/2010/main" val="960983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9C2F53-804F-420A-9F85-E0CD2A493B20}"/>
              </a:ext>
            </a:extLst>
          </p:cNvPr>
          <p:cNvSpPr>
            <a:spLocks noGrp="1"/>
          </p:cNvSpPr>
          <p:nvPr>
            <p:ph idx="1"/>
          </p:nvPr>
        </p:nvSpPr>
        <p:spPr>
          <a:xfrm>
            <a:off x="573405" y="1447800"/>
            <a:ext cx="6553200" cy="4343400"/>
          </a:xfrm>
        </p:spPr>
        <p:txBody>
          <a:bodyPr vert="horz" lIns="91440" tIns="45720" rIns="91440" bIns="45720" rtlCol="0" anchor="ctr">
            <a:normAutofit/>
          </a:bodyPr>
          <a:lstStyle/>
          <a:p>
            <a:pPr indent="-228600" eaLnBrk="1" hangingPunct="1">
              <a:lnSpc>
                <a:spcPct val="90000"/>
              </a:lnSpc>
            </a:pPr>
            <a:r>
              <a:rPr lang="en-US" sz="2800" dirty="0"/>
              <a:t>Project Overview</a:t>
            </a:r>
          </a:p>
          <a:p>
            <a:pPr indent="-228600" eaLnBrk="1" hangingPunct="1">
              <a:lnSpc>
                <a:spcPct val="90000"/>
              </a:lnSpc>
            </a:pPr>
            <a:r>
              <a:rPr lang="en-US" sz="2800" dirty="0"/>
              <a:t>CEI/Public Involvement</a:t>
            </a:r>
          </a:p>
          <a:p>
            <a:pPr indent="-228600" eaLnBrk="1" hangingPunct="1">
              <a:lnSpc>
                <a:spcPct val="90000"/>
              </a:lnSpc>
            </a:pPr>
            <a:r>
              <a:rPr lang="en-US" sz="2800" dirty="0"/>
              <a:t>Schedule</a:t>
            </a:r>
          </a:p>
          <a:p>
            <a:pPr indent="-228600" eaLnBrk="1" hangingPunct="1">
              <a:lnSpc>
                <a:spcPct val="90000"/>
              </a:lnSpc>
            </a:pPr>
            <a:r>
              <a:rPr lang="en-US" sz="2800" dirty="0"/>
              <a:t>Project Documents</a:t>
            </a:r>
          </a:p>
          <a:p>
            <a:pPr indent="-228600" eaLnBrk="1" hangingPunct="1">
              <a:lnSpc>
                <a:spcPct val="90000"/>
              </a:lnSpc>
            </a:pPr>
            <a:r>
              <a:rPr lang="en-US" sz="2800" dirty="0"/>
              <a:t>Questions</a:t>
            </a:r>
          </a:p>
          <a:p>
            <a:pPr indent="-228600" eaLnBrk="1" hangingPunct="1">
              <a:lnSpc>
                <a:spcPct val="90000"/>
              </a:lnSpc>
            </a:pPr>
            <a:endParaRPr lang="en-US" sz="1900" dirty="0"/>
          </a:p>
        </p:txBody>
      </p:sp>
      <p:pic>
        <p:nvPicPr>
          <p:cNvPr id="4" name="Picture 3">
            <a:extLst>
              <a:ext uri="{FF2B5EF4-FFF2-40B4-BE49-F238E27FC236}">
                <a16:creationId xmlns:a16="http://schemas.microsoft.com/office/drawing/2014/main" id="{08BB42E8-A282-4C1B-9073-13AA08BEDE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6771" y="2815284"/>
            <a:ext cx="1104686" cy="1227429"/>
          </a:xfrm>
          <a:prstGeom prst="rect">
            <a:avLst/>
          </a:prstGeom>
        </p:spPr>
      </p:pic>
      <p:sp>
        <p:nvSpPr>
          <p:cNvPr id="5" name="Title 1">
            <a:extLst>
              <a:ext uri="{FF2B5EF4-FFF2-40B4-BE49-F238E27FC236}">
                <a16:creationId xmlns:a16="http://schemas.microsoft.com/office/drawing/2014/main" id="{FCDF70F2-AB13-4D7B-88AC-F58371FB65D5}"/>
              </a:ext>
            </a:extLst>
          </p:cNvPr>
          <p:cNvSpPr txBox="1">
            <a:spLocks/>
          </p:cNvSpPr>
          <p:nvPr/>
        </p:nvSpPr>
        <p:spPr>
          <a:xfrm>
            <a:off x="190500" y="152400"/>
            <a:ext cx="8763000" cy="954107"/>
          </a:xfrm>
          <a:prstGeom prst="rect">
            <a:avLst/>
          </a:prstGeom>
          <a:noFill/>
          <a:ln>
            <a:noFill/>
          </a:ln>
          <a:effectLst>
            <a:glow>
              <a:schemeClr val="tx2">
                <a:lumMod val="75000"/>
                <a:alpha val="40000"/>
              </a:schemeClr>
            </a:glow>
            <a:outerShdw blurRad="50800" dist="38100" dir="5400000" algn="t" rotWithShape="0">
              <a:prstClr val="black">
                <a:alpha val="40000"/>
              </a:prstClr>
            </a:outerShdw>
            <a:softEdge rad="127000"/>
          </a:effectLst>
        </p:spPr>
        <p:style>
          <a:lnRef idx="0">
            <a:scrgbClr r="0" g="0" b="0"/>
          </a:lnRef>
          <a:fillRef idx="1001">
            <a:schemeClr val="lt1"/>
          </a:fillRef>
          <a:effectRef idx="0">
            <a:scrgbClr r="0" g="0" b="0"/>
          </a:effectRef>
          <a:fontRef idx="major"/>
        </p:style>
        <p:txBody>
          <a:bodyPr wrap="square" anchorCtr="1">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800" b="1" dirty="0"/>
              <a:t>SELMON EXPRESSWAY MISC. RESURFACINGS</a:t>
            </a:r>
          </a:p>
          <a:p>
            <a:pPr>
              <a:defRPr/>
            </a:pPr>
            <a:r>
              <a:rPr lang="en-US" sz="2800" b="1" dirty="0"/>
              <a:t>AGENDA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AEC7A1-443B-4028-8F9A-976A702B42FF}"/>
              </a:ext>
            </a:extLst>
          </p:cNvPr>
          <p:cNvSpPr txBox="1">
            <a:spLocks/>
          </p:cNvSpPr>
          <p:nvPr/>
        </p:nvSpPr>
        <p:spPr>
          <a:xfrm>
            <a:off x="228600" y="112693"/>
            <a:ext cx="8763000" cy="1384995"/>
          </a:xfrm>
          <a:prstGeom prst="rect">
            <a:avLst/>
          </a:prstGeom>
          <a:noFill/>
          <a:ln>
            <a:noFill/>
          </a:ln>
          <a:effectLst>
            <a:glow>
              <a:schemeClr val="tx2">
                <a:lumMod val="75000"/>
                <a:alpha val="40000"/>
              </a:schemeClr>
            </a:glow>
            <a:outerShdw blurRad="50800" dist="38100" dir="5400000" algn="t" rotWithShape="0">
              <a:prstClr val="black">
                <a:alpha val="40000"/>
              </a:prstClr>
            </a:outerShdw>
            <a:softEdge rad="127000"/>
          </a:effectLst>
        </p:spPr>
        <p:style>
          <a:lnRef idx="0">
            <a:scrgbClr r="0" g="0" b="0"/>
          </a:lnRef>
          <a:fillRef idx="1001">
            <a:schemeClr val="lt1"/>
          </a:fillRef>
          <a:effectRef idx="0">
            <a:scrgbClr r="0" g="0" b="0"/>
          </a:effectRef>
          <a:fontRef idx="major"/>
        </p:style>
        <p:txBody>
          <a:bodyPr wrap="square" anchorCtr="1">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800" b="1" dirty="0"/>
              <a:t>SELMON EXPRESSWAY MISC. RESURFACINGS</a:t>
            </a:r>
          </a:p>
          <a:p>
            <a:pPr>
              <a:defRPr/>
            </a:pPr>
            <a:r>
              <a:rPr lang="en-US" sz="2800" b="1" dirty="0"/>
              <a:t>WB &amp; EB WEST SELMON MAINLINE MEDIAN SHOULDERS BETWEEN SWANN AVE &amp; PLATT ST  O-01321</a:t>
            </a:r>
            <a:endParaRPr lang="en-US" altLang="en-US" sz="2800" b="1" dirty="0">
              <a:ea typeface="Arial Unicode MS" panose="020B0604020202020204" pitchFamily="34" charset="-128"/>
              <a:cs typeface="Leelawadee" panose="020B0502040204020203" pitchFamily="34" charset="-34"/>
            </a:endParaRPr>
          </a:p>
        </p:txBody>
      </p:sp>
      <p:pic>
        <p:nvPicPr>
          <p:cNvPr id="5" name="Picture 4">
            <a:extLst>
              <a:ext uri="{FF2B5EF4-FFF2-40B4-BE49-F238E27FC236}">
                <a16:creationId xmlns:a16="http://schemas.microsoft.com/office/drawing/2014/main" id="{2C92F622-C6AD-4E58-9A47-F3B06FBC146E}"/>
              </a:ext>
            </a:extLst>
          </p:cNvPr>
          <p:cNvPicPr>
            <a:picLocks noChangeAspect="1"/>
          </p:cNvPicPr>
          <p:nvPr/>
        </p:nvPicPr>
        <p:blipFill>
          <a:blip r:embed="rId2"/>
          <a:stretch>
            <a:fillRect/>
          </a:stretch>
        </p:blipFill>
        <p:spPr>
          <a:xfrm>
            <a:off x="304800" y="1874787"/>
            <a:ext cx="4267200" cy="2898754"/>
          </a:xfrm>
          <a:prstGeom prst="rect">
            <a:avLst/>
          </a:prstGeom>
          <a:ln w="28575">
            <a:solidFill>
              <a:schemeClr val="tx1"/>
            </a:solidFill>
          </a:ln>
        </p:spPr>
      </p:pic>
      <p:pic>
        <p:nvPicPr>
          <p:cNvPr id="7" name="Picture 6">
            <a:extLst>
              <a:ext uri="{FF2B5EF4-FFF2-40B4-BE49-F238E27FC236}">
                <a16:creationId xmlns:a16="http://schemas.microsoft.com/office/drawing/2014/main" id="{79C5DDDA-548E-4771-A052-88332D754C94}"/>
              </a:ext>
            </a:extLst>
          </p:cNvPr>
          <p:cNvPicPr>
            <a:picLocks noChangeAspect="1"/>
          </p:cNvPicPr>
          <p:nvPr/>
        </p:nvPicPr>
        <p:blipFill>
          <a:blip r:embed="rId3"/>
          <a:stretch>
            <a:fillRect/>
          </a:stretch>
        </p:blipFill>
        <p:spPr>
          <a:xfrm>
            <a:off x="4553554" y="1877036"/>
            <a:ext cx="4285646" cy="2896505"/>
          </a:xfrm>
          <a:prstGeom prst="rect">
            <a:avLst/>
          </a:prstGeom>
          <a:ln w="28575">
            <a:solidFill>
              <a:schemeClr val="tx1"/>
            </a:solidFill>
          </a:ln>
        </p:spPr>
      </p:pic>
    </p:spTree>
    <p:extLst>
      <p:ext uri="{BB962C8B-B14F-4D97-AF65-F5344CB8AC3E}">
        <p14:creationId xmlns:p14="http://schemas.microsoft.com/office/powerpoint/2010/main" val="15718440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AEC7A1-443B-4028-8F9A-976A702B42FF}"/>
              </a:ext>
            </a:extLst>
          </p:cNvPr>
          <p:cNvSpPr txBox="1">
            <a:spLocks/>
          </p:cNvSpPr>
          <p:nvPr/>
        </p:nvSpPr>
        <p:spPr>
          <a:xfrm>
            <a:off x="228600" y="112693"/>
            <a:ext cx="8763000" cy="523220"/>
          </a:xfrm>
          <a:prstGeom prst="rect">
            <a:avLst/>
          </a:prstGeom>
          <a:noFill/>
          <a:ln>
            <a:noFill/>
          </a:ln>
          <a:effectLst>
            <a:glow>
              <a:schemeClr val="tx2">
                <a:lumMod val="75000"/>
                <a:alpha val="40000"/>
              </a:schemeClr>
            </a:glow>
            <a:outerShdw blurRad="50800" dist="38100" dir="5400000" algn="t" rotWithShape="0">
              <a:prstClr val="black">
                <a:alpha val="40000"/>
              </a:prstClr>
            </a:outerShdw>
            <a:softEdge rad="127000"/>
          </a:effectLst>
        </p:spPr>
        <p:style>
          <a:lnRef idx="0">
            <a:scrgbClr r="0" g="0" b="0"/>
          </a:lnRef>
          <a:fillRef idx="1001">
            <a:schemeClr val="lt1"/>
          </a:fillRef>
          <a:effectRef idx="0">
            <a:scrgbClr r="0" g="0" b="0"/>
          </a:effectRef>
          <a:fontRef idx="major"/>
        </p:style>
        <p:txBody>
          <a:bodyPr wrap="square" anchorCtr="1">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800" b="1" dirty="0"/>
              <a:t>SELMON EXPRESSWAY MISC. RESURFACINGS</a:t>
            </a:r>
          </a:p>
        </p:txBody>
      </p:sp>
      <p:pic>
        <p:nvPicPr>
          <p:cNvPr id="6" name="Picture 5">
            <a:extLst>
              <a:ext uri="{FF2B5EF4-FFF2-40B4-BE49-F238E27FC236}">
                <a16:creationId xmlns:a16="http://schemas.microsoft.com/office/drawing/2014/main" id="{CEE19705-DBB6-47A2-AF62-0A2C94E539EC}"/>
              </a:ext>
            </a:extLst>
          </p:cNvPr>
          <p:cNvPicPr>
            <a:picLocks noChangeAspect="1"/>
          </p:cNvPicPr>
          <p:nvPr/>
        </p:nvPicPr>
        <p:blipFill>
          <a:blip r:embed="rId2"/>
          <a:stretch>
            <a:fillRect/>
          </a:stretch>
        </p:blipFill>
        <p:spPr>
          <a:xfrm>
            <a:off x="990600" y="1524000"/>
            <a:ext cx="5676900" cy="841023"/>
          </a:xfrm>
          <a:prstGeom prst="rect">
            <a:avLst/>
          </a:prstGeom>
          <a:effectLst>
            <a:outerShdw blurRad="63500" sx="102000" sy="102000" algn="ctr" rotWithShape="0">
              <a:prstClr val="black">
                <a:alpha val="40000"/>
              </a:prstClr>
            </a:outerShdw>
          </a:effectLst>
        </p:spPr>
      </p:pic>
      <p:sp>
        <p:nvSpPr>
          <p:cNvPr id="7" name="Content Placeholder 2">
            <a:extLst>
              <a:ext uri="{FF2B5EF4-FFF2-40B4-BE49-F238E27FC236}">
                <a16:creationId xmlns:a16="http://schemas.microsoft.com/office/drawing/2014/main" id="{C2BAD97F-17F4-4070-8F7F-1D57C4FFD9AF}"/>
              </a:ext>
            </a:extLst>
          </p:cNvPr>
          <p:cNvSpPr>
            <a:spLocks noGrp="1"/>
          </p:cNvSpPr>
          <p:nvPr>
            <p:ph idx="1"/>
          </p:nvPr>
        </p:nvSpPr>
        <p:spPr>
          <a:xfrm>
            <a:off x="381000" y="990601"/>
            <a:ext cx="8763000" cy="838200"/>
          </a:xfrm>
        </p:spPr>
        <p:txBody>
          <a:bodyPr/>
          <a:lstStyle/>
          <a:p>
            <a:r>
              <a:rPr lang="en-US" dirty="0"/>
              <a:t>Use THEA-modified FDOT Specifications</a:t>
            </a:r>
          </a:p>
        </p:txBody>
      </p:sp>
      <p:sp>
        <p:nvSpPr>
          <p:cNvPr id="8" name="Content Placeholder 2">
            <a:extLst>
              <a:ext uri="{FF2B5EF4-FFF2-40B4-BE49-F238E27FC236}">
                <a16:creationId xmlns:a16="http://schemas.microsoft.com/office/drawing/2014/main" id="{E647E175-378E-4387-A762-4BC8F7A4F7B8}"/>
              </a:ext>
            </a:extLst>
          </p:cNvPr>
          <p:cNvSpPr txBox="1">
            <a:spLocks/>
          </p:cNvSpPr>
          <p:nvPr/>
        </p:nvSpPr>
        <p:spPr bwMode="auto">
          <a:xfrm>
            <a:off x="381000" y="2332376"/>
            <a:ext cx="8763000" cy="838200"/>
          </a:xfrm>
          <a:prstGeom prst="rect">
            <a:avLst/>
          </a:prstGeom>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Liquidated Damages/Damage Recovery</a:t>
            </a:r>
          </a:p>
        </p:txBody>
      </p:sp>
      <p:pic>
        <p:nvPicPr>
          <p:cNvPr id="9" name="Picture 8">
            <a:extLst>
              <a:ext uri="{FF2B5EF4-FFF2-40B4-BE49-F238E27FC236}">
                <a16:creationId xmlns:a16="http://schemas.microsoft.com/office/drawing/2014/main" id="{7E72791D-9953-46B9-BC12-C19D72FDE0FA}"/>
              </a:ext>
            </a:extLst>
          </p:cNvPr>
          <p:cNvPicPr>
            <a:picLocks noChangeAspect="1"/>
          </p:cNvPicPr>
          <p:nvPr/>
        </p:nvPicPr>
        <p:blipFill rotWithShape="1">
          <a:blip r:embed="rId3"/>
          <a:srcRect r="3125"/>
          <a:stretch/>
        </p:blipFill>
        <p:spPr>
          <a:xfrm>
            <a:off x="609600" y="2974416"/>
            <a:ext cx="4343400" cy="1047205"/>
          </a:xfrm>
          <a:prstGeom prst="rect">
            <a:avLst/>
          </a:prstGeom>
          <a:effectLst>
            <a:outerShdw blurRad="63500" sx="102000" sy="102000" algn="ctr" rotWithShape="0">
              <a:prstClr val="black">
                <a:alpha val="40000"/>
              </a:prstClr>
            </a:outerShdw>
          </a:effectLst>
        </p:spPr>
      </p:pic>
      <p:sp>
        <p:nvSpPr>
          <p:cNvPr id="3" name="TextBox 2">
            <a:extLst>
              <a:ext uri="{FF2B5EF4-FFF2-40B4-BE49-F238E27FC236}">
                <a16:creationId xmlns:a16="http://schemas.microsoft.com/office/drawing/2014/main" id="{41DF6255-8374-43A1-815E-F24BE594A306}"/>
              </a:ext>
            </a:extLst>
          </p:cNvPr>
          <p:cNvSpPr txBox="1"/>
          <p:nvPr/>
        </p:nvSpPr>
        <p:spPr>
          <a:xfrm>
            <a:off x="5257800" y="2974416"/>
            <a:ext cx="3733800" cy="2862322"/>
          </a:xfrm>
          <a:prstGeom prst="rect">
            <a:avLst/>
          </a:prstGeom>
          <a:ln w="12700">
            <a:solidFill>
              <a:schemeClr val="tx1"/>
            </a:solidFill>
          </a:ln>
          <a:effectLst>
            <a:outerShdw blurRad="63500" sx="102000" sy="102000" algn="ctr" rotWithShape="0">
              <a:prstClr val="black">
                <a:alpha val="40000"/>
              </a:prstClr>
            </a:outerShdw>
            <a:softEdge rad="12700"/>
          </a:effectLst>
        </p:spPr>
        <p:txBody>
          <a:bodyPr wrap="square" rtlCol="0">
            <a:spAutoFit/>
          </a:bodyPr>
          <a:lstStyle/>
          <a:p>
            <a:r>
              <a:rPr lang="en-US" sz="1000" b="1" i="0" u="none" strike="noStrike" baseline="0" dirty="0">
                <a:latin typeface="Times New Roman" panose="02020603050405020304" pitchFamily="18" charset="0"/>
              </a:rPr>
              <a:t>8-10.2 Amount of Liquidated Damages</a:t>
            </a:r>
            <a:r>
              <a:rPr lang="en-US" sz="1000" b="0" i="0" u="none" strike="noStrike" baseline="0" dirty="0">
                <a:latin typeface="Times New Roman" panose="02020603050405020304" pitchFamily="18" charset="0"/>
              </a:rPr>
              <a:t>: Applicable liquidated damages are the sum</a:t>
            </a:r>
          </a:p>
          <a:p>
            <a:pPr marR="440"/>
            <a:r>
              <a:rPr lang="en-US" sz="1000" b="0" i="0" u="none" strike="noStrike" baseline="0" dirty="0">
                <a:latin typeface="Times New Roman" panose="02020603050405020304" pitchFamily="18" charset="0"/>
              </a:rPr>
              <a:t>of the daily rate of </a:t>
            </a:r>
            <a:r>
              <a:rPr lang="en-US" sz="1000" b="0" i="0" u="none" strike="noStrike" baseline="0" dirty="0">
                <a:highlight>
                  <a:srgbClr val="FFFF00"/>
                </a:highlight>
                <a:latin typeface="Times New Roman" panose="02020603050405020304" pitchFamily="18" charset="0"/>
              </a:rPr>
              <a:t>$1,000 </a:t>
            </a:r>
            <a:r>
              <a:rPr lang="en-US" sz="1000" b="0" i="0" u="none" strike="noStrike" baseline="0" dirty="0">
                <a:latin typeface="Times New Roman" panose="02020603050405020304" pitchFamily="18" charset="0"/>
              </a:rPr>
              <a:t>per Calendar Day assessed as projected lost toll revenues for failure to complete the Work within the Contract Time plus the amounts established in the following schedule:</a:t>
            </a:r>
          </a:p>
          <a:p>
            <a:endParaRPr lang="en-US" sz="1000" b="0" i="0" u="none" strike="noStrike" baseline="0" dirty="0">
              <a:latin typeface="Times New Roman" panose="02020603050405020304" pitchFamily="18" charset="0"/>
            </a:endParaRPr>
          </a:p>
          <a:p>
            <a:r>
              <a:rPr lang="en-US" sz="1000" b="0" i="0" u="none" strike="noStrike" baseline="0" dirty="0">
                <a:latin typeface="Times New Roman" panose="02020603050405020304" pitchFamily="18" charset="0"/>
              </a:rPr>
              <a:t>Original Contract Amount Daily Charge Per Calendar Day</a:t>
            </a:r>
          </a:p>
          <a:p>
            <a:pPr marR="14280"/>
            <a:r>
              <a:rPr lang="en-US" sz="1000" b="0" i="0" u="none" strike="noStrike" baseline="0" dirty="0">
                <a:latin typeface="Times New Roman" panose="02020603050405020304" pitchFamily="18" charset="0"/>
              </a:rPr>
              <a:t>$50,000 and under ...................................................... $1,015 Over $50,000 but less than $250,000......................... $1,045</a:t>
            </a:r>
          </a:p>
          <a:p>
            <a:r>
              <a:rPr lang="en-US" sz="1000" b="0" i="0" u="none" strike="noStrike" baseline="0" dirty="0">
                <a:latin typeface="Times New Roman" panose="02020603050405020304" pitchFamily="18" charset="0"/>
              </a:rPr>
              <a:t>$250,000 but less than $500,000................................ $1,170</a:t>
            </a:r>
          </a:p>
          <a:p>
            <a:r>
              <a:rPr lang="en-US" sz="1000" b="0" i="0" u="none" strike="noStrike" baseline="0" dirty="0">
                <a:latin typeface="Times New Roman" panose="02020603050405020304" pitchFamily="18" charset="0"/>
              </a:rPr>
              <a:t>$500,000 but less than $2,500,000............................. $1,690</a:t>
            </a:r>
          </a:p>
          <a:p>
            <a:r>
              <a:rPr lang="en-US" sz="1000" b="0" i="0" u="none" strike="noStrike" baseline="0" dirty="0">
                <a:latin typeface="Times New Roman" panose="02020603050405020304" pitchFamily="18" charset="0"/>
              </a:rPr>
              <a:t>$2,500,000 but less than $5,000,000.......................... $2,579</a:t>
            </a:r>
          </a:p>
          <a:p>
            <a:r>
              <a:rPr lang="en-US" sz="1000" b="0" i="0" u="none" strike="noStrike" baseline="0" dirty="0">
                <a:latin typeface="Times New Roman" panose="02020603050405020304" pitchFamily="18" charset="0"/>
              </a:rPr>
              <a:t>$5,000,000 but less than $10,000,000........................ $3,756</a:t>
            </a:r>
          </a:p>
          <a:p>
            <a:r>
              <a:rPr lang="en-US" sz="1000" b="0" i="0" u="none" strike="noStrike" baseline="0" dirty="0">
                <a:latin typeface="Times New Roman" panose="02020603050405020304" pitchFamily="18" charset="0"/>
              </a:rPr>
              <a:t>$10,000,000 but less than $15,000,000...................... $4,344</a:t>
            </a:r>
          </a:p>
          <a:p>
            <a:r>
              <a:rPr lang="en-US" sz="1000" b="0" i="0" u="none" strike="noStrike" baseline="0" dirty="0">
                <a:latin typeface="Times New Roman" panose="02020603050405020304" pitchFamily="18" charset="0"/>
              </a:rPr>
              <a:t>$15,000,000 but less than $20,000,000...................... $5,574</a:t>
            </a:r>
          </a:p>
          <a:p>
            <a:r>
              <a:rPr lang="en-US" sz="1000" b="0" i="0" u="none" strike="noStrike" baseline="0" dirty="0">
                <a:latin typeface="Times New Roman" panose="02020603050405020304" pitchFamily="18" charset="0"/>
              </a:rPr>
              <a:t>$20,000,000 and over ............. $10,203 plus 0.00005 of any</a:t>
            </a:r>
          </a:p>
          <a:p>
            <a:r>
              <a:rPr lang="en-US" sz="1000" b="0" i="0" u="none" strike="noStrike" baseline="0" dirty="0">
                <a:latin typeface="Times New Roman" panose="02020603050405020304" pitchFamily="18" charset="0"/>
              </a:rPr>
              <a:t>amount over $20 million (Round to nearest whole dollar)</a:t>
            </a:r>
          </a:p>
        </p:txBody>
      </p:sp>
    </p:spTree>
    <p:extLst>
      <p:ext uri="{BB962C8B-B14F-4D97-AF65-F5344CB8AC3E}">
        <p14:creationId xmlns:p14="http://schemas.microsoft.com/office/powerpoint/2010/main" val="21207209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5FF18-FCC8-41AA-9565-8BAA058E3BBA}"/>
              </a:ext>
            </a:extLst>
          </p:cNvPr>
          <p:cNvSpPr>
            <a:spLocks noGrp="1"/>
          </p:cNvSpPr>
          <p:nvPr>
            <p:ph type="title"/>
          </p:nvPr>
        </p:nvSpPr>
        <p:spPr>
          <a:xfrm>
            <a:off x="609600" y="-152400"/>
            <a:ext cx="7886700" cy="1325563"/>
          </a:xfrm>
        </p:spPr>
        <p:txBody>
          <a:bodyPr>
            <a:normAutofit fontScale="90000"/>
          </a:bodyPr>
          <a:lstStyle/>
          <a:p>
            <a:br>
              <a:rPr lang="en-US" dirty="0"/>
            </a:br>
            <a:r>
              <a:rPr lang="en-US" dirty="0"/>
              <a:t> </a:t>
            </a:r>
            <a:r>
              <a:rPr lang="en-US" sz="4000" b="1" dirty="0"/>
              <a:t>CEI/PUBLIC INVOLVEMENT</a:t>
            </a:r>
            <a:br>
              <a:rPr lang="en-US" altLang="en-US" sz="2700" b="1" dirty="0">
                <a:ea typeface="Arial Unicode MS" panose="020B0604020202020204" pitchFamily="34" charset="-128"/>
                <a:cs typeface="Leelawadee" panose="020B0502040204020203" pitchFamily="34" charset="-34"/>
              </a:rPr>
            </a:br>
            <a:endParaRPr lang="en-US" sz="2700" dirty="0"/>
          </a:p>
        </p:txBody>
      </p:sp>
      <p:sp>
        <p:nvSpPr>
          <p:cNvPr id="4" name="TextBox 3">
            <a:extLst>
              <a:ext uri="{FF2B5EF4-FFF2-40B4-BE49-F238E27FC236}">
                <a16:creationId xmlns:a16="http://schemas.microsoft.com/office/drawing/2014/main" id="{350A3E04-6FA4-45F7-90C0-0427BAC8D062}"/>
              </a:ext>
            </a:extLst>
          </p:cNvPr>
          <p:cNvSpPr txBox="1"/>
          <p:nvPr/>
        </p:nvSpPr>
        <p:spPr>
          <a:xfrm>
            <a:off x="1447800" y="1981200"/>
            <a:ext cx="6934200" cy="1569660"/>
          </a:xfrm>
          <a:prstGeom prst="rect">
            <a:avLst/>
          </a:prstGeom>
          <a:noFill/>
        </p:spPr>
        <p:txBody>
          <a:bodyPr wrap="square" rtlCol="0">
            <a:spAutoFit/>
          </a:bodyPr>
          <a:lstStyle/>
          <a:p>
            <a:pPr marL="342900" indent="-342900">
              <a:buFont typeface="Arial" panose="020B0604020202020204" pitchFamily="34" charset="0"/>
              <a:buChar char="•"/>
            </a:pPr>
            <a:r>
              <a:rPr lang="en-US" dirty="0" err="1"/>
              <a:t>Consor</a:t>
            </a:r>
            <a:r>
              <a:rPr lang="en-US" dirty="0"/>
              <a:t>- CEI Consultant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Sue Chrzan &amp; THEA staff/consultants to perform Public Involvement efforts</a:t>
            </a:r>
          </a:p>
        </p:txBody>
      </p:sp>
    </p:spTree>
    <p:extLst>
      <p:ext uri="{BB962C8B-B14F-4D97-AF65-F5344CB8AC3E}">
        <p14:creationId xmlns:p14="http://schemas.microsoft.com/office/powerpoint/2010/main" val="228073877"/>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481200-3BB2-4CA3-9D54-1077F6F76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994" y="0"/>
            <a:ext cx="3477006"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75C9E1-92D8-4F3F-B61F-74EC884466EE}"/>
              </a:ext>
            </a:extLst>
          </p:cNvPr>
          <p:cNvSpPr>
            <a:spLocks noGrp="1"/>
          </p:cNvSpPr>
          <p:nvPr>
            <p:ph type="title"/>
          </p:nvPr>
        </p:nvSpPr>
        <p:spPr>
          <a:xfrm>
            <a:off x="5666994" y="-76200"/>
            <a:ext cx="3477006" cy="6858000"/>
          </a:xfrm>
          <a:solidFill>
            <a:srgbClr val="00B0F0"/>
          </a:solidFill>
        </p:spPr>
        <p:txBody>
          <a:bodyPr>
            <a:normAutofit/>
          </a:bodyPr>
          <a:lstStyle/>
          <a:p>
            <a:r>
              <a:rPr lang="en-US" b="1" dirty="0">
                <a:solidFill>
                  <a:srgbClr val="FFFFFF"/>
                </a:solidFill>
                <a:effectLst>
                  <a:outerShdw blurRad="38100" dist="38100" dir="2700000" algn="tl">
                    <a:srgbClr val="000000">
                      <a:alpha val="43137"/>
                    </a:srgbClr>
                  </a:outerShdw>
                </a:effectLst>
              </a:rPr>
              <a:t>Schedule</a:t>
            </a:r>
          </a:p>
        </p:txBody>
      </p:sp>
      <p:graphicFrame>
        <p:nvGraphicFramePr>
          <p:cNvPr id="5" name="Content Placeholder 2">
            <a:extLst>
              <a:ext uri="{FF2B5EF4-FFF2-40B4-BE49-F238E27FC236}">
                <a16:creationId xmlns:a16="http://schemas.microsoft.com/office/drawing/2014/main" id="{7AE560FC-64D8-47A5-81D9-82F2427EF4B1}"/>
              </a:ext>
            </a:extLst>
          </p:cNvPr>
          <p:cNvGraphicFramePr>
            <a:graphicFrameLocks noGrp="1"/>
          </p:cNvGraphicFramePr>
          <p:nvPr>
            <p:ph idx="1"/>
            <p:extLst>
              <p:ext uri="{D42A27DB-BD31-4B8C-83A1-F6EECF244321}">
                <p14:modId xmlns:p14="http://schemas.microsoft.com/office/powerpoint/2010/main" val="1370060285"/>
              </p:ext>
            </p:extLst>
          </p:nvPr>
        </p:nvGraphicFramePr>
        <p:xfrm>
          <a:off x="533400" y="228600"/>
          <a:ext cx="470177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80018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481200-3BB2-4CA3-9D54-1077F6F76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994" y="0"/>
            <a:ext cx="3477006"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75C9E1-92D8-4F3F-B61F-74EC884466EE}"/>
              </a:ext>
            </a:extLst>
          </p:cNvPr>
          <p:cNvSpPr>
            <a:spLocks noGrp="1"/>
          </p:cNvSpPr>
          <p:nvPr>
            <p:ph type="title"/>
          </p:nvPr>
        </p:nvSpPr>
        <p:spPr>
          <a:xfrm>
            <a:off x="5666994" y="-76200"/>
            <a:ext cx="3477006" cy="6858000"/>
          </a:xfrm>
          <a:solidFill>
            <a:srgbClr val="00B0F0"/>
          </a:solidFill>
        </p:spPr>
        <p:txBody>
          <a:bodyPr>
            <a:normAutofit/>
          </a:bodyPr>
          <a:lstStyle/>
          <a:p>
            <a:r>
              <a:rPr lang="en-US" b="1" dirty="0">
                <a:solidFill>
                  <a:srgbClr val="FFFFFF"/>
                </a:solidFill>
                <a:effectLst>
                  <a:outerShdw blurRad="38100" dist="38100" dir="2700000" algn="tl">
                    <a:srgbClr val="000000">
                      <a:alpha val="43137"/>
                    </a:srgbClr>
                  </a:outerShdw>
                </a:effectLst>
              </a:rPr>
              <a:t>Schedule</a:t>
            </a:r>
          </a:p>
        </p:txBody>
      </p:sp>
      <p:graphicFrame>
        <p:nvGraphicFramePr>
          <p:cNvPr id="5" name="Content Placeholder 2">
            <a:extLst>
              <a:ext uri="{FF2B5EF4-FFF2-40B4-BE49-F238E27FC236}">
                <a16:creationId xmlns:a16="http://schemas.microsoft.com/office/drawing/2014/main" id="{7AE560FC-64D8-47A5-81D9-82F2427EF4B1}"/>
              </a:ext>
            </a:extLst>
          </p:cNvPr>
          <p:cNvGraphicFramePr>
            <a:graphicFrameLocks noGrp="1"/>
          </p:cNvGraphicFramePr>
          <p:nvPr>
            <p:ph idx="1"/>
            <p:extLst>
              <p:ext uri="{D42A27DB-BD31-4B8C-83A1-F6EECF244321}">
                <p14:modId xmlns:p14="http://schemas.microsoft.com/office/powerpoint/2010/main" val="4038510693"/>
              </p:ext>
            </p:extLst>
          </p:nvPr>
        </p:nvGraphicFramePr>
        <p:xfrm>
          <a:off x="533400" y="228600"/>
          <a:ext cx="4876800"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3905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3A498-3728-4428-A28D-F16994D0B0DD}"/>
              </a:ext>
            </a:extLst>
          </p:cNvPr>
          <p:cNvSpPr>
            <a:spLocks noGrp="1"/>
          </p:cNvSpPr>
          <p:nvPr>
            <p:ph type="title"/>
          </p:nvPr>
        </p:nvSpPr>
        <p:spPr>
          <a:xfrm>
            <a:off x="1828800" y="-35442"/>
            <a:ext cx="7886700" cy="1325563"/>
          </a:xfrm>
        </p:spPr>
        <p:txBody>
          <a:bodyPr vert="horz" lIns="91440" tIns="45720" rIns="91440" bIns="45720" rtlCol="0" anchor="ctr">
            <a:normAutofit/>
          </a:bodyPr>
          <a:lstStyle/>
          <a:p>
            <a:pPr algn="l" eaLnBrk="1" hangingPunct="1">
              <a:lnSpc>
                <a:spcPct val="90000"/>
              </a:lnSpc>
            </a:pPr>
            <a:r>
              <a:rPr lang="en-US" altLang="en-US" b="1" kern="1200" dirty="0">
                <a:solidFill>
                  <a:schemeClr val="tx1"/>
                </a:solidFill>
                <a:effectLst>
                  <a:outerShdw blurRad="38100" dist="38100" dir="2700000" algn="tl">
                    <a:srgbClr val="000000">
                      <a:alpha val="43137"/>
                    </a:srgbClr>
                  </a:outerShdw>
                </a:effectLst>
                <a:latin typeface="+mj-lt"/>
                <a:ea typeface="+mj-ea"/>
                <a:cs typeface="+mj-cs"/>
              </a:rPr>
              <a:t>Project Documents</a:t>
            </a:r>
            <a:br>
              <a:rPr lang="en-US" altLang="en-US" b="1" kern="1200" dirty="0">
                <a:solidFill>
                  <a:schemeClr val="tx1"/>
                </a:solidFill>
                <a:latin typeface="+mj-lt"/>
                <a:ea typeface="+mj-ea"/>
                <a:cs typeface="+mj-cs"/>
              </a:rPr>
            </a:br>
            <a:endParaRPr lang="en-US" kern="1200" dirty="0">
              <a:solidFill>
                <a:schemeClr val="tx1"/>
              </a:solidFill>
              <a:latin typeface="+mj-lt"/>
              <a:ea typeface="+mj-ea"/>
              <a:cs typeface="+mj-cs"/>
            </a:endParaRPr>
          </a:p>
        </p:txBody>
      </p:sp>
      <p:graphicFrame>
        <p:nvGraphicFramePr>
          <p:cNvPr id="6" name="Content Placeholder 2">
            <a:extLst>
              <a:ext uri="{FF2B5EF4-FFF2-40B4-BE49-F238E27FC236}">
                <a16:creationId xmlns:a16="http://schemas.microsoft.com/office/drawing/2014/main" id="{E483DBED-83CF-4D74-9371-19C1C7DB3476}"/>
              </a:ext>
            </a:extLst>
          </p:cNvPr>
          <p:cNvGraphicFramePr/>
          <p:nvPr>
            <p:extLst>
              <p:ext uri="{D42A27DB-BD31-4B8C-83A1-F6EECF244321}">
                <p14:modId xmlns:p14="http://schemas.microsoft.com/office/powerpoint/2010/main" val="2879820324"/>
              </p:ext>
            </p:extLst>
          </p:nvPr>
        </p:nvGraphicFramePr>
        <p:xfrm>
          <a:off x="0" y="609600"/>
          <a:ext cx="91440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0868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F1CC6B-49C0-4645-AF60-0B2138B22C7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14536" y="1226973"/>
            <a:ext cx="3035882" cy="3035882"/>
          </a:xfrm>
          <a:prstGeom prst="rect">
            <a:avLst/>
          </a:prstGeom>
        </p:spPr>
      </p:pic>
      <p:sp>
        <p:nvSpPr>
          <p:cNvPr id="4" name="Title 1">
            <a:extLst>
              <a:ext uri="{FF2B5EF4-FFF2-40B4-BE49-F238E27FC236}">
                <a16:creationId xmlns:a16="http://schemas.microsoft.com/office/drawing/2014/main" id="{EB6CF059-3AFC-4B5D-A8CF-B7290C85EC49}"/>
              </a:ext>
            </a:extLst>
          </p:cNvPr>
          <p:cNvSpPr txBox="1">
            <a:spLocks/>
          </p:cNvSpPr>
          <p:nvPr/>
        </p:nvSpPr>
        <p:spPr>
          <a:xfrm>
            <a:off x="4343400" y="533400"/>
            <a:ext cx="4025793" cy="2889114"/>
          </a:xfrm>
          <a:prstGeom prst="rect">
            <a:avLst/>
          </a:prstGeom>
        </p:spPr>
        <p:txBody>
          <a:bodyPr vert="horz" lIns="91440" tIns="45720" rIns="91440" bIns="45720" rtlCol="0" anchor="b" anchorCtr="1">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lnSpc>
                <a:spcPct val="90000"/>
              </a:lnSpc>
              <a:spcAft>
                <a:spcPts val="600"/>
              </a:spcAft>
              <a:defRPr/>
            </a:pPr>
            <a:r>
              <a:rPr lang="en-US" altLang="en-US" sz="6000" b="1" kern="1200" dirty="0">
                <a:solidFill>
                  <a:schemeClr val="tx1"/>
                </a:solidFill>
                <a:latin typeface="+mj-lt"/>
                <a:ea typeface="+mj-ea"/>
                <a:cs typeface="+mj-cs"/>
              </a:rPr>
              <a:t>Questions?</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AEC7A1-443B-4028-8F9A-976A702B42FF}"/>
              </a:ext>
            </a:extLst>
          </p:cNvPr>
          <p:cNvSpPr txBox="1">
            <a:spLocks/>
          </p:cNvSpPr>
          <p:nvPr/>
        </p:nvSpPr>
        <p:spPr>
          <a:xfrm>
            <a:off x="190500" y="152400"/>
            <a:ext cx="8763000" cy="954107"/>
          </a:xfrm>
          <a:prstGeom prst="rect">
            <a:avLst/>
          </a:prstGeom>
          <a:noFill/>
          <a:ln>
            <a:noFill/>
          </a:ln>
          <a:effectLst>
            <a:glow>
              <a:schemeClr val="tx2">
                <a:lumMod val="75000"/>
                <a:alpha val="40000"/>
              </a:schemeClr>
            </a:glow>
            <a:outerShdw blurRad="50800" dist="38100" dir="5400000" algn="t" rotWithShape="0">
              <a:prstClr val="black">
                <a:alpha val="40000"/>
              </a:prstClr>
            </a:outerShdw>
            <a:softEdge rad="127000"/>
          </a:effectLst>
        </p:spPr>
        <p:style>
          <a:lnRef idx="0">
            <a:scrgbClr r="0" g="0" b="0"/>
          </a:lnRef>
          <a:fillRef idx="1001">
            <a:schemeClr val="lt1"/>
          </a:fillRef>
          <a:effectRef idx="0">
            <a:scrgbClr r="0" g="0" b="0"/>
          </a:effectRef>
          <a:fontRef idx="major"/>
        </p:style>
        <p:txBody>
          <a:bodyPr wrap="square" anchorCtr="1">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800" b="1" dirty="0"/>
              <a:t>SELMON EXPRESSWAY MISC. RESURFACINGS</a:t>
            </a:r>
          </a:p>
          <a:p>
            <a:pPr>
              <a:defRPr/>
            </a:pPr>
            <a:r>
              <a:rPr lang="en-US" sz="2800" b="1" dirty="0"/>
              <a:t>OVERVIEW</a:t>
            </a:r>
          </a:p>
        </p:txBody>
      </p:sp>
      <p:sp>
        <p:nvSpPr>
          <p:cNvPr id="6" name="Content Placeholder 2">
            <a:extLst>
              <a:ext uri="{FF2B5EF4-FFF2-40B4-BE49-F238E27FC236}">
                <a16:creationId xmlns:a16="http://schemas.microsoft.com/office/drawing/2014/main" id="{C60080C8-95BB-4A80-96B6-AF726FDC981A}"/>
              </a:ext>
            </a:extLst>
          </p:cNvPr>
          <p:cNvSpPr>
            <a:spLocks noGrp="1"/>
          </p:cNvSpPr>
          <p:nvPr>
            <p:ph idx="1"/>
          </p:nvPr>
        </p:nvSpPr>
        <p:spPr>
          <a:xfrm>
            <a:off x="381000" y="1341437"/>
            <a:ext cx="8763000" cy="4525963"/>
          </a:xfrm>
        </p:spPr>
        <p:txBody>
          <a:bodyPr/>
          <a:lstStyle/>
          <a:p>
            <a:r>
              <a:rPr lang="en-US" dirty="0"/>
              <a:t>Two construction projects</a:t>
            </a:r>
          </a:p>
          <a:p>
            <a:pPr lvl="1"/>
            <a:r>
              <a:rPr lang="en-US" dirty="0"/>
              <a:t>O-01221 – Euclid Ave. EB On Ramp, Bay-to-Bay Blvd. EB On Ramp, 50</a:t>
            </a:r>
            <a:r>
              <a:rPr lang="en-US" baseline="30000" dirty="0"/>
              <a:t>th</a:t>
            </a:r>
            <a:r>
              <a:rPr lang="en-US" dirty="0"/>
              <a:t> St. WB On Ramp &amp; WB East Selmon Mainline at Two Locations</a:t>
            </a:r>
          </a:p>
          <a:p>
            <a:pPr lvl="1"/>
            <a:r>
              <a:rPr lang="en-US" dirty="0"/>
              <a:t>O-01920 – Kennedy Blvd. WB Off Ramp, 78</a:t>
            </a:r>
            <a:r>
              <a:rPr lang="en-US" baseline="30000" dirty="0"/>
              <a:t>th</a:t>
            </a:r>
            <a:r>
              <a:rPr lang="en-US" dirty="0"/>
              <a:t> St. Ramps, US 301 EB Off Ramp, Falkenburg Rd. WB On Ramp, EB East Selmon Mainline at Two Locations &amp; EB &amp; WB West Selmon Mainline Median Shoulders at Eight Locations</a:t>
            </a:r>
          </a:p>
        </p:txBody>
      </p:sp>
    </p:spTree>
    <p:extLst>
      <p:ext uri="{BB962C8B-B14F-4D97-AF65-F5344CB8AC3E}">
        <p14:creationId xmlns:p14="http://schemas.microsoft.com/office/powerpoint/2010/main" val="1748069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AEC7A1-443B-4028-8F9A-976A702B42FF}"/>
              </a:ext>
            </a:extLst>
          </p:cNvPr>
          <p:cNvSpPr txBox="1">
            <a:spLocks/>
          </p:cNvSpPr>
          <p:nvPr/>
        </p:nvSpPr>
        <p:spPr>
          <a:xfrm>
            <a:off x="190500" y="152400"/>
            <a:ext cx="8763000" cy="954107"/>
          </a:xfrm>
          <a:prstGeom prst="rect">
            <a:avLst/>
          </a:prstGeom>
          <a:noFill/>
          <a:ln>
            <a:noFill/>
          </a:ln>
          <a:effectLst>
            <a:glow>
              <a:schemeClr val="tx2">
                <a:lumMod val="75000"/>
                <a:alpha val="40000"/>
              </a:schemeClr>
            </a:glow>
            <a:outerShdw blurRad="50800" dist="38100" dir="5400000" algn="t" rotWithShape="0">
              <a:prstClr val="black">
                <a:alpha val="40000"/>
              </a:prstClr>
            </a:outerShdw>
            <a:softEdge rad="127000"/>
          </a:effectLst>
        </p:spPr>
        <p:style>
          <a:lnRef idx="0">
            <a:scrgbClr r="0" g="0" b="0"/>
          </a:lnRef>
          <a:fillRef idx="1001">
            <a:schemeClr val="lt1"/>
          </a:fillRef>
          <a:effectRef idx="0">
            <a:scrgbClr r="0" g="0" b="0"/>
          </a:effectRef>
          <a:fontRef idx="major"/>
        </p:style>
        <p:txBody>
          <a:bodyPr wrap="square" anchorCtr="1">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800" b="1" dirty="0"/>
              <a:t>SELMON EXPRESSWAY MISC. RESURFACINGS</a:t>
            </a:r>
          </a:p>
          <a:p>
            <a:pPr>
              <a:defRPr/>
            </a:pPr>
            <a:r>
              <a:rPr lang="en-US" sz="2800" b="1" dirty="0"/>
              <a:t>OVERVIEW</a:t>
            </a:r>
          </a:p>
        </p:txBody>
      </p:sp>
      <p:sp>
        <p:nvSpPr>
          <p:cNvPr id="6" name="Content Placeholder 2">
            <a:extLst>
              <a:ext uri="{FF2B5EF4-FFF2-40B4-BE49-F238E27FC236}">
                <a16:creationId xmlns:a16="http://schemas.microsoft.com/office/drawing/2014/main" id="{C60080C8-95BB-4A80-96B6-AF726FDC981A}"/>
              </a:ext>
            </a:extLst>
          </p:cNvPr>
          <p:cNvSpPr>
            <a:spLocks noGrp="1"/>
          </p:cNvSpPr>
          <p:nvPr>
            <p:ph idx="1"/>
          </p:nvPr>
        </p:nvSpPr>
        <p:spPr>
          <a:xfrm>
            <a:off x="381000" y="1189037"/>
            <a:ext cx="8763000" cy="4525963"/>
          </a:xfrm>
        </p:spPr>
        <p:txBody>
          <a:bodyPr/>
          <a:lstStyle/>
          <a:p>
            <a:r>
              <a:rPr lang="en-US" sz="2800" dirty="0"/>
              <a:t>Select milling and resurfacings throughout the Selmon Expressway </a:t>
            </a:r>
          </a:p>
          <a:p>
            <a:pPr lvl="1"/>
            <a:r>
              <a:rPr lang="en-US" sz="2400" dirty="0"/>
              <a:t>Replace all striping to meet current standards</a:t>
            </a:r>
          </a:p>
          <a:p>
            <a:pPr lvl="1"/>
            <a:r>
              <a:rPr lang="en-US" sz="2400" dirty="0"/>
              <a:t>Provide MOT </a:t>
            </a:r>
          </a:p>
          <a:p>
            <a:pPr lvl="1"/>
            <a:r>
              <a:rPr lang="en-US" sz="2400" dirty="0"/>
              <a:t>Utilize pavement designs specified in ITB (including High Polymer and FC-5 locations)</a:t>
            </a:r>
          </a:p>
          <a:p>
            <a:r>
              <a:rPr lang="en-US" sz="2800" dirty="0"/>
              <a:t>Lump Sum – Provide prices for 2 separate projects, awarded to Bidder with lowest combined total bid price for both projects</a:t>
            </a:r>
          </a:p>
          <a:p>
            <a:r>
              <a:rPr lang="en-US" sz="2800" dirty="0"/>
              <a:t>75 Calendar Days  </a:t>
            </a:r>
          </a:p>
        </p:txBody>
      </p:sp>
    </p:spTree>
    <p:extLst>
      <p:ext uri="{BB962C8B-B14F-4D97-AF65-F5344CB8AC3E}">
        <p14:creationId xmlns:p14="http://schemas.microsoft.com/office/powerpoint/2010/main" val="1578699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AEC7A1-443B-4028-8F9A-976A702B42FF}"/>
              </a:ext>
            </a:extLst>
          </p:cNvPr>
          <p:cNvSpPr txBox="1">
            <a:spLocks/>
          </p:cNvSpPr>
          <p:nvPr/>
        </p:nvSpPr>
        <p:spPr>
          <a:xfrm>
            <a:off x="190500" y="152400"/>
            <a:ext cx="8763000" cy="954107"/>
          </a:xfrm>
          <a:prstGeom prst="rect">
            <a:avLst/>
          </a:prstGeom>
          <a:noFill/>
          <a:ln>
            <a:noFill/>
          </a:ln>
          <a:effectLst>
            <a:glow>
              <a:schemeClr val="tx2">
                <a:lumMod val="75000"/>
                <a:alpha val="40000"/>
              </a:schemeClr>
            </a:glow>
            <a:outerShdw blurRad="50800" dist="38100" dir="5400000" algn="t" rotWithShape="0">
              <a:prstClr val="black">
                <a:alpha val="40000"/>
              </a:prstClr>
            </a:outerShdw>
            <a:softEdge rad="127000"/>
          </a:effectLst>
        </p:spPr>
        <p:style>
          <a:lnRef idx="0">
            <a:scrgbClr r="0" g="0" b="0"/>
          </a:lnRef>
          <a:fillRef idx="1001">
            <a:schemeClr val="lt1"/>
          </a:fillRef>
          <a:effectRef idx="0">
            <a:scrgbClr r="0" g="0" b="0"/>
          </a:effectRef>
          <a:fontRef idx="major"/>
        </p:style>
        <p:txBody>
          <a:bodyPr wrap="square" anchorCtr="1">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800" b="1" dirty="0"/>
              <a:t>SELMON EXPRESSWAY MISC. RESURFACINGS</a:t>
            </a:r>
          </a:p>
          <a:p>
            <a:pPr>
              <a:defRPr/>
            </a:pPr>
            <a:r>
              <a:rPr lang="en-US" sz="2800" b="1" dirty="0"/>
              <a:t>OVERVIEW</a:t>
            </a:r>
          </a:p>
        </p:txBody>
      </p:sp>
      <p:sp>
        <p:nvSpPr>
          <p:cNvPr id="6" name="Content Placeholder 2">
            <a:extLst>
              <a:ext uri="{FF2B5EF4-FFF2-40B4-BE49-F238E27FC236}">
                <a16:creationId xmlns:a16="http://schemas.microsoft.com/office/drawing/2014/main" id="{C60080C8-95BB-4A80-96B6-AF726FDC981A}"/>
              </a:ext>
            </a:extLst>
          </p:cNvPr>
          <p:cNvSpPr>
            <a:spLocks noGrp="1"/>
          </p:cNvSpPr>
          <p:nvPr>
            <p:ph idx="1"/>
          </p:nvPr>
        </p:nvSpPr>
        <p:spPr>
          <a:xfrm>
            <a:off x="381000" y="1033224"/>
            <a:ext cx="8763000" cy="4525963"/>
          </a:xfrm>
        </p:spPr>
        <p:txBody>
          <a:bodyPr/>
          <a:lstStyle/>
          <a:p>
            <a:r>
              <a:rPr lang="en-US" dirty="0"/>
              <a:t>MOT requirements</a:t>
            </a:r>
          </a:p>
          <a:p>
            <a:pPr lvl="1"/>
            <a:r>
              <a:rPr lang="en-US" dirty="0"/>
              <a:t>MOT plans required for ramp closures</a:t>
            </a:r>
          </a:p>
        </p:txBody>
      </p:sp>
      <p:sp>
        <p:nvSpPr>
          <p:cNvPr id="8" name="TextBox 7">
            <a:extLst>
              <a:ext uri="{FF2B5EF4-FFF2-40B4-BE49-F238E27FC236}">
                <a16:creationId xmlns:a16="http://schemas.microsoft.com/office/drawing/2014/main" id="{37F1E7F5-A846-42B3-BB26-B649F0CCD83D}"/>
              </a:ext>
            </a:extLst>
          </p:cNvPr>
          <p:cNvSpPr txBox="1"/>
          <p:nvPr/>
        </p:nvSpPr>
        <p:spPr>
          <a:xfrm>
            <a:off x="533400" y="2209800"/>
            <a:ext cx="8229600" cy="3323987"/>
          </a:xfrm>
          <a:prstGeom prst="rect">
            <a:avLst/>
          </a:prstGeom>
          <a:noFill/>
          <a:ln w="12700">
            <a:solidFill>
              <a:schemeClr val="tx1"/>
            </a:solidFill>
          </a:ln>
        </p:spPr>
        <p:txBody>
          <a:bodyPr wrap="square">
            <a:spAutoFit/>
          </a:bodyPr>
          <a:lstStyle/>
          <a:p>
            <a:pPr marR="1070"/>
            <a:r>
              <a:rPr lang="en-US" sz="1400" b="0" i="0" u="none" strike="noStrike" baseline="0" dirty="0">
                <a:latin typeface="Times New Roman" panose="02020603050405020304" pitchFamily="18" charset="0"/>
              </a:rPr>
              <a:t>Maintenance of Traffic, (MOT), to be provided by the Contractor during all set-up and take-down activities and work activities. Maintenance of Traffic to be performed by “MOT certified” staff in accordance with the July 2021 edition of the Florida Department of Transportation (FDOT), Standard Specifications for Road and Bridge Construction, Section 102, Maintenance of Traffic and the July 2021 edition of the Florida Department of Transportation (FDOT) Standard Plans for Road and Bridge Construction.</a:t>
            </a:r>
          </a:p>
          <a:p>
            <a:endParaRPr lang="en-US" sz="1400" b="0" i="0" u="none" strike="noStrike" baseline="0" dirty="0">
              <a:latin typeface="Times New Roman" panose="02020603050405020304" pitchFamily="18" charset="0"/>
            </a:endParaRPr>
          </a:p>
          <a:p>
            <a:r>
              <a:rPr lang="en-US" sz="1400" b="0" i="0" u="none" strike="noStrike" baseline="0" dirty="0">
                <a:latin typeface="Times New Roman" panose="02020603050405020304" pitchFamily="18" charset="0"/>
              </a:rPr>
              <a:t>Mainline and ramp lane closures are </a:t>
            </a:r>
            <a:r>
              <a:rPr lang="en-US" sz="1400" b="0" i="0" u="sng" strike="noStrike" baseline="0" dirty="0">
                <a:latin typeface="Times New Roman" panose="02020603050405020304" pitchFamily="18" charset="0"/>
              </a:rPr>
              <a:t>not permitted</a:t>
            </a:r>
            <a:r>
              <a:rPr lang="en-US" sz="1400" b="0" i="0" u="none" strike="noStrike" baseline="0" dirty="0">
                <a:latin typeface="Times New Roman" panose="02020603050405020304" pitchFamily="18" charset="0"/>
              </a:rPr>
              <a:t> during the following hours:</a:t>
            </a:r>
          </a:p>
          <a:p>
            <a:r>
              <a:rPr lang="en-US" sz="1400" b="1" i="0" u="none" strike="noStrike" baseline="0" dirty="0">
                <a:latin typeface="Times New Roman" panose="02020603050405020304" pitchFamily="18" charset="0"/>
              </a:rPr>
              <a:t>5:00 AM to 9:00 AM</a:t>
            </a:r>
          </a:p>
          <a:p>
            <a:r>
              <a:rPr lang="en-US" sz="1400" b="1" i="0" u="none" strike="noStrike" baseline="0" dirty="0">
                <a:latin typeface="Times New Roman" panose="02020603050405020304" pitchFamily="18" charset="0"/>
              </a:rPr>
              <a:t>3:00 PM to 7:00 PM</a:t>
            </a:r>
          </a:p>
          <a:p>
            <a:endParaRPr lang="en-US" sz="1400" b="1" i="0" u="none" strike="noStrike" baseline="0" dirty="0">
              <a:latin typeface="Times New Roman" panose="02020603050405020304" pitchFamily="18" charset="0"/>
            </a:endParaRPr>
          </a:p>
          <a:p>
            <a:r>
              <a:rPr lang="en-US" sz="1400" b="0" i="0" u="none" strike="noStrike" baseline="0" dirty="0">
                <a:latin typeface="Times New Roman" panose="02020603050405020304" pitchFamily="18" charset="0"/>
              </a:rPr>
              <a:t>Paving operations shall be performed at night.</a:t>
            </a:r>
          </a:p>
          <a:p>
            <a:endParaRPr lang="en-US" sz="1400" b="0" i="0" u="none" strike="noStrike" baseline="0" dirty="0">
              <a:latin typeface="Times New Roman" panose="02020603050405020304" pitchFamily="18" charset="0"/>
            </a:endParaRPr>
          </a:p>
          <a:p>
            <a:r>
              <a:rPr lang="en-US" sz="1400" b="0" i="0" u="none" strike="noStrike" baseline="0" dirty="0">
                <a:latin typeface="Times New Roman" panose="02020603050405020304" pitchFamily="18" charset="0"/>
              </a:rPr>
              <a:t>Special event days as directed by THEA will apply.</a:t>
            </a:r>
          </a:p>
          <a:p>
            <a:endParaRPr lang="en-US" sz="1400" b="0" i="0" u="none" strike="noStrike" baseline="0" dirty="0">
              <a:latin typeface="Times New Roman" panose="02020603050405020304" pitchFamily="18" charset="0"/>
            </a:endParaRPr>
          </a:p>
          <a:p>
            <a:r>
              <a:rPr lang="en-US" sz="1400" b="0" i="0" u="none" strike="noStrike" baseline="0" dirty="0">
                <a:latin typeface="Times New Roman" panose="02020603050405020304" pitchFamily="18" charset="0"/>
              </a:rPr>
              <a:t>No two consecutive ramps in the same direction shall be closed within the same work period.</a:t>
            </a:r>
          </a:p>
        </p:txBody>
      </p:sp>
    </p:spTree>
    <p:extLst>
      <p:ext uri="{BB962C8B-B14F-4D97-AF65-F5344CB8AC3E}">
        <p14:creationId xmlns:p14="http://schemas.microsoft.com/office/powerpoint/2010/main" val="2570852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AEC7A1-443B-4028-8F9A-976A702B42FF}"/>
              </a:ext>
            </a:extLst>
          </p:cNvPr>
          <p:cNvSpPr txBox="1">
            <a:spLocks/>
          </p:cNvSpPr>
          <p:nvPr/>
        </p:nvSpPr>
        <p:spPr>
          <a:xfrm>
            <a:off x="190500" y="152400"/>
            <a:ext cx="8763000" cy="954107"/>
          </a:xfrm>
          <a:prstGeom prst="rect">
            <a:avLst/>
          </a:prstGeom>
          <a:noFill/>
          <a:ln>
            <a:noFill/>
          </a:ln>
          <a:effectLst>
            <a:glow>
              <a:schemeClr val="tx2">
                <a:lumMod val="75000"/>
                <a:alpha val="40000"/>
              </a:schemeClr>
            </a:glow>
            <a:outerShdw blurRad="50800" dist="38100" dir="5400000" algn="t" rotWithShape="0">
              <a:prstClr val="black">
                <a:alpha val="40000"/>
              </a:prstClr>
            </a:outerShdw>
            <a:softEdge rad="127000"/>
          </a:effectLst>
        </p:spPr>
        <p:style>
          <a:lnRef idx="0">
            <a:scrgbClr r="0" g="0" b="0"/>
          </a:lnRef>
          <a:fillRef idx="1001">
            <a:schemeClr val="lt1"/>
          </a:fillRef>
          <a:effectRef idx="0">
            <a:scrgbClr r="0" g="0" b="0"/>
          </a:effectRef>
          <a:fontRef idx="major"/>
        </p:style>
        <p:txBody>
          <a:bodyPr wrap="square" anchorCtr="1">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800" b="1"/>
              <a:t>SELMON EXPRESSWAY MISC. RESURFACINGS</a:t>
            </a:r>
          </a:p>
          <a:p>
            <a:pPr>
              <a:defRPr/>
            </a:pPr>
            <a:r>
              <a:rPr lang="en-US" sz="2800" b="1"/>
              <a:t>OVERVIEW</a:t>
            </a:r>
            <a:endParaRPr lang="en-US" sz="2800" b="1" dirty="0"/>
          </a:p>
        </p:txBody>
      </p:sp>
      <p:sp>
        <p:nvSpPr>
          <p:cNvPr id="6" name="Content Placeholder 2">
            <a:extLst>
              <a:ext uri="{FF2B5EF4-FFF2-40B4-BE49-F238E27FC236}">
                <a16:creationId xmlns:a16="http://schemas.microsoft.com/office/drawing/2014/main" id="{C60080C8-95BB-4A80-96B6-AF726FDC981A}"/>
              </a:ext>
            </a:extLst>
          </p:cNvPr>
          <p:cNvSpPr>
            <a:spLocks noGrp="1"/>
          </p:cNvSpPr>
          <p:nvPr>
            <p:ph idx="1"/>
          </p:nvPr>
        </p:nvSpPr>
        <p:spPr>
          <a:xfrm>
            <a:off x="0" y="990600"/>
            <a:ext cx="9067800" cy="4525963"/>
          </a:xfrm>
        </p:spPr>
        <p:txBody>
          <a:bodyPr/>
          <a:lstStyle/>
          <a:p>
            <a:r>
              <a:rPr lang="en-US" sz="2800" dirty="0"/>
              <a:t>Pavement</a:t>
            </a:r>
          </a:p>
          <a:p>
            <a:pPr lvl="1"/>
            <a:r>
              <a:rPr lang="en-US" sz="2400" dirty="0"/>
              <a:t>May reduce mill depth to base to minimize rework</a:t>
            </a:r>
          </a:p>
          <a:p>
            <a:pPr lvl="1"/>
            <a:r>
              <a:rPr lang="en-US" sz="2400" dirty="0"/>
              <a:t>On FC-5 sections, apply 8” overlap</a:t>
            </a:r>
          </a:p>
          <a:p>
            <a:pPr lvl="1"/>
            <a:r>
              <a:rPr lang="en-US" sz="2400" dirty="0"/>
              <a:t>Feather milled surface to match sections</a:t>
            </a:r>
          </a:p>
          <a:p>
            <a:pPr lvl="1"/>
            <a:r>
              <a:rPr lang="en-US" sz="2400" dirty="0"/>
              <a:t>Asphalt Pay Adjustments Apply (Special Provision 9-2)</a:t>
            </a:r>
          </a:p>
          <a:p>
            <a:pPr lvl="1"/>
            <a:r>
              <a:rPr lang="en-US" sz="2400" dirty="0"/>
              <a:t>Rumble Strips</a:t>
            </a:r>
          </a:p>
          <a:p>
            <a:pPr lvl="1"/>
            <a:r>
              <a:rPr lang="en-US" sz="2400" dirty="0"/>
              <a:t>Cores not available</a:t>
            </a:r>
          </a:p>
        </p:txBody>
      </p:sp>
      <p:sp>
        <p:nvSpPr>
          <p:cNvPr id="14" name="TextBox 13">
            <a:extLst>
              <a:ext uri="{FF2B5EF4-FFF2-40B4-BE49-F238E27FC236}">
                <a16:creationId xmlns:a16="http://schemas.microsoft.com/office/drawing/2014/main" id="{1E0315F1-5951-491B-A2B9-2C19B52FE2BD}"/>
              </a:ext>
            </a:extLst>
          </p:cNvPr>
          <p:cNvSpPr txBox="1"/>
          <p:nvPr/>
        </p:nvSpPr>
        <p:spPr>
          <a:xfrm>
            <a:off x="3352800" y="3352800"/>
            <a:ext cx="5486400" cy="2400657"/>
          </a:xfrm>
          <a:prstGeom prst="rect">
            <a:avLst/>
          </a:prstGeom>
          <a:noFill/>
          <a:ln w="12700">
            <a:solidFill>
              <a:schemeClr val="tx1"/>
            </a:solidFill>
          </a:ln>
        </p:spPr>
        <p:txBody>
          <a:bodyPr wrap="square">
            <a:spAutoFit/>
          </a:bodyPr>
          <a:lstStyle/>
          <a:p>
            <a:r>
              <a:rPr lang="en-US" sz="1000" b="1" i="0" u="none" strike="noStrike" baseline="0" dirty="0">
                <a:solidFill>
                  <a:srgbClr val="000000"/>
                </a:solidFill>
                <a:latin typeface="Times New Roman" panose="02020603050405020304" pitchFamily="18" charset="0"/>
              </a:rPr>
              <a:t>9-2.2.2 Asphalt Pay Adjustments: </a:t>
            </a:r>
            <a:r>
              <a:rPr lang="en-US" sz="1000" b="0" i="0" u="none" strike="noStrike" baseline="0" dirty="0">
                <a:solidFill>
                  <a:srgbClr val="000000"/>
                </a:solidFill>
                <a:latin typeface="Times New Roman" panose="02020603050405020304" pitchFamily="18" charset="0"/>
              </a:rPr>
              <a:t>Asphalt pay quantity adjustments apply to asphalt items listed in Sections 234, 334, 337 and 339. </a:t>
            </a:r>
          </a:p>
          <a:p>
            <a:r>
              <a:rPr lang="en-US" sz="1000" b="0" i="0" u="none" strike="noStrike" baseline="0" dirty="0">
                <a:solidFill>
                  <a:srgbClr val="000000"/>
                </a:solidFill>
                <a:latin typeface="Times New Roman" panose="02020603050405020304" pitchFamily="18" charset="0"/>
              </a:rPr>
              <a:t>For each item, the pay quantity will be based on the quantity placed on the project, limited to 105% of the adjusted quantity for the item. The adjusted quantity will be determined by dividing the sum of the quantities from the Invitation to Bid (including any Engineer approved quantity revisions) by the design </a:t>
            </a:r>
            <a:r>
              <a:rPr lang="en-US" sz="1000" b="0" i="0" u="none" strike="noStrike" baseline="0" dirty="0" err="1">
                <a:solidFill>
                  <a:srgbClr val="000000"/>
                </a:solidFill>
                <a:latin typeface="Times New Roman" panose="02020603050405020304" pitchFamily="18" charset="0"/>
              </a:rPr>
              <a:t>Gmm</a:t>
            </a:r>
            <a:r>
              <a:rPr lang="en-US" sz="1000" b="0" i="0" u="none" strike="noStrike" baseline="0" dirty="0">
                <a:solidFill>
                  <a:srgbClr val="000000"/>
                </a:solidFill>
                <a:latin typeface="Times New Roman" panose="02020603050405020304" pitchFamily="18" charset="0"/>
              </a:rPr>
              <a:t> stated in 334-1.4 (design </a:t>
            </a:r>
            <a:r>
              <a:rPr lang="en-US" sz="1000" b="0" i="0" u="none" strike="noStrike" baseline="0" dirty="0" err="1">
                <a:solidFill>
                  <a:srgbClr val="000000"/>
                </a:solidFill>
                <a:latin typeface="Times New Roman" panose="02020603050405020304" pitchFamily="18" charset="0"/>
              </a:rPr>
              <a:t>Gsb</a:t>
            </a:r>
            <a:r>
              <a:rPr lang="en-US" sz="1000" b="0" i="0" u="none" strike="noStrike" baseline="0" dirty="0">
                <a:solidFill>
                  <a:srgbClr val="000000"/>
                </a:solidFill>
                <a:latin typeface="Times New Roman" panose="02020603050405020304" pitchFamily="18" charset="0"/>
              </a:rPr>
              <a:t> stated in 337-8.2 for FC-5), and multiplying by the tonnage-weighted average </a:t>
            </a:r>
            <a:r>
              <a:rPr lang="en-US" sz="1000" b="0" i="0" u="none" strike="noStrike" baseline="0" dirty="0" err="1">
                <a:solidFill>
                  <a:srgbClr val="000000"/>
                </a:solidFill>
                <a:latin typeface="Times New Roman" panose="02020603050405020304" pitchFamily="18" charset="0"/>
              </a:rPr>
              <a:t>Gmm</a:t>
            </a:r>
            <a:r>
              <a:rPr lang="en-US" sz="1000" b="0" i="0" u="none" strike="noStrike" baseline="0" dirty="0">
                <a:solidFill>
                  <a:srgbClr val="000000"/>
                </a:solidFill>
                <a:latin typeface="Times New Roman" panose="02020603050405020304" pitchFamily="18" charset="0"/>
              </a:rPr>
              <a:t> (tonnage-weighted average </a:t>
            </a:r>
            <a:r>
              <a:rPr lang="en-US" sz="1000" b="0" i="0" u="none" strike="noStrike" baseline="0" dirty="0" err="1">
                <a:solidFill>
                  <a:srgbClr val="000000"/>
                </a:solidFill>
                <a:latin typeface="Times New Roman" panose="02020603050405020304" pitchFamily="18" charset="0"/>
              </a:rPr>
              <a:t>Gsb</a:t>
            </a:r>
            <a:r>
              <a:rPr lang="en-US" sz="1000" b="0" i="0" u="none" strike="noStrike" baseline="0" dirty="0">
                <a:solidFill>
                  <a:srgbClr val="000000"/>
                </a:solidFill>
                <a:latin typeface="Times New Roman" panose="02020603050405020304" pitchFamily="18" charset="0"/>
              </a:rPr>
              <a:t> for FC-5) of the mixes used. </a:t>
            </a:r>
          </a:p>
          <a:p>
            <a:r>
              <a:rPr lang="en-US" sz="1000" b="0" i="0" u="none" strike="noStrike" baseline="0" dirty="0">
                <a:solidFill>
                  <a:srgbClr val="000000"/>
                </a:solidFill>
                <a:latin typeface="Times New Roman" panose="02020603050405020304" pitchFamily="18" charset="0"/>
              </a:rPr>
              <a:t>For each item, additions in pay will be made if the actual quantity placed exceeds the adjusted quantity. Additions in pay will be calculated by subtracting the adjusted quantity placed from the actual quantity placed, multiplied by the Department’s 12-month statewide average unit price. The additional pay quantity shall not exceed 5% of the adjusted quantity. Additions in pay will be made only for additions exceeding $5,000. </a:t>
            </a:r>
          </a:p>
          <a:p>
            <a:r>
              <a:rPr lang="en-US" sz="1000" b="0" i="0" u="none" strike="noStrike" baseline="0" dirty="0">
                <a:solidFill>
                  <a:srgbClr val="000000"/>
                </a:solidFill>
                <a:latin typeface="Times New Roman" panose="02020603050405020304" pitchFamily="18" charset="0"/>
              </a:rPr>
              <a:t>For each item, reductions in pay will be made if the quantity placed is less than the adjusted quantity. Reduction in pay will be calculated by subtracting the adjusted quantity from the quantity placed, then multiplying by the Department’s 12-month statewide average unit price. </a:t>
            </a:r>
            <a:endParaRPr lang="en-US" sz="1000" dirty="0"/>
          </a:p>
        </p:txBody>
      </p:sp>
    </p:spTree>
    <p:extLst>
      <p:ext uri="{BB962C8B-B14F-4D97-AF65-F5344CB8AC3E}">
        <p14:creationId xmlns:p14="http://schemas.microsoft.com/office/powerpoint/2010/main" val="670098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AEC7A1-443B-4028-8F9A-976A702B42FF}"/>
              </a:ext>
            </a:extLst>
          </p:cNvPr>
          <p:cNvSpPr txBox="1">
            <a:spLocks/>
          </p:cNvSpPr>
          <p:nvPr/>
        </p:nvSpPr>
        <p:spPr>
          <a:xfrm>
            <a:off x="228600" y="112693"/>
            <a:ext cx="8763000" cy="954107"/>
          </a:xfrm>
          <a:prstGeom prst="rect">
            <a:avLst/>
          </a:prstGeom>
          <a:noFill/>
          <a:ln>
            <a:noFill/>
          </a:ln>
          <a:effectLst>
            <a:glow>
              <a:schemeClr val="tx2">
                <a:lumMod val="75000"/>
                <a:alpha val="40000"/>
              </a:schemeClr>
            </a:glow>
            <a:outerShdw blurRad="50800" dist="38100" dir="5400000" algn="t" rotWithShape="0">
              <a:prstClr val="black">
                <a:alpha val="40000"/>
              </a:prstClr>
            </a:outerShdw>
            <a:softEdge rad="127000"/>
          </a:effectLst>
        </p:spPr>
        <p:style>
          <a:lnRef idx="0">
            <a:scrgbClr r="0" g="0" b="0"/>
          </a:lnRef>
          <a:fillRef idx="1001">
            <a:schemeClr val="lt1"/>
          </a:fillRef>
          <a:effectRef idx="0">
            <a:scrgbClr r="0" g="0" b="0"/>
          </a:effectRef>
          <a:fontRef idx="major"/>
        </p:style>
        <p:txBody>
          <a:bodyPr wrap="square" anchorCtr="1">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800" b="1" dirty="0"/>
              <a:t>SELMON EXPRESSWAY MISC. RESURFACINGS</a:t>
            </a:r>
          </a:p>
          <a:p>
            <a:pPr>
              <a:defRPr/>
            </a:pPr>
            <a:r>
              <a:rPr lang="en-US" sz="2800" b="1" dirty="0"/>
              <a:t>EUCLID AVE EB ON RAMP O-01221</a:t>
            </a:r>
            <a:endParaRPr lang="en-US" altLang="en-US" sz="2800" b="1" dirty="0">
              <a:ea typeface="Arial Unicode MS" panose="020B0604020202020204" pitchFamily="34" charset="-128"/>
              <a:cs typeface="Leelawadee" panose="020B0502040204020203" pitchFamily="34" charset="-34"/>
            </a:endParaRPr>
          </a:p>
        </p:txBody>
      </p:sp>
      <p:pic>
        <p:nvPicPr>
          <p:cNvPr id="3" name="Picture 2">
            <a:extLst>
              <a:ext uri="{FF2B5EF4-FFF2-40B4-BE49-F238E27FC236}">
                <a16:creationId xmlns:a16="http://schemas.microsoft.com/office/drawing/2014/main" id="{07E057CA-8C8B-4729-9EDC-3BABFBFECBBD}"/>
              </a:ext>
            </a:extLst>
          </p:cNvPr>
          <p:cNvPicPr>
            <a:picLocks noChangeAspect="1"/>
          </p:cNvPicPr>
          <p:nvPr/>
        </p:nvPicPr>
        <p:blipFill>
          <a:blip r:embed="rId2"/>
          <a:stretch>
            <a:fillRect/>
          </a:stretch>
        </p:blipFill>
        <p:spPr>
          <a:xfrm>
            <a:off x="793750" y="1039223"/>
            <a:ext cx="7556500" cy="4779554"/>
          </a:xfrm>
          <a:prstGeom prst="rect">
            <a:avLst/>
          </a:prstGeom>
          <a:ln w="12700">
            <a:solidFill>
              <a:schemeClr val="tx1"/>
            </a:solidFill>
          </a:ln>
        </p:spPr>
      </p:pic>
    </p:spTree>
    <p:extLst>
      <p:ext uri="{BB962C8B-B14F-4D97-AF65-F5344CB8AC3E}">
        <p14:creationId xmlns:p14="http://schemas.microsoft.com/office/powerpoint/2010/main" val="3925644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AEC7A1-443B-4028-8F9A-976A702B42FF}"/>
              </a:ext>
            </a:extLst>
          </p:cNvPr>
          <p:cNvSpPr txBox="1">
            <a:spLocks/>
          </p:cNvSpPr>
          <p:nvPr/>
        </p:nvSpPr>
        <p:spPr>
          <a:xfrm>
            <a:off x="228600" y="112693"/>
            <a:ext cx="8763000" cy="954107"/>
          </a:xfrm>
          <a:prstGeom prst="rect">
            <a:avLst/>
          </a:prstGeom>
          <a:noFill/>
          <a:ln>
            <a:noFill/>
          </a:ln>
          <a:effectLst>
            <a:glow>
              <a:schemeClr val="tx2">
                <a:lumMod val="75000"/>
                <a:alpha val="40000"/>
              </a:schemeClr>
            </a:glow>
            <a:outerShdw blurRad="50800" dist="38100" dir="5400000" algn="t" rotWithShape="0">
              <a:prstClr val="black">
                <a:alpha val="40000"/>
              </a:prstClr>
            </a:outerShdw>
            <a:softEdge rad="127000"/>
          </a:effectLst>
        </p:spPr>
        <p:style>
          <a:lnRef idx="0">
            <a:scrgbClr r="0" g="0" b="0"/>
          </a:lnRef>
          <a:fillRef idx="1001">
            <a:schemeClr val="lt1"/>
          </a:fillRef>
          <a:effectRef idx="0">
            <a:scrgbClr r="0" g="0" b="0"/>
          </a:effectRef>
          <a:fontRef idx="major"/>
        </p:style>
        <p:txBody>
          <a:bodyPr wrap="square" anchorCtr="1">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800" b="1" dirty="0"/>
              <a:t>SELMON EXPRESSWAY MISC. RESURFACINGS</a:t>
            </a:r>
          </a:p>
          <a:p>
            <a:pPr>
              <a:defRPr/>
            </a:pPr>
            <a:r>
              <a:rPr lang="en-US" sz="2800" b="1" dirty="0"/>
              <a:t>BAY TO BAY BLVD EB ON RAMP O-01221</a:t>
            </a:r>
            <a:endParaRPr lang="en-US" altLang="en-US" sz="2800" b="1" dirty="0">
              <a:ea typeface="Arial Unicode MS" panose="020B0604020202020204" pitchFamily="34" charset="-128"/>
              <a:cs typeface="Leelawadee" panose="020B0502040204020203" pitchFamily="34" charset="-34"/>
            </a:endParaRPr>
          </a:p>
        </p:txBody>
      </p:sp>
      <p:pic>
        <p:nvPicPr>
          <p:cNvPr id="6" name="Picture 5">
            <a:extLst>
              <a:ext uri="{FF2B5EF4-FFF2-40B4-BE49-F238E27FC236}">
                <a16:creationId xmlns:a16="http://schemas.microsoft.com/office/drawing/2014/main" id="{9B382499-24FB-4D3B-B2FF-72DF93701024}"/>
              </a:ext>
            </a:extLst>
          </p:cNvPr>
          <p:cNvPicPr>
            <a:picLocks noChangeAspect="1"/>
          </p:cNvPicPr>
          <p:nvPr/>
        </p:nvPicPr>
        <p:blipFill>
          <a:blip r:embed="rId2"/>
          <a:stretch>
            <a:fillRect/>
          </a:stretch>
        </p:blipFill>
        <p:spPr>
          <a:xfrm>
            <a:off x="781050" y="1016000"/>
            <a:ext cx="7581900" cy="4799181"/>
          </a:xfrm>
          <a:prstGeom prst="rect">
            <a:avLst/>
          </a:prstGeom>
          <a:ln w="12700">
            <a:solidFill>
              <a:schemeClr val="tx1"/>
            </a:solidFill>
          </a:ln>
        </p:spPr>
      </p:pic>
    </p:spTree>
    <p:extLst>
      <p:ext uri="{BB962C8B-B14F-4D97-AF65-F5344CB8AC3E}">
        <p14:creationId xmlns:p14="http://schemas.microsoft.com/office/powerpoint/2010/main" val="38754487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0C0">
            <a:alpha val="60000"/>
          </a:srgbClr>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6826</TotalTime>
  <Words>1309</Words>
  <Application>Microsoft Office PowerPoint</Application>
  <PresentationFormat>On-screen Show (4:3)</PresentationFormat>
  <Paragraphs>152</Paragraphs>
  <Slides>36</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CEI/PUBLIC INVOLVEMENT </vt:lpstr>
      <vt:lpstr>Schedule</vt:lpstr>
      <vt:lpstr>Schedule</vt:lpstr>
      <vt:lpstr>Project Documents </vt:lpstr>
      <vt:lpstr>PowerPoint Presentation</vt:lpstr>
    </vt:vector>
  </TitlesOfParts>
  <Company>sdfhsdfg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Trippe</dc:creator>
  <cp:lastModifiedBy>James Drapp</cp:lastModifiedBy>
  <cp:revision>391</cp:revision>
  <cp:lastPrinted>2016-12-14T13:54:41Z</cp:lastPrinted>
  <dcterms:created xsi:type="dcterms:W3CDTF">2010-04-16T18:41:34Z</dcterms:created>
  <dcterms:modified xsi:type="dcterms:W3CDTF">2021-08-23T12:20:36Z</dcterms:modified>
</cp:coreProperties>
</file>