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42"/>
  </p:notesMasterIdLst>
  <p:handoutMasterIdLst>
    <p:handoutMasterId r:id="rId43"/>
  </p:handoutMasterIdLst>
  <p:sldIdLst>
    <p:sldId id="264" r:id="rId2"/>
    <p:sldId id="318" r:id="rId3"/>
    <p:sldId id="502" r:id="rId4"/>
    <p:sldId id="314" r:id="rId5"/>
    <p:sldId id="510" r:id="rId6"/>
    <p:sldId id="514" r:id="rId7"/>
    <p:sldId id="533" r:id="rId8"/>
    <p:sldId id="554" r:id="rId9"/>
    <p:sldId id="548" r:id="rId10"/>
    <p:sldId id="549" r:id="rId11"/>
    <p:sldId id="489" r:id="rId12"/>
    <p:sldId id="556" r:id="rId13"/>
    <p:sldId id="552" r:id="rId14"/>
    <p:sldId id="550" r:id="rId15"/>
    <p:sldId id="496" r:id="rId16"/>
    <p:sldId id="545" r:id="rId17"/>
    <p:sldId id="551" r:id="rId18"/>
    <p:sldId id="546" r:id="rId19"/>
    <p:sldId id="524" r:id="rId20"/>
    <p:sldId id="525" r:id="rId21"/>
    <p:sldId id="553" r:id="rId22"/>
    <p:sldId id="527" r:id="rId23"/>
    <p:sldId id="540" r:id="rId24"/>
    <p:sldId id="516" r:id="rId25"/>
    <p:sldId id="497" r:id="rId26"/>
    <p:sldId id="547" r:id="rId27"/>
    <p:sldId id="498" r:id="rId28"/>
    <p:sldId id="500" r:id="rId29"/>
    <p:sldId id="504" r:id="rId30"/>
    <p:sldId id="513" r:id="rId31"/>
    <p:sldId id="529" r:id="rId32"/>
    <p:sldId id="503" r:id="rId33"/>
    <p:sldId id="501" r:id="rId34"/>
    <p:sldId id="456" r:id="rId35"/>
    <p:sldId id="465" r:id="rId36"/>
    <p:sldId id="530" r:id="rId37"/>
    <p:sldId id="557" r:id="rId38"/>
    <p:sldId id="559" r:id="rId39"/>
    <p:sldId id="558" r:id="rId40"/>
    <p:sldId id="560"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4F781"/>
    <a:srgbClr val="0099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88055" autoAdjust="0"/>
  </p:normalViewPr>
  <p:slideViewPr>
    <p:cSldViewPr>
      <p:cViewPr>
        <p:scale>
          <a:sx n="58" d="100"/>
          <a:sy n="58" d="100"/>
        </p:scale>
        <p:origin x="1276" y="8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E453E-6BAC-41B9-A3BA-93E198644F2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A3949DE1-0610-4BD7-9F38-3239D031186C}">
      <dgm:prSet/>
      <dgm:spPr/>
      <dgm:t>
        <a:bodyPr/>
        <a:lstStyle/>
        <a:p>
          <a:r>
            <a:rPr lang="en-US" b="1" dirty="0"/>
            <a:t>Man Le </a:t>
          </a:r>
          <a:r>
            <a:rPr lang="en-US" dirty="0"/>
            <a:t>– THEA Contracts &amp; Procurement Manager</a:t>
          </a:r>
        </a:p>
      </dgm:t>
    </dgm:pt>
    <dgm:pt modelId="{0C5DAF65-0E4E-420B-A2D7-08EBC6256C14}" type="parTrans" cxnId="{A671EE43-8A58-4E78-B7B1-6BA77FEDC344}">
      <dgm:prSet/>
      <dgm:spPr/>
      <dgm:t>
        <a:bodyPr/>
        <a:lstStyle/>
        <a:p>
          <a:endParaRPr lang="en-US"/>
        </a:p>
      </dgm:t>
    </dgm:pt>
    <dgm:pt modelId="{CB0F6A4D-29D5-44E9-BA47-D93FCBCD3FEF}" type="sibTrans" cxnId="{A671EE43-8A58-4E78-B7B1-6BA77FEDC344}">
      <dgm:prSet/>
      <dgm:spPr/>
      <dgm:t>
        <a:bodyPr/>
        <a:lstStyle/>
        <a:p>
          <a:endParaRPr lang="en-US"/>
        </a:p>
      </dgm:t>
    </dgm:pt>
    <dgm:pt modelId="{E2DA6A7F-B46F-4F24-9667-B00AF4D9694E}">
      <dgm:prSet/>
      <dgm:spPr/>
      <dgm:t>
        <a:bodyPr/>
        <a:lstStyle/>
        <a:p>
          <a:r>
            <a:rPr lang="en-US" b="1" dirty="0"/>
            <a:t>Judith Villegas, EI </a:t>
          </a:r>
          <a:r>
            <a:rPr lang="en-US" dirty="0"/>
            <a:t>– THEA Project Manager</a:t>
          </a:r>
        </a:p>
      </dgm:t>
    </dgm:pt>
    <dgm:pt modelId="{69A62843-E874-445A-9A4A-C0C5B7E2905E}" type="parTrans" cxnId="{94353A71-B373-47DF-A2F6-4999B55A3DBE}">
      <dgm:prSet/>
      <dgm:spPr/>
      <dgm:t>
        <a:bodyPr/>
        <a:lstStyle/>
        <a:p>
          <a:endParaRPr lang="en-US"/>
        </a:p>
      </dgm:t>
    </dgm:pt>
    <dgm:pt modelId="{ADF42691-8C32-4A3C-897F-C3C6F4253173}" type="sibTrans" cxnId="{94353A71-B373-47DF-A2F6-4999B55A3DBE}">
      <dgm:prSet/>
      <dgm:spPr/>
      <dgm:t>
        <a:bodyPr/>
        <a:lstStyle/>
        <a:p>
          <a:endParaRPr lang="en-US"/>
        </a:p>
      </dgm:t>
    </dgm:pt>
    <dgm:pt modelId="{03F9A530-B34A-4B3C-AABB-98FA9E10E07B}">
      <dgm:prSet/>
      <dgm:spPr/>
      <dgm:t>
        <a:bodyPr/>
        <a:lstStyle/>
        <a:p>
          <a:r>
            <a:rPr lang="en-US" b="1" dirty="0"/>
            <a:t>Sue Chrzan </a:t>
          </a:r>
          <a:r>
            <a:rPr lang="en-US" dirty="0"/>
            <a:t>– THEA Director of Public Affairs and Communications</a:t>
          </a:r>
        </a:p>
      </dgm:t>
    </dgm:pt>
    <dgm:pt modelId="{8C8FC544-6760-4FD9-9336-0C3EF41AB811}" type="parTrans" cxnId="{54059A05-2B61-4562-A902-FA046E57E6D5}">
      <dgm:prSet/>
      <dgm:spPr/>
      <dgm:t>
        <a:bodyPr/>
        <a:lstStyle/>
        <a:p>
          <a:endParaRPr lang="en-US"/>
        </a:p>
      </dgm:t>
    </dgm:pt>
    <dgm:pt modelId="{C1B291AD-9947-456C-ABE3-583DA50BA5E8}" type="sibTrans" cxnId="{54059A05-2B61-4562-A902-FA046E57E6D5}">
      <dgm:prSet/>
      <dgm:spPr/>
      <dgm:t>
        <a:bodyPr/>
        <a:lstStyle/>
        <a:p>
          <a:endParaRPr lang="en-US"/>
        </a:p>
      </dgm:t>
    </dgm:pt>
    <dgm:pt modelId="{ABAC4B26-1284-474D-B37F-55B4E0C96A1C}">
      <dgm:prSet/>
      <dgm:spPr/>
      <dgm:t>
        <a:bodyPr/>
        <a:lstStyle/>
        <a:p>
          <a:r>
            <a:rPr lang="en-US" b="1" dirty="0"/>
            <a:t>Brian Pickard, PE </a:t>
          </a:r>
          <a:r>
            <a:rPr lang="en-US" dirty="0"/>
            <a:t>– THEA Director of Operations and Engineering</a:t>
          </a:r>
        </a:p>
      </dgm:t>
    </dgm:pt>
    <dgm:pt modelId="{40AB49AF-05A6-4F93-BE15-603A8718F9D8}" type="parTrans" cxnId="{983E4A22-F7DB-4785-8A1B-4DF900730F2F}">
      <dgm:prSet/>
      <dgm:spPr/>
      <dgm:t>
        <a:bodyPr/>
        <a:lstStyle/>
        <a:p>
          <a:endParaRPr lang="en-US"/>
        </a:p>
      </dgm:t>
    </dgm:pt>
    <dgm:pt modelId="{FBB5DDBB-20C1-4E00-9801-966E16BB45B4}" type="sibTrans" cxnId="{983E4A22-F7DB-4785-8A1B-4DF900730F2F}">
      <dgm:prSet/>
      <dgm:spPr/>
      <dgm:t>
        <a:bodyPr/>
        <a:lstStyle/>
        <a:p>
          <a:endParaRPr lang="en-US"/>
        </a:p>
      </dgm:t>
    </dgm:pt>
    <dgm:pt modelId="{2C5FB8B4-F5A9-4175-9334-063D540BE095}">
      <dgm:prSet/>
      <dgm:spPr/>
      <dgm:t>
        <a:bodyPr/>
        <a:lstStyle/>
        <a:p>
          <a:r>
            <a:rPr lang="en-US" b="1" dirty="0"/>
            <a:t>Jim Drapp, PE </a:t>
          </a:r>
          <a:r>
            <a:rPr lang="en-US" dirty="0"/>
            <a:t>– THEA GEC Program Manager </a:t>
          </a:r>
          <a:r>
            <a:rPr lang="en-US" b="1" dirty="0"/>
            <a:t> </a:t>
          </a:r>
          <a:endParaRPr lang="en-US" dirty="0"/>
        </a:p>
      </dgm:t>
    </dgm:pt>
    <dgm:pt modelId="{659B7412-7D26-475A-862E-1C3F4F0F5322}" type="parTrans" cxnId="{1D84649D-7687-475D-8AD6-54E2686E1641}">
      <dgm:prSet/>
      <dgm:spPr/>
      <dgm:t>
        <a:bodyPr/>
        <a:lstStyle/>
        <a:p>
          <a:endParaRPr lang="en-US"/>
        </a:p>
      </dgm:t>
    </dgm:pt>
    <dgm:pt modelId="{F926DA6D-4CAC-46DE-9E3A-0D06FA07BEBB}" type="sibTrans" cxnId="{1D84649D-7687-475D-8AD6-54E2686E1641}">
      <dgm:prSet/>
      <dgm:spPr/>
      <dgm:t>
        <a:bodyPr/>
        <a:lstStyle/>
        <a:p>
          <a:endParaRPr lang="en-US"/>
        </a:p>
      </dgm:t>
    </dgm:pt>
    <dgm:pt modelId="{4A611D28-7203-45CB-9F06-E7C562E155ED}">
      <dgm:prSet/>
      <dgm:spPr/>
      <dgm:t>
        <a:bodyPr/>
        <a:lstStyle/>
        <a:p>
          <a:r>
            <a:rPr lang="en-US" b="1" dirty="0"/>
            <a:t>David Hubbard, PE</a:t>
          </a:r>
          <a:r>
            <a:rPr lang="en-US" dirty="0"/>
            <a:t> – THEA GEC</a:t>
          </a:r>
        </a:p>
      </dgm:t>
    </dgm:pt>
    <dgm:pt modelId="{23E49139-E84F-4CEF-B74B-D37E6365B900}" type="parTrans" cxnId="{2BB86F33-7928-4749-8027-79B42F8D2747}">
      <dgm:prSet/>
      <dgm:spPr/>
      <dgm:t>
        <a:bodyPr/>
        <a:lstStyle/>
        <a:p>
          <a:endParaRPr lang="en-US"/>
        </a:p>
      </dgm:t>
    </dgm:pt>
    <dgm:pt modelId="{90E3A743-07FF-4512-97E9-080E5BB4D541}" type="sibTrans" cxnId="{2BB86F33-7928-4749-8027-79B42F8D2747}">
      <dgm:prSet/>
      <dgm:spPr/>
      <dgm:t>
        <a:bodyPr/>
        <a:lstStyle/>
        <a:p>
          <a:endParaRPr lang="en-US"/>
        </a:p>
      </dgm:t>
    </dgm:pt>
    <dgm:pt modelId="{A4E2D0A9-794C-4B12-A5CC-DDB828857529}">
      <dgm:prSet/>
      <dgm:spPr/>
      <dgm:t>
        <a:bodyPr/>
        <a:lstStyle/>
        <a:p>
          <a:r>
            <a:rPr lang="en-US" b="1" dirty="0"/>
            <a:t>Terry Opdyke </a:t>
          </a:r>
          <a:r>
            <a:rPr lang="en-US" dirty="0"/>
            <a:t>– THEA GEC</a:t>
          </a:r>
        </a:p>
      </dgm:t>
    </dgm:pt>
    <dgm:pt modelId="{BCF65348-692D-468A-BF22-15D0710732D1}" type="parTrans" cxnId="{32AED02A-645E-4EA5-9EC7-91F9D3E748A6}">
      <dgm:prSet/>
      <dgm:spPr/>
      <dgm:t>
        <a:bodyPr/>
        <a:lstStyle/>
        <a:p>
          <a:endParaRPr lang="en-US"/>
        </a:p>
      </dgm:t>
    </dgm:pt>
    <dgm:pt modelId="{8BC9ACDC-5BC9-4A2D-A643-7AFFEEC6B7DD}" type="sibTrans" cxnId="{32AED02A-645E-4EA5-9EC7-91F9D3E748A6}">
      <dgm:prSet/>
      <dgm:spPr/>
      <dgm:t>
        <a:bodyPr/>
        <a:lstStyle/>
        <a:p>
          <a:endParaRPr lang="en-US"/>
        </a:p>
      </dgm:t>
    </dgm:pt>
    <dgm:pt modelId="{9D19AB85-878E-4607-BBB5-E3D9E185F39F}">
      <dgm:prSet/>
      <dgm:spPr/>
      <dgm:t>
        <a:bodyPr/>
        <a:lstStyle/>
        <a:p>
          <a:r>
            <a:rPr lang="en-US" b="1" dirty="0"/>
            <a:t>Brent Postma (Omni) </a:t>
          </a:r>
          <a:r>
            <a:rPr lang="en-US" dirty="0"/>
            <a:t>– THEA GEC</a:t>
          </a:r>
        </a:p>
      </dgm:t>
    </dgm:pt>
    <dgm:pt modelId="{11ADB248-D724-4806-87DD-BE2BFF545845}" type="parTrans" cxnId="{02C52E6E-1FF0-4D64-AC86-2A5573BFD81C}">
      <dgm:prSet/>
      <dgm:spPr/>
      <dgm:t>
        <a:bodyPr/>
        <a:lstStyle/>
        <a:p>
          <a:endParaRPr lang="en-US"/>
        </a:p>
      </dgm:t>
    </dgm:pt>
    <dgm:pt modelId="{FBE36412-F092-4F22-83B1-A5B9D8ACD1F8}" type="sibTrans" cxnId="{02C52E6E-1FF0-4D64-AC86-2A5573BFD81C}">
      <dgm:prSet/>
      <dgm:spPr/>
      <dgm:t>
        <a:bodyPr/>
        <a:lstStyle/>
        <a:p>
          <a:endParaRPr lang="en-US"/>
        </a:p>
      </dgm:t>
    </dgm:pt>
    <dgm:pt modelId="{A36EFE9E-C0D4-4BF7-B5CB-08A4C8D18576}">
      <dgm:prSet/>
      <dgm:spPr/>
      <dgm:t>
        <a:bodyPr/>
        <a:lstStyle/>
        <a:p>
          <a:r>
            <a:rPr lang="en-US" b="1" dirty="0"/>
            <a:t>Ed Ponce, PE </a:t>
          </a:r>
          <a:r>
            <a:rPr lang="en-US" dirty="0"/>
            <a:t>– THEA GEC Project Manager</a:t>
          </a:r>
        </a:p>
      </dgm:t>
    </dgm:pt>
    <dgm:pt modelId="{D81D7588-0319-4862-9E13-1FB96EB5D764}" type="parTrans" cxnId="{C2922AED-7B5F-4D68-ACC1-4710917FF65E}">
      <dgm:prSet/>
      <dgm:spPr/>
      <dgm:t>
        <a:bodyPr/>
        <a:lstStyle/>
        <a:p>
          <a:endParaRPr lang="en-US"/>
        </a:p>
      </dgm:t>
    </dgm:pt>
    <dgm:pt modelId="{11C55D03-D763-4CAF-920F-79333C3B8057}" type="sibTrans" cxnId="{C2922AED-7B5F-4D68-ACC1-4710917FF65E}">
      <dgm:prSet/>
      <dgm:spPr/>
      <dgm:t>
        <a:bodyPr/>
        <a:lstStyle/>
        <a:p>
          <a:endParaRPr lang="en-US"/>
        </a:p>
      </dgm:t>
    </dgm:pt>
    <dgm:pt modelId="{F2471FB1-0604-4EC3-8898-8D87260E489B}">
      <dgm:prSet/>
      <dgm:spPr/>
      <dgm:t>
        <a:bodyPr/>
        <a:lstStyle/>
        <a:p>
          <a:r>
            <a:rPr lang="en-US" b="1" dirty="0"/>
            <a:t>Al Stewart, PE </a:t>
          </a:r>
          <a:r>
            <a:rPr lang="en-US" dirty="0"/>
            <a:t>- THEA GEC</a:t>
          </a:r>
        </a:p>
      </dgm:t>
    </dgm:pt>
    <dgm:pt modelId="{9BB73AAC-6E98-4476-B003-CF53D195BBEB}" type="parTrans" cxnId="{5AF98F8D-EE99-4AF1-8C0F-2F212DB1307E}">
      <dgm:prSet/>
      <dgm:spPr/>
      <dgm:t>
        <a:bodyPr/>
        <a:lstStyle/>
        <a:p>
          <a:endParaRPr lang="en-US"/>
        </a:p>
      </dgm:t>
    </dgm:pt>
    <dgm:pt modelId="{EAB0FCD7-DDB0-4128-8ED8-790C2963D455}" type="sibTrans" cxnId="{5AF98F8D-EE99-4AF1-8C0F-2F212DB1307E}">
      <dgm:prSet/>
      <dgm:spPr/>
      <dgm:t>
        <a:bodyPr/>
        <a:lstStyle/>
        <a:p>
          <a:endParaRPr lang="en-US"/>
        </a:p>
      </dgm:t>
    </dgm:pt>
    <dgm:pt modelId="{2C990B57-DDC9-480A-82D1-69F0BBA15EB7}" type="pres">
      <dgm:prSet presAssocID="{551E453E-6BAC-41B9-A3BA-93E198644F20}" presName="vert0" presStyleCnt="0">
        <dgm:presLayoutVars>
          <dgm:dir/>
          <dgm:animOne val="branch"/>
          <dgm:animLvl val="lvl"/>
        </dgm:presLayoutVars>
      </dgm:prSet>
      <dgm:spPr/>
    </dgm:pt>
    <dgm:pt modelId="{6C89E0F5-3783-4CB4-9C80-25E6829343E9}" type="pres">
      <dgm:prSet presAssocID="{A3949DE1-0610-4BD7-9F38-3239D031186C}" presName="thickLine" presStyleLbl="alignNode1" presStyleIdx="0" presStyleCnt="10"/>
      <dgm:spPr/>
    </dgm:pt>
    <dgm:pt modelId="{A64302D1-F49F-4DA0-89C8-3E09F2386A9D}" type="pres">
      <dgm:prSet presAssocID="{A3949DE1-0610-4BD7-9F38-3239D031186C}" presName="horz1" presStyleCnt="0"/>
      <dgm:spPr/>
    </dgm:pt>
    <dgm:pt modelId="{6497E0CF-AA1D-4E62-8F39-CC9EC75E766A}" type="pres">
      <dgm:prSet presAssocID="{A3949DE1-0610-4BD7-9F38-3239D031186C}" presName="tx1" presStyleLbl="revTx" presStyleIdx="0" presStyleCnt="10"/>
      <dgm:spPr/>
    </dgm:pt>
    <dgm:pt modelId="{E615C9A1-1D93-4729-A32B-0A87159D9A46}" type="pres">
      <dgm:prSet presAssocID="{A3949DE1-0610-4BD7-9F38-3239D031186C}" presName="vert1" presStyleCnt="0"/>
      <dgm:spPr/>
    </dgm:pt>
    <dgm:pt modelId="{0C23DECE-7B5E-42C2-BDC6-94EC925E0D14}" type="pres">
      <dgm:prSet presAssocID="{E2DA6A7F-B46F-4F24-9667-B00AF4D9694E}" presName="thickLine" presStyleLbl="alignNode1" presStyleIdx="1" presStyleCnt="10"/>
      <dgm:spPr/>
    </dgm:pt>
    <dgm:pt modelId="{38FC7ED9-C0C1-4A85-B2F4-1A94B9A5ED7A}" type="pres">
      <dgm:prSet presAssocID="{E2DA6A7F-B46F-4F24-9667-B00AF4D9694E}" presName="horz1" presStyleCnt="0"/>
      <dgm:spPr/>
    </dgm:pt>
    <dgm:pt modelId="{78C59FCA-7211-4648-AA19-74FCDEF8E4AD}" type="pres">
      <dgm:prSet presAssocID="{E2DA6A7F-B46F-4F24-9667-B00AF4D9694E}" presName="tx1" presStyleLbl="revTx" presStyleIdx="1" presStyleCnt="10"/>
      <dgm:spPr/>
    </dgm:pt>
    <dgm:pt modelId="{A5DE31AD-738A-4296-AA70-DF3430EA62C1}" type="pres">
      <dgm:prSet presAssocID="{E2DA6A7F-B46F-4F24-9667-B00AF4D9694E}" presName="vert1" presStyleCnt="0"/>
      <dgm:spPr/>
    </dgm:pt>
    <dgm:pt modelId="{25807A2E-CB29-4613-9DE0-8F183DE3BEF7}" type="pres">
      <dgm:prSet presAssocID="{03F9A530-B34A-4B3C-AABB-98FA9E10E07B}" presName="thickLine" presStyleLbl="alignNode1" presStyleIdx="2" presStyleCnt="10"/>
      <dgm:spPr/>
    </dgm:pt>
    <dgm:pt modelId="{FC6DE96B-AD83-4FE9-A9A3-AD92E21EABC7}" type="pres">
      <dgm:prSet presAssocID="{03F9A530-B34A-4B3C-AABB-98FA9E10E07B}" presName="horz1" presStyleCnt="0"/>
      <dgm:spPr/>
    </dgm:pt>
    <dgm:pt modelId="{A4231592-525A-4BF5-A26B-D361856D9F63}" type="pres">
      <dgm:prSet presAssocID="{03F9A530-B34A-4B3C-AABB-98FA9E10E07B}" presName="tx1" presStyleLbl="revTx" presStyleIdx="2" presStyleCnt="10"/>
      <dgm:spPr/>
    </dgm:pt>
    <dgm:pt modelId="{6CEE32EE-D04E-45F7-8BEA-9A37D98A44B7}" type="pres">
      <dgm:prSet presAssocID="{03F9A530-B34A-4B3C-AABB-98FA9E10E07B}" presName="vert1" presStyleCnt="0"/>
      <dgm:spPr/>
    </dgm:pt>
    <dgm:pt modelId="{5D97E7D0-E387-481E-A73F-5437BB5EF479}" type="pres">
      <dgm:prSet presAssocID="{ABAC4B26-1284-474D-B37F-55B4E0C96A1C}" presName="thickLine" presStyleLbl="alignNode1" presStyleIdx="3" presStyleCnt="10"/>
      <dgm:spPr/>
    </dgm:pt>
    <dgm:pt modelId="{458BEFB9-B721-4181-8E7A-30178AD14AD1}" type="pres">
      <dgm:prSet presAssocID="{ABAC4B26-1284-474D-B37F-55B4E0C96A1C}" presName="horz1" presStyleCnt="0"/>
      <dgm:spPr/>
    </dgm:pt>
    <dgm:pt modelId="{9CF2B93E-B0F0-46CC-9E27-B3B8F4BD0529}" type="pres">
      <dgm:prSet presAssocID="{ABAC4B26-1284-474D-B37F-55B4E0C96A1C}" presName="tx1" presStyleLbl="revTx" presStyleIdx="3" presStyleCnt="10"/>
      <dgm:spPr/>
    </dgm:pt>
    <dgm:pt modelId="{23DD615B-2EF6-4D49-98FE-349247236B82}" type="pres">
      <dgm:prSet presAssocID="{ABAC4B26-1284-474D-B37F-55B4E0C96A1C}" presName="vert1" presStyleCnt="0"/>
      <dgm:spPr/>
    </dgm:pt>
    <dgm:pt modelId="{59FF802B-D44E-44A9-9836-86B16CD5937B}" type="pres">
      <dgm:prSet presAssocID="{2C5FB8B4-F5A9-4175-9334-063D540BE095}" presName="thickLine" presStyleLbl="alignNode1" presStyleIdx="4" presStyleCnt="10"/>
      <dgm:spPr/>
    </dgm:pt>
    <dgm:pt modelId="{ED134983-6A0D-473C-9DE5-D13848A4DA4F}" type="pres">
      <dgm:prSet presAssocID="{2C5FB8B4-F5A9-4175-9334-063D540BE095}" presName="horz1" presStyleCnt="0"/>
      <dgm:spPr/>
    </dgm:pt>
    <dgm:pt modelId="{2419CC3F-8FE4-4B80-BE42-ACCD6FA150EB}" type="pres">
      <dgm:prSet presAssocID="{2C5FB8B4-F5A9-4175-9334-063D540BE095}" presName="tx1" presStyleLbl="revTx" presStyleIdx="4" presStyleCnt="10"/>
      <dgm:spPr/>
    </dgm:pt>
    <dgm:pt modelId="{3329A20F-81F6-40C9-BC5A-18B11797CA3B}" type="pres">
      <dgm:prSet presAssocID="{2C5FB8B4-F5A9-4175-9334-063D540BE095}" presName="vert1" presStyleCnt="0"/>
      <dgm:spPr/>
    </dgm:pt>
    <dgm:pt modelId="{E4C0BE59-9BA5-4DF2-B451-43D9A551EBB9}" type="pres">
      <dgm:prSet presAssocID="{A36EFE9E-C0D4-4BF7-B5CB-08A4C8D18576}" presName="thickLine" presStyleLbl="alignNode1" presStyleIdx="5" presStyleCnt="10"/>
      <dgm:spPr/>
    </dgm:pt>
    <dgm:pt modelId="{1330902C-33BA-4D4E-8CF3-2C5A585D8DA1}" type="pres">
      <dgm:prSet presAssocID="{A36EFE9E-C0D4-4BF7-B5CB-08A4C8D18576}" presName="horz1" presStyleCnt="0"/>
      <dgm:spPr/>
    </dgm:pt>
    <dgm:pt modelId="{96D26E14-D2CB-4EF0-BF1D-D109363E4C21}" type="pres">
      <dgm:prSet presAssocID="{A36EFE9E-C0D4-4BF7-B5CB-08A4C8D18576}" presName="tx1" presStyleLbl="revTx" presStyleIdx="5" presStyleCnt="10"/>
      <dgm:spPr/>
    </dgm:pt>
    <dgm:pt modelId="{78D82042-E2E4-4A1D-A96F-53176E98C44A}" type="pres">
      <dgm:prSet presAssocID="{A36EFE9E-C0D4-4BF7-B5CB-08A4C8D18576}" presName="vert1" presStyleCnt="0"/>
      <dgm:spPr/>
    </dgm:pt>
    <dgm:pt modelId="{DAA83B26-1175-4F87-B51F-0DB2A7D0003A}" type="pres">
      <dgm:prSet presAssocID="{A4E2D0A9-794C-4B12-A5CC-DDB828857529}" presName="thickLine" presStyleLbl="alignNode1" presStyleIdx="6" presStyleCnt="10"/>
      <dgm:spPr/>
    </dgm:pt>
    <dgm:pt modelId="{5CFCF07C-A712-42A7-848B-612DDA1FC7BC}" type="pres">
      <dgm:prSet presAssocID="{A4E2D0A9-794C-4B12-A5CC-DDB828857529}" presName="horz1" presStyleCnt="0"/>
      <dgm:spPr/>
    </dgm:pt>
    <dgm:pt modelId="{D9A95E60-91E8-473B-84A2-752F9120D542}" type="pres">
      <dgm:prSet presAssocID="{A4E2D0A9-794C-4B12-A5CC-DDB828857529}" presName="tx1" presStyleLbl="revTx" presStyleIdx="6" presStyleCnt="10"/>
      <dgm:spPr/>
    </dgm:pt>
    <dgm:pt modelId="{5DF374E3-2399-4BCF-BDEC-946A98CECFAB}" type="pres">
      <dgm:prSet presAssocID="{A4E2D0A9-794C-4B12-A5CC-DDB828857529}" presName="vert1" presStyleCnt="0"/>
      <dgm:spPr/>
    </dgm:pt>
    <dgm:pt modelId="{AABEE993-309C-42F0-880B-69CC4C21D87E}" type="pres">
      <dgm:prSet presAssocID="{4A611D28-7203-45CB-9F06-E7C562E155ED}" presName="thickLine" presStyleLbl="alignNode1" presStyleIdx="7" presStyleCnt="10"/>
      <dgm:spPr/>
    </dgm:pt>
    <dgm:pt modelId="{4A39B878-4ACB-4013-9FD3-ABB8DBC5AFD0}" type="pres">
      <dgm:prSet presAssocID="{4A611D28-7203-45CB-9F06-E7C562E155ED}" presName="horz1" presStyleCnt="0"/>
      <dgm:spPr/>
    </dgm:pt>
    <dgm:pt modelId="{041DDC59-79B0-40B3-81CD-23A07CD8E455}" type="pres">
      <dgm:prSet presAssocID="{4A611D28-7203-45CB-9F06-E7C562E155ED}" presName="tx1" presStyleLbl="revTx" presStyleIdx="7" presStyleCnt="10"/>
      <dgm:spPr/>
    </dgm:pt>
    <dgm:pt modelId="{37F42A5D-C3EB-40C6-A4B6-A020B15D0220}" type="pres">
      <dgm:prSet presAssocID="{4A611D28-7203-45CB-9F06-E7C562E155ED}" presName="vert1" presStyleCnt="0"/>
      <dgm:spPr/>
    </dgm:pt>
    <dgm:pt modelId="{AABCFC4E-9052-46E8-AFDB-4A0171A66EF8}" type="pres">
      <dgm:prSet presAssocID="{F2471FB1-0604-4EC3-8898-8D87260E489B}" presName="thickLine" presStyleLbl="alignNode1" presStyleIdx="8" presStyleCnt="10"/>
      <dgm:spPr/>
    </dgm:pt>
    <dgm:pt modelId="{EE3D97C9-1874-41B9-AD7D-06D496D9905F}" type="pres">
      <dgm:prSet presAssocID="{F2471FB1-0604-4EC3-8898-8D87260E489B}" presName="horz1" presStyleCnt="0"/>
      <dgm:spPr/>
    </dgm:pt>
    <dgm:pt modelId="{93C9BA67-FA5E-47BC-B392-20B7DECC7742}" type="pres">
      <dgm:prSet presAssocID="{F2471FB1-0604-4EC3-8898-8D87260E489B}" presName="tx1" presStyleLbl="revTx" presStyleIdx="8" presStyleCnt="10"/>
      <dgm:spPr/>
    </dgm:pt>
    <dgm:pt modelId="{9EC61F43-A252-447A-B0BB-C02527D82FAA}" type="pres">
      <dgm:prSet presAssocID="{F2471FB1-0604-4EC3-8898-8D87260E489B}" presName="vert1" presStyleCnt="0"/>
      <dgm:spPr/>
    </dgm:pt>
    <dgm:pt modelId="{404103E6-B1EF-476F-B0F0-735FC3655B7D}" type="pres">
      <dgm:prSet presAssocID="{9D19AB85-878E-4607-BBB5-E3D9E185F39F}" presName="thickLine" presStyleLbl="alignNode1" presStyleIdx="9" presStyleCnt="10"/>
      <dgm:spPr/>
    </dgm:pt>
    <dgm:pt modelId="{D05CC36D-3F63-4C57-B6F1-FA862A9C9F74}" type="pres">
      <dgm:prSet presAssocID="{9D19AB85-878E-4607-BBB5-E3D9E185F39F}" presName="horz1" presStyleCnt="0"/>
      <dgm:spPr/>
    </dgm:pt>
    <dgm:pt modelId="{705765E0-EDCB-444C-B7FC-3CCB4B381E78}" type="pres">
      <dgm:prSet presAssocID="{9D19AB85-878E-4607-BBB5-E3D9E185F39F}" presName="tx1" presStyleLbl="revTx" presStyleIdx="9" presStyleCnt="10"/>
      <dgm:spPr/>
    </dgm:pt>
    <dgm:pt modelId="{40C77978-8054-4009-8D84-211C349E6046}" type="pres">
      <dgm:prSet presAssocID="{9D19AB85-878E-4607-BBB5-E3D9E185F39F}" presName="vert1" presStyleCnt="0"/>
      <dgm:spPr/>
    </dgm:pt>
  </dgm:ptLst>
  <dgm:cxnLst>
    <dgm:cxn modelId="{54059A05-2B61-4562-A902-FA046E57E6D5}" srcId="{551E453E-6BAC-41B9-A3BA-93E198644F20}" destId="{03F9A530-B34A-4B3C-AABB-98FA9E10E07B}" srcOrd="2" destOrd="0" parTransId="{8C8FC544-6760-4FD9-9336-0C3EF41AB811}" sibTransId="{C1B291AD-9947-456C-ABE3-583DA50BA5E8}"/>
    <dgm:cxn modelId="{D2FDB606-6E0E-459A-A7CB-DACC50440F47}" type="presOf" srcId="{9D19AB85-878E-4607-BBB5-E3D9E185F39F}" destId="{705765E0-EDCB-444C-B7FC-3CCB4B381E78}" srcOrd="0" destOrd="0" presId="urn:microsoft.com/office/officeart/2008/layout/LinedList"/>
    <dgm:cxn modelId="{983E4A22-F7DB-4785-8A1B-4DF900730F2F}" srcId="{551E453E-6BAC-41B9-A3BA-93E198644F20}" destId="{ABAC4B26-1284-474D-B37F-55B4E0C96A1C}" srcOrd="3" destOrd="0" parTransId="{40AB49AF-05A6-4F93-BE15-603A8718F9D8}" sibTransId="{FBB5DDBB-20C1-4E00-9801-966E16BB45B4}"/>
    <dgm:cxn modelId="{DEDB832A-D97A-4C72-AF7F-E30EA60BD51E}" type="presOf" srcId="{A3949DE1-0610-4BD7-9F38-3239D031186C}" destId="{6497E0CF-AA1D-4E62-8F39-CC9EC75E766A}" srcOrd="0" destOrd="0" presId="urn:microsoft.com/office/officeart/2008/layout/LinedList"/>
    <dgm:cxn modelId="{32AED02A-645E-4EA5-9EC7-91F9D3E748A6}" srcId="{551E453E-6BAC-41B9-A3BA-93E198644F20}" destId="{A4E2D0A9-794C-4B12-A5CC-DDB828857529}" srcOrd="6" destOrd="0" parTransId="{BCF65348-692D-468A-BF22-15D0710732D1}" sibTransId="{8BC9ACDC-5BC9-4A2D-A643-7AFFEEC6B7DD}"/>
    <dgm:cxn modelId="{2BB86F33-7928-4749-8027-79B42F8D2747}" srcId="{551E453E-6BAC-41B9-A3BA-93E198644F20}" destId="{4A611D28-7203-45CB-9F06-E7C562E155ED}" srcOrd="7" destOrd="0" parTransId="{23E49139-E84F-4CEF-B74B-D37E6365B900}" sibTransId="{90E3A743-07FF-4512-97E9-080E5BB4D541}"/>
    <dgm:cxn modelId="{A671EE43-8A58-4E78-B7B1-6BA77FEDC344}" srcId="{551E453E-6BAC-41B9-A3BA-93E198644F20}" destId="{A3949DE1-0610-4BD7-9F38-3239D031186C}" srcOrd="0" destOrd="0" parTransId="{0C5DAF65-0E4E-420B-A2D7-08EBC6256C14}" sibTransId="{CB0F6A4D-29D5-44E9-BA47-D93FCBCD3FEF}"/>
    <dgm:cxn modelId="{8522D86C-41D1-4687-92A0-3C437F091225}" type="presOf" srcId="{4A611D28-7203-45CB-9F06-E7C562E155ED}" destId="{041DDC59-79B0-40B3-81CD-23A07CD8E455}" srcOrd="0" destOrd="0" presId="urn:microsoft.com/office/officeart/2008/layout/LinedList"/>
    <dgm:cxn modelId="{02C52E6E-1FF0-4D64-AC86-2A5573BFD81C}" srcId="{551E453E-6BAC-41B9-A3BA-93E198644F20}" destId="{9D19AB85-878E-4607-BBB5-E3D9E185F39F}" srcOrd="9" destOrd="0" parTransId="{11ADB248-D724-4806-87DD-BE2BFF545845}" sibTransId="{FBE36412-F092-4F22-83B1-A5B9D8ACD1F8}"/>
    <dgm:cxn modelId="{9C926970-3B48-4BF7-86AB-F27CEE521CCC}" type="presOf" srcId="{A4E2D0A9-794C-4B12-A5CC-DDB828857529}" destId="{D9A95E60-91E8-473B-84A2-752F9120D542}" srcOrd="0" destOrd="0" presId="urn:microsoft.com/office/officeart/2008/layout/LinedList"/>
    <dgm:cxn modelId="{94353A71-B373-47DF-A2F6-4999B55A3DBE}" srcId="{551E453E-6BAC-41B9-A3BA-93E198644F20}" destId="{E2DA6A7F-B46F-4F24-9667-B00AF4D9694E}" srcOrd="1" destOrd="0" parTransId="{69A62843-E874-445A-9A4A-C0C5B7E2905E}" sibTransId="{ADF42691-8C32-4A3C-897F-C3C6F4253173}"/>
    <dgm:cxn modelId="{52721186-1F06-4941-8F16-7520AF6BACB3}" type="presOf" srcId="{03F9A530-B34A-4B3C-AABB-98FA9E10E07B}" destId="{A4231592-525A-4BF5-A26B-D361856D9F63}" srcOrd="0" destOrd="0" presId="urn:microsoft.com/office/officeart/2008/layout/LinedList"/>
    <dgm:cxn modelId="{5AF98F8D-EE99-4AF1-8C0F-2F212DB1307E}" srcId="{551E453E-6BAC-41B9-A3BA-93E198644F20}" destId="{F2471FB1-0604-4EC3-8898-8D87260E489B}" srcOrd="8" destOrd="0" parTransId="{9BB73AAC-6E98-4476-B003-CF53D195BBEB}" sibTransId="{EAB0FCD7-DDB0-4128-8ED8-790C2963D455}"/>
    <dgm:cxn modelId="{E9D2B693-0110-4231-9EF6-FA2B51839120}" type="presOf" srcId="{2C5FB8B4-F5A9-4175-9334-063D540BE095}" destId="{2419CC3F-8FE4-4B80-BE42-ACCD6FA150EB}" srcOrd="0" destOrd="0" presId="urn:microsoft.com/office/officeart/2008/layout/LinedList"/>
    <dgm:cxn modelId="{1D84649D-7687-475D-8AD6-54E2686E1641}" srcId="{551E453E-6BAC-41B9-A3BA-93E198644F20}" destId="{2C5FB8B4-F5A9-4175-9334-063D540BE095}" srcOrd="4" destOrd="0" parTransId="{659B7412-7D26-475A-862E-1C3F4F0F5322}" sibTransId="{F926DA6D-4CAC-46DE-9E3A-0D06FA07BEBB}"/>
    <dgm:cxn modelId="{1CAB89B5-CD67-4840-9F2A-96A1C9B95B03}" type="presOf" srcId="{ABAC4B26-1284-474D-B37F-55B4E0C96A1C}" destId="{9CF2B93E-B0F0-46CC-9E27-B3B8F4BD0529}" srcOrd="0" destOrd="0" presId="urn:microsoft.com/office/officeart/2008/layout/LinedList"/>
    <dgm:cxn modelId="{C2A12ABF-BB68-4236-B8F0-4255DD87319B}" type="presOf" srcId="{551E453E-6BAC-41B9-A3BA-93E198644F20}" destId="{2C990B57-DDC9-480A-82D1-69F0BBA15EB7}" srcOrd="0" destOrd="0" presId="urn:microsoft.com/office/officeart/2008/layout/LinedList"/>
    <dgm:cxn modelId="{8122ADD7-6B70-409A-9594-988636AF1090}" type="presOf" srcId="{F2471FB1-0604-4EC3-8898-8D87260E489B}" destId="{93C9BA67-FA5E-47BC-B392-20B7DECC7742}" srcOrd="0" destOrd="0" presId="urn:microsoft.com/office/officeart/2008/layout/LinedList"/>
    <dgm:cxn modelId="{615968DA-83A7-4AEB-A4E0-C6462438CDDB}" type="presOf" srcId="{A36EFE9E-C0D4-4BF7-B5CB-08A4C8D18576}" destId="{96D26E14-D2CB-4EF0-BF1D-D109363E4C21}" srcOrd="0" destOrd="0" presId="urn:microsoft.com/office/officeart/2008/layout/LinedList"/>
    <dgm:cxn modelId="{C2922AED-7B5F-4D68-ACC1-4710917FF65E}" srcId="{551E453E-6BAC-41B9-A3BA-93E198644F20}" destId="{A36EFE9E-C0D4-4BF7-B5CB-08A4C8D18576}" srcOrd="5" destOrd="0" parTransId="{D81D7588-0319-4862-9E13-1FB96EB5D764}" sibTransId="{11C55D03-D763-4CAF-920F-79333C3B8057}"/>
    <dgm:cxn modelId="{D36572F4-4231-42EF-ADBD-A4EEEC08FD4D}" type="presOf" srcId="{E2DA6A7F-B46F-4F24-9667-B00AF4D9694E}" destId="{78C59FCA-7211-4648-AA19-74FCDEF8E4AD}" srcOrd="0" destOrd="0" presId="urn:microsoft.com/office/officeart/2008/layout/LinedList"/>
    <dgm:cxn modelId="{4D7E391E-F402-43C9-B4C9-20DB4A8F2DA4}" type="presParOf" srcId="{2C990B57-DDC9-480A-82D1-69F0BBA15EB7}" destId="{6C89E0F5-3783-4CB4-9C80-25E6829343E9}" srcOrd="0" destOrd="0" presId="urn:microsoft.com/office/officeart/2008/layout/LinedList"/>
    <dgm:cxn modelId="{381C2622-7A70-4EBB-B082-59D0EACC8B77}" type="presParOf" srcId="{2C990B57-DDC9-480A-82D1-69F0BBA15EB7}" destId="{A64302D1-F49F-4DA0-89C8-3E09F2386A9D}" srcOrd="1" destOrd="0" presId="urn:microsoft.com/office/officeart/2008/layout/LinedList"/>
    <dgm:cxn modelId="{D69B3169-A555-43CD-9085-001C2CF8DFD3}" type="presParOf" srcId="{A64302D1-F49F-4DA0-89C8-3E09F2386A9D}" destId="{6497E0CF-AA1D-4E62-8F39-CC9EC75E766A}" srcOrd="0" destOrd="0" presId="urn:microsoft.com/office/officeart/2008/layout/LinedList"/>
    <dgm:cxn modelId="{8AD78A3D-C097-447C-BF03-CF4E5435A20E}" type="presParOf" srcId="{A64302D1-F49F-4DA0-89C8-3E09F2386A9D}" destId="{E615C9A1-1D93-4729-A32B-0A87159D9A46}" srcOrd="1" destOrd="0" presId="urn:microsoft.com/office/officeart/2008/layout/LinedList"/>
    <dgm:cxn modelId="{6E6DADDB-17DB-4A08-B655-15F59E5B742C}" type="presParOf" srcId="{2C990B57-DDC9-480A-82D1-69F0BBA15EB7}" destId="{0C23DECE-7B5E-42C2-BDC6-94EC925E0D14}" srcOrd="2" destOrd="0" presId="urn:microsoft.com/office/officeart/2008/layout/LinedList"/>
    <dgm:cxn modelId="{CC3DBD8D-4ADA-461D-A740-C5A327667F4A}" type="presParOf" srcId="{2C990B57-DDC9-480A-82D1-69F0BBA15EB7}" destId="{38FC7ED9-C0C1-4A85-B2F4-1A94B9A5ED7A}" srcOrd="3" destOrd="0" presId="urn:microsoft.com/office/officeart/2008/layout/LinedList"/>
    <dgm:cxn modelId="{7E54224E-F286-46DF-B0B1-E111D134BDC9}" type="presParOf" srcId="{38FC7ED9-C0C1-4A85-B2F4-1A94B9A5ED7A}" destId="{78C59FCA-7211-4648-AA19-74FCDEF8E4AD}" srcOrd="0" destOrd="0" presId="urn:microsoft.com/office/officeart/2008/layout/LinedList"/>
    <dgm:cxn modelId="{25B050AB-5B51-483B-99D7-FE200D99F472}" type="presParOf" srcId="{38FC7ED9-C0C1-4A85-B2F4-1A94B9A5ED7A}" destId="{A5DE31AD-738A-4296-AA70-DF3430EA62C1}" srcOrd="1" destOrd="0" presId="urn:microsoft.com/office/officeart/2008/layout/LinedList"/>
    <dgm:cxn modelId="{E58D3E03-71CA-48C5-8107-56E1D518EEA7}" type="presParOf" srcId="{2C990B57-DDC9-480A-82D1-69F0BBA15EB7}" destId="{25807A2E-CB29-4613-9DE0-8F183DE3BEF7}" srcOrd="4" destOrd="0" presId="urn:microsoft.com/office/officeart/2008/layout/LinedList"/>
    <dgm:cxn modelId="{0F3D51CA-C4AC-4165-8664-B2845DEE7C9A}" type="presParOf" srcId="{2C990B57-DDC9-480A-82D1-69F0BBA15EB7}" destId="{FC6DE96B-AD83-4FE9-A9A3-AD92E21EABC7}" srcOrd="5" destOrd="0" presId="urn:microsoft.com/office/officeart/2008/layout/LinedList"/>
    <dgm:cxn modelId="{0BC8D4D0-E2F6-4ED7-A27E-1EB2438920EA}" type="presParOf" srcId="{FC6DE96B-AD83-4FE9-A9A3-AD92E21EABC7}" destId="{A4231592-525A-4BF5-A26B-D361856D9F63}" srcOrd="0" destOrd="0" presId="urn:microsoft.com/office/officeart/2008/layout/LinedList"/>
    <dgm:cxn modelId="{B1F76B7D-B5A8-4350-AE90-78F3848D3C77}" type="presParOf" srcId="{FC6DE96B-AD83-4FE9-A9A3-AD92E21EABC7}" destId="{6CEE32EE-D04E-45F7-8BEA-9A37D98A44B7}" srcOrd="1" destOrd="0" presId="urn:microsoft.com/office/officeart/2008/layout/LinedList"/>
    <dgm:cxn modelId="{FEB5D598-7EE7-4B0A-938F-FA02BEA1F7F6}" type="presParOf" srcId="{2C990B57-DDC9-480A-82D1-69F0BBA15EB7}" destId="{5D97E7D0-E387-481E-A73F-5437BB5EF479}" srcOrd="6" destOrd="0" presId="urn:microsoft.com/office/officeart/2008/layout/LinedList"/>
    <dgm:cxn modelId="{1412D39F-9C13-41FA-B843-4E0228073AF1}" type="presParOf" srcId="{2C990B57-DDC9-480A-82D1-69F0BBA15EB7}" destId="{458BEFB9-B721-4181-8E7A-30178AD14AD1}" srcOrd="7" destOrd="0" presId="urn:microsoft.com/office/officeart/2008/layout/LinedList"/>
    <dgm:cxn modelId="{5D623274-BF51-4C98-9EE1-71B93FB0DF76}" type="presParOf" srcId="{458BEFB9-B721-4181-8E7A-30178AD14AD1}" destId="{9CF2B93E-B0F0-46CC-9E27-B3B8F4BD0529}" srcOrd="0" destOrd="0" presId="urn:microsoft.com/office/officeart/2008/layout/LinedList"/>
    <dgm:cxn modelId="{BD19B05A-0B03-4D8E-B002-F5D4B4017994}" type="presParOf" srcId="{458BEFB9-B721-4181-8E7A-30178AD14AD1}" destId="{23DD615B-2EF6-4D49-98FE-349247236B82}" srcOrd="1" destOrd="0" presId="urn:microsoft.com/office/officeart/2008/layout/LinedList"/>
    <dgm:cxn modelId="{1E30ADDF-D96D-4C6D-AEBF-3829AA1AE34C}" type="presParOf" srcId="{2C990B57-DDC9-480A-82D1-69F0BBA15EB7}" destId="{59FF802B-D44E-44A9-9836-86B16CD5937B}" srcOrd="8" destOrd="0" presId="urn:microsoft.com/office/officeart/2008/layout/LinedList"/>
    <dgm:cxn modelId="{A01BBCFE-F988-4429-8686-E504D9B88184}" type="presParOf" srcId="{2C990B57-DDC9-480A-82D1-69F0BBA15EB7}" destId="{ED134983-6A0D-473C-9DE5-D13848A4DA4F}" srcOrd="9" destOrd="0" presId="urn:microsoft.com/office/officeart/2008/layout/LinedList"/>
    <dgm:cxn modelId="{2DC9DBED-5408-476A-AC96-147A5C3AF72C}" type="presParOf" srcId="{ED134983-6A0D-473C-9DE5-D13848A4DA4F}" destId="{2419CC3F-8FE4-4B80-BE42-ACCD6FA150EB}" srcOrd="0" destOrd="0" presId="urn:microsoft.com/office/officeart/2008/layout/LinedList"/>
    <dgm:cxn modelId="{5EA487BB-453D-4C91-A8DD-78CD547E9B3C}" type="presParOf" srcId="{ED134983-6A0D-473C-9DE5-D13848A4DA4F}" destId="{3329A20F-81F6-40C9-BC5A-18B11797CA3B}" srcOrd="1" destOrd="0" presId="urn:microsoft.com/office/officeart/2008/layout/LinedList"/>
    <dgm:cxn modelId="{9BCCF650-2721-4BEF-9D8F-269427FEC9CA}" type="presParOf" srcId="{2C990B57-DDC9-480A-82D1-69F0BBA15EB7}" destId="{E4C0BE59-9BA5-4DF2-B451-43D9A551EBB9}" srcOrd="10" destOrd="0" presId="urn:microsoft.com/office/officeart/2008/layout/LinedList"/>
    <dgm:cxn modelId="{44002FE5-74C5-4FD7-BF28-E1D65CA55CCD}" type="presParOf" srcId="{2C990B57-DDC9-480A-82D1-69F0BBA15EB7}" destId="{1330902C-33BA-4D4E-8CF3-2C5A585D8DA1}" srcOrd="11" destOrd="0" presId="urn:microsoft.com/office/officeart/2008/layout/LinedList"/>
    <dgm:cxn modelId="{88948600-9474-4394-A1A1-7F08F2CBB403}" type="presParOf" srcId="{1330902C-33BA-4D4E-8CF3-2C5A585D8DA1}" destId="{96D26E14-D2CB-4EF0-BF1D-D109363E4C21}" srcOrd="0" destOrd="0" presId="urn:microsoft.com/office/officeart/2008/layout/LinedList"/>
    <dgm:cxn modelId="{8363EA4F-2D0E-46B8-96D8-B7F490CBE3F8}" type="presParOf" srcId="{1330902C-33BA-4D4E-8CF3-2C5A585D8DA1}" destId="{78D82042-E2E4-4A1D-A96F-53176E98C44A}" srcOrd="1" destOrd="0" presId="urn:microsoft.com/office/officeart/2008/layout/LinedList"/>
    <dgm:cxn modelId="{37B1E502-8FEE-4E46-8760-957934A810D4}" type="presParOf" srcId="{2C990B57-DDC9-480A-82D1-69F0BBA15EB7}" destId="{DAA83B26-1175-4F87-B51F-0DB2A7D0003A}" srcOrd="12" destOrd="0" presId="urn:microsoft.com/office/officeart/2008/layout/LinedList"/>
    <dgm:cxn modelId="{1454C793-445D-478F-8EAC-E7DC59579244}" type="presParOf" srcId="{2C990B57-DDC9-480A-82D1-69F0BBA15EB7}" destId="{5CFCF07C-A712-42A7-848B-612DDA1FC7BC}" srcOrd="13" destOrd="0" presId="urn:microsoft.com/office/officeart/2008/layout/LinedList"/>
    <dgm:cxn modelId="{F5F949CC-A2E0-41A6-97B2-899C89B0CBEB}" type="presParOf" srcId="{5CFCF07C-A712-42A7-848B-612DDA1FC7BC}" destId="{D9A95E60-91E8-473B-84A2-752F9120D542}" srcOrd="0" destOrd="0" presId="urn:microsoft.com/office/officeart/2008/layout/LinedList"/>
    <dgm:cxn modelId="{CA7F9C6B-DC56-46B5-8110-305B723FF1C3}" type="presParOf" srcId="{5CFCF07C-A712-42A7-848B-612DDA1FC7BC}" destId="{5DF374E3-2399-4BCF-BDEC-946A98CECFAB}" srcOrd="1" destOrd="0" presId="urn:microsoft.com/office/officeart/2008/layout/LinedList"/>
    <dgm:cxn modelId="{1DAB4B34-6A56-4988-A693-1F65CE8D6BF9}" type="presParOf" srcId="{2C990B57-DDC9-480A-82D1-69F0BBA15EB7}" destId="{AABEE993-309C-42F0-880B-69CC4C21D87E}" srcOrd="14" destOrd="0" presId="urn:microsoft.com/office/officeart/2008/layout/LinedList"/>
    <dgm:cxn modelId="{40341104-7D48-47C4-811D-90B82FFBCBE3}" type="presParOf" srcId="{2C990B57-DDC9-480A-82D1-69F0BBA15EB7}" destId="{4A39B878-4ACB-4013-9FD3-ABB8DBC5AFD0}" srcOrd="15" destOrd="0" presId="urn:microsoft.com/office/officeart/2008/layout/LinedList"/>
    <dgm:cxn modelId="{625CEFF5-28BC-48B3-8AE7-B5B6BC54BF61}" type="presParOf" srcId="{4A39B878-4ACB-4013-9FD3-ABB8DBC5AFD0}" destId="{041DDC59-79B0-40B3-81CD-23A07CD8E455}" srcOrd="0" destOrd="0" presId="urn:microsoft.com/office/officeart/2008/layout/LinedList"/>
    <dgm:cxn modelId="{56755DB2-890A-4F14-911B-D25F604C2B39}" type="presParOf" srcId="{4A39B878-4ACB-4013-9FD3-ABB8DBC5AFD0}" destId="{37F42A5D-C3EB-40C6-A4B6-A020B15D0220}" srcOrd="1" destOrd="0" presId="urn:microsoft.com/office/officeart/2008/layout/LinedList"/>
    <dgm:cxn modelId="{9A7AF825-D878-43D4-AB66-DFB2243E8391}" type="presParOf" srcId="{2C990B57-DDC9-480A-82D1-69F0BBA15EB7}" destId="{AABCFC4E-9052-46E8-AFDB-4A0171A66EF8}" srcOrd="16" destOrd="0" presId="urn:microsoft.com/office/officeart/2008/layout/LinedList"/>
    <dgm:cxn modelId="{35BD0CE2-0F14-444D-A170-C7718751DB62}" type="presParOf" srcId="{2C990B57-DDC9-480A-82D1-69F0BBA15EB7}" destId="{EE3D97C9-1874-41B9-AD7D-06D496D9905F}" srcOrd="17" destOrd="0" presId="urn:microsoft.com/office/officeart/2008/layout/LinedList"/>
    <dgm:cxn modelId="{6193A1B3-F9D7-44FA-8047-98734DBE94AB}" type="presParOf" srcId="{EE3D97C9-1874-41B9-AD7D-06D496D9905F}" destId="{93C9BA67-FA5E-47BC-B392-20B7DECC7742}" srcOrd="0" destOrd="0" presId="urn:microsoft.com/office/officeart/2008/layout/LinedList"/>
    <dgm:cxn modelId="{C700B543-7907-40B2-8B13-04FA39D5041E}" type="presParOf" srcId="{EE3D97C9-1874-41B9-AD7D-06D496D9905F}" destId="{9EC61F43-A252-447A-B0BB-C02527D82FAA}" srcOrd="1" destOrd="0" presId="urn:microsoft.com/office/officeart/2008/layout/LinedList"/>
    <dgm:cxn modelId="{410D3109-B913-4B21-909C-07455F4D814A}" type="presParOf" srcId="{2C990B57-DDC9-480A-82D1-69F0BBA15EB7}" destId="{404103E6-B1EF-476F-B0F0-735FC3655B7D}" srcOrd="18" destOrd="0" presId="urn:microsoft.com/office/officeart/2008/layout/LinedList"/>
    <dgm:cxn modelId="{5D2BB73C-AAF1-4A2D-BEDF-684CB7072E95}" type="presParOf" srcId="{2C990B57-DDC9-480A-82D1-69F0BBA15EB7}" destId="{D05CC36D-3F63-4C57-B6F1-FA862A9C9F74}" srcOrd="19" destOrd="0" presId="urn:microsoft.com/office/officeart/2008/layout/LinedList"/>
    <dgm:cxn modelId="{F923E2AF-A28F-479E-9DCB-52FF7ECE2B4B}" type="presParOf" srcId="{D05CC36D-3F63-4C57-B6F1-FA862A9C9F74}" destId="{705765E0-EDCB-444C-B7FC-3CCB4B381E78}" srcOrd="0" destOrd="0" presId="urn:microsoft.com/office/officeart/2008/layout/LinedList"/>
    <dgm:cxn modelId="{C82A312A-DDAF-430C-A5DB-8D3466BDE838}" type="presParOf" srcId="{D05CC36D-3F63-4C57-B6F1-FA862A9C9F74}" destId="{40C77978-8054-4009-8D84-211C349E60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C22A5-7D7D-4277-A412-46C1FC5FC64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3C9AFF-E411-4A87-BCEC-7E92E2053E73}">
      <dgm:prSet custT="1"/>
      <dgm:spPr/>
      <dgm:t>
        <a:bodyPr/>
        <a:lstStyle/>
        <a:p>
          <a:pPr algn="r"/>
          <a:r>
            <a:rPr lang="en-US" sz="2800" b="1" u="sng" dirty="0">
              <a:solidFill>
                <a:schemeClr val="tx1"/>
              </a:solidFill>
            </a:rPr>
            <a:t>http://www.tampa-xway.com/procurement/#</a:t>
          </a:r>
          <a:r>
            <a:rPr lang="en-US" sz="2800" b="1" dirty="0">
              <a:solidFill>
                <a:schemeClr val="tx1"/>
              </a:solidFill>
            </a:rPr>
            <a:t> </a:t>
          </a:r>
        </a:p>
      </dgm:t>
    </dgm:pt>
    <dgm:pt modelId="{29A40528-5ED2-4749-9314-CE8DA7213392}" type="parTrans" cxnId="{AC236438-23D5-48E5-A964-E9EAE77C2E69}">
      <dgm:prSet/>
      <dgm:spPr/>
      <dgm:t>
        <a:bodyPr/>
        <a:lstStyle/>
        <a:p>
          <a:endParaRPr lang="en-US"/>
        </a:p>
      </dgm:t>
    </dgm:pt>
    <dgm:pt modelId="{5631810D-4373-4151-9918-728ACF68434A}" type="sibTrans" cxnId="{AC236438-23D5-48E5-A964-E9EAE77C2E69}">
      <dgm:prSet/>
      <dgm:spPr/>
      <dgm:t>
        <a:bodyPr/>
        <a:lstStyle/>
        <a:p>
          <a:endParaRPr lang="en-US" dirty="0"/>
        </a:p>
      </dgm:t>
    </dgm:pt>
    <dgm:pt modelId="{FEC7840D-A5FC-41B7-A503-9F7280E26CF3}">
      <dgm:prSet/>
      <dgm:spPr/>
      <dgm:t>
        <a:bodyPr/>
        <a:lstStyle/>
        <a:p>
          <a:r>
            <a:rPr lang="en-US" dirty="0">
              <a:solidFill>
                <a:schemeClr val="tx1"/>
              </a:solidFill>
            </a:rPr>
            <a:t>The </a:t>
          </a:r>
          <a:r>
            <a:rPr lang="en-US" b="1" u="sng" dirty="0">
              <a:solidFill>
                <a:schemeClr val="tx1"/>
              </a:solidFill>
            </a:rPr>
            <a:t>cone of silence </a:t>
          </a:r>
          <a:r>
            <a:rPr lang="en-US" dirty="0">
              <a:solidFill>
                <a:schemeClr val="tx1"/>
              </a:solidFill>
            </a:rPr>
            <a:t>remains in place for all THEA, HNTB, Tierra, Element, Kimley-Horn and Omni staff.  The cone of silence begins on date of advertisement and ends upon Board Approval.</a:t>
          </a:r>
        </a:p>
      </dgm:t>
    </dgm:pt>
    <dgm:pt modelId="{9A406F0F-532B-4C25-8FA3-250E264DBBCB}" type="parTrans" cxnId="{793AA799-5A6A-415E-8BD3-A8CF860CD3E1}">
      <dgm:prSet/>
      <dgm:spPr/>
      <dgm:t>
        <a:bodyPr/>
        <a:lstStyle/>
        <a:p>
          <a:endParaRPr lang="en-US"/>
        </a:p>
      </dgm:t>
    </dgm:pt>
    <dgm:pt modelId="{3F13B614-FF93-4D3D-AE7A-4C0F6BD0B4BC}" type="sibTrans" cxnId="{793AA799-5A6A-415E-8BD3-A8CF860CD3E1}">
      <dgm:prSet/>
      <dgm:spPr/>
      <dgm:t>
        <a:bodyPr/>
        <a:lstStyle/>
        <a:p>
          <a:endParaRPr lang="en-US" dirty="0"/>
        </a:p>
      </dgm:t>
    </dgm:pt>
    <dgm:pt modelId="{0D7885C8-3160-4E62-988C-4CF9853AE296}">
      <dgm:prSet/>
      <dgm:spPr>
        <a:solidFill>
          <a:srgbClr val="FFCC00"/>
        </a:solidFill>
      </dgm:spPr>
      <dgm:t>
        <a:bodyPr/>
        <a:lstStyle/>
        <a:p>
          <a:r>
            <a:rPr lang="en-US" dirty="0">
              <a:solidFill>
                <a:schemeClr val="tx1"/>
              </a:solidFill>
            </a:rPr>
            <a:t>All questions should be emailed to Man Le, THEA Contracts &amp; Procurement Manager: </a:t>
          </a:r>
          <a:r>
            <a:rPr lang="en-US" u="sng" dirty="0">
              <a:solidFill>
                <a:schemeClr val="tx1"/>
              </a:solidFill>
            </a:rPr>
            <a:t>man.le@tampa-xway.com</a:t>
          </a:r>
          <a:endParaRPr lang="en-US" dirty="0">
            <a:solidFill>
              <a:schemeClr val="tx1"/>
            </a:solidFill>
          </a:endParaRPr>
        </a:p>
      </dgm:t>
    </dgm:pt>
    <dgm:pt modelId="{734CC3D3-A9AE-4505-A237-71BBF6A7AE3D}" type="parTrans" cxnId="{6D04C16F-6DA0-4039-BA24-9BF23FF14B6D}">
      <dgm:prSet/>
      <dgm:spPr/>
      <dgm:t>
        <a:bodyPr/>
        <a:lstStyle/>
        <a:p>
          <a:endParaRPr lang="en-US"/>
        </a:p>
      </dgm:t>
    </dgm:pt>
    <dgm:pt modelId="{7262913B-381E-4A0E-8369-5DEE706EEF91}" type="sibTrans" cxnId="{6D04C16F-6DA0-4039-BA24-9BF23FF14B6D}">
      <dgm:prSet/>
      <dgm:spPr/>
      <dgm:t>
        <a:bodyPr/>
        <a:lstStyle/>
        <a:p>
          <a:endParaRPr lang="en-US" dirty="0"/>
        </a:p>
      </dgm:t>
    </dgm:pt>
    <dgm:pt modelId="{1BE6A727-97B8-4E5F-B306-4E118A48F62B}">
      <dgm:prSet custT="1"/>
      <dgm:spPr>
        <a:solidFill>
          <a:schemeClr val="accent6">
            <a:lumMod val="75000"/>
          </a:schemeClr>
        </a:solidFill>
      </dgm:spPr>
      <dgm:t>
        <a:bodyPr/>
        <a:lstStyle/>
        <a:p>
          <a:pPr algn="l"/>
          <a:r>
            <a:rPr lang="en-US" sz="2500" b="1" dirty="0">
              <a:solidFill>
                <a:schemeClr val="tx1"/>
              </a:solidFill>
            </a:rPr>
            <a:t>Answers will be posted on the THEA website and Demandstar</a:t>
          </a:r>
          <a:endParaRPr lang="en-US" sz="2500" dirty="0">
            <a:solidFill>
              <a:schemeClr val="tx1"/>
            </a:solidFill>
          </a:endParaRPr>
        </a:p>
      </dgm:t>
    </dgm:pt>
    <dgm:pt modelId="{127DB728-D6F2-4BAF-B918-0FC628B7B4E7}" type="parTrans" cxnId="{F46097D3-12AD-449E-96CC-204D15E06164}">
      <dgm:prSet/>
      <dgm:spPr/>
      <dgm:t>
        <a:bodyPr/>
        <a:lstStyle/>
        <a:p>
          <a:endParaRPr lang="en-US"/>
        </a:p>
      </dgm:t>
    </dgm:pt>
    <dgm:pt modelId="{18A40682-2A0C-4226-960C-447CD765DBCD}" type="sibTrans" cxnId="{F46097D3-12AD-449E-96CC-204D15E06164}">
      <dgm:prSet/>
      <dgm:spPr/>
      <dgm:t>
        <a:bodyPr/>
        <a:lstStyle/>
        <a:p>
          <a:endParaRPr lang="en-US"/>
        </a:p>
      </dgm:t>
    </dgm:pt>
    <dgm:pt modelId="{97A72A3E-E5A8-47E8-AD32-ED1EDA56241F}" type="pres">
      <dgm:prSet presAssocID="{1EEC22A5-7D7D-4277-A412-46C1FC5FC649}" presName="outerComposite" presStyleCnt="0">
        <dgm:presLayoutVars>
          <dgm:chMax val="5"/>
          <dgm:dir/>
          <dgm:resizeHandles val="exact"/>
        </dgm:presLayoutVars>
      </dgm:prSet>
      <dgm:spPr/>
    </dgm:pt>
    <dgm:pt modelId="{79E5DC10-B13A-4602-98D4-F7073A6FE2EB}" type="pres">
      <dgm:prSet presAssocID="{1EEC22A5-7D7D-4277-A412-46C1FC5FC649}" presName="dummyMaxCanvas" presStyleCnt="0">
        <dgm:presLayoutVars/>
      </dgm:prSet>
      <dgm:spPr/>
    </dgm:pt>
    <dgm:pt modelId="{16620937-CD2B-4C4E-AA48-CEF8F3E21D9C}" type="pres">
      <dgm:prSet presAssocID="{1EEC22A5-7D7D-4277-A412-46C1FC5FC649}" presName="FourNodes_1" presStyleLbl="node1" presStyleIdx="0" presStyleCnt="4" custScaleX="120894" custLinFactNeighborX="7307" custLinFactNeighborY="1534">
        <dgm:presLayoutVars>
          <dgm:bulletEnabled val="1"/>
        </dgm:presLayoutVars>
      </dgm:prSet>
      <dgm:spPr/>
    </dgm:pt>
    <dgm:pt modelId="{06488A21-A6B0-42D2-8100-0BA566A5AA69}" type="pres">
      <dgm:prSet presAssocID="{1EEC22A5-7D7D-4277-A412-46C1FC5FC649}" presName="FourNodes_2" presStyleLbl="node1" presStyleIdx="1" presStyleCnt="4" custLinFactNeighborX="-4223" custLinFactNeighborY="395">
        <dgm:presLayoutVars>
          <dgm:bulletEnabled val="1"/>
        </dgm:presLayoutVars>
      </dgm:prSet>
      <dgm:spPr/>
    </dgm:pt>
    <dgm:pt modelId="{7F6BBDEA-F9B1-452C-9871-0E67DB8172B5}" type="pres">
      <dgm:prSet presAssocID="{1EEC22A5-7D7D-4277-A412-46C1FC5FC649}" presName="FourNodes_3" presStyleLbl="node1" presStyleIdx="2" presStyleCnt="4" custLinFactNeighborX="-3098" custLinFactNeighborY="-5797">
        <dgm:presLayoutVars>
          <dgm:bulletEnabled val="1"/>
        </dgm:presLayoutVars>
      </dgm:prSet>
      <dgm:spPr/>
    </dgm:pt>
    <dgm:pt modelId="{C6EC84CE-0C31-4DC4-9C86-4B5F092980E3}" type="pres">
      <dgm:prSet presAssocID="{1EEC22A5-7D7D-4277-A412-46C1FC5FC649}" presName="FourNodes_4" presStyleLbl="node1" presStyleIdx="3" presStyleCnt="4" custScaleX="104167" custLinFactNeighborX="-6532" custLinFactNeighborY="-5402">
        <dgm:presLayoutVars>
          <dgm:bulletEnabled val="1"/>
        </dgm:presLayoutVars>
      </dgm:prSet>
      <dgm:spPr/>
    </dgm:pt>
    <dgm:pt modelId="{948828B8-1852-4497-8203-DE743B7A31C3}" type="pres">
      <dgm:prSet presAssocID="{1EEC22A5-7D7D-4277-A412-46C1FC5FC649}" presName="FourConn_1-2" presStyleLbl="fgAccFollowNode1" presStyleIdx="0" presStyleCnt="3">
        <dgm:presLayoutVars>
          <dgm:bulletEnabled val="1"/>
        </dgm:presLayoutVars>
      </dgm:prSet>
      <dgm:spPr/>
    </dgm:pt>
    <dgm:pt modelId="{61B8D290-BF2C-469A-8ADC-4A04CFBB8B1C}" type="pres">
      <dgm:prSet presAssocID="{1EEC22A5-7D7D-4277-A412-46C1FC5FC649}" presName="FourConn_2-3" presStyleLbl="fgAccFollowNode1" presStyleIdx="1" presStyleCnt="3">
        <dgm:presLayoutVars>
          <dgm:bulletEnabled val="1"/>
        </dgm:presLayoutVars>
      </dgm:prSet>
      <dgm:spPr/>
    </dgm:pt>
    <dgm:pt modelId="{AF681400-2F98-475F-B473-7B8B052A2F07}" type="pres">
      <dgm:prSet presAssocID="{1EEC22A5-7D7D-4277-A412-46C1FC5FC649}" presName="FourConn_3-4" presStyleLbl="fgAccFollowNode1" presStyleIdx="2" presStyleCnt="3">
        <dgm:presLayoutVars>
          <dgm:bulletEnabled val="1"/>
        </dgm:presLayoutVars>
      </dgm:prSet>
      <dgm:spPr/>
    </dgm:pt>
    <dgm:pt modelId="{936AE784-A20B-4295-A4C6-19AC3F06FFDB}" type="pres">
      <dgm:prSet presAssocID="{1EEC22A5-7D7D-4277-A412-46C1FC5FC649}" presName="FourNodes_1_text" presStyleLbl="node1" presStyleIdx="3" presStyleCnt="4">
        <dgm:presLayoutVars>
          <dgm:bulletEnabled val="1"/>
        </dgm:presLayoutVars>
      </dgm:prSet>
      <dgm:spPr/>
    </dgm:pt>
    <dgm:pt modelId="{CB9E8D77-DB92-4977-BD2B-8A2FC0B1581A}" type="pres">
      <dgm:prSet presAssocID="{1EEC22A5-7D7D-4277-A412-46C1FC5FC649}" presName="FourNodes_2_text" presStyleLbl="node1" presStyleIdx="3" presStyleCnt="4">
        <dgm:presLayoutVars>
          <dgm:bulletEnabled val="1"/>
        </dgm:presLayoutVars>
      </dgm:prSet>
      <dgm:spPr/>
    </dgm:pt>
    <dgm:pt modelId="{1E98C002-B244-4A53-85E8-F9C49E66092B}" type="pres">
      <dgm:prSet presAssocID="{1EEC22A5-7D7D-4277-A412-46C1FC5FC649}" presName="FourNodes_3_text" presStyleLbl="node1" presStyleIdx="3" presStyleCnt="4">
        <dgm:presLayoutVars>
          <dgm:bulletEnabled val="1"/>
        </dgm:presLayoutVars>
      </dgm:prSet>
      <dgm:spPr/>
    </dgm:pt>
    <dgm:pt modelId="{EF0878F6-A4EF-49FF-BA1F-E82EE3BB72CB}" type="pres">
      <dgm:prSet presAssocID="{1EEC22A5-7D7D-4277-A412-46C1FC5FC649}" presName="FourNodes_4_text" presStyleLbl="node1" presStyleIdx="3" presStyleCnt="4">
        <dgm:presLayoutVars>
          <dgm:bulletEnabled val="1"/>
        </dgm:presLayoutVars>
      </dgm:prSet>
      <dgm:spPr/>
    </dgm:pt>
  </dgm:ptLst>
  <dgm:cxnLst>
    <dgm:cxn modelId="{AC236438-23D5-48E5-A964-E9EAE77C2E69}" srcId="{1EEC22A5-7D7D-4277-A412-46C1FC5FC649}" destId="{223C9AFF-E411-4A87-BCEC-7E92E2053E73}" srcOrd="0" destOrd="0" parTransId="{29A40528-5ED2-4749-9314-CE8DA7213392}" sibTransId="{5631810D-4373-4151-9918-728ACF68434A}"/>
    <dgm:cxn modelId="{2547873E-8A73-4611-96E7-BD9B96C2FC84}" type="presOf" srcId="{1BE6A727-97B8-4E5F-B306-4E118A48F62B}" destId="{C6EC84CE-0C31-4DC4-9C86-4B5F092980E3}" srcOrd="0" destOrd="0" presId="urn:microsoft.com/office/officeart/2005/8/layout/vProcess5"/>
    <dgm:cxn modelId="{51AB036C-30A5-4515-9339-EA7436533EA3}" type="presOf" srcId="{5631810D-4373-4151-9918-728ACF68434A}" destId="{948828B8-1852-4497-8203-DE743B7A31C3}" srcOrd="0" destOrd="0" presId="urn:microsoft.com/office/officeart/2005/8/layout/vProcess5"/>
    <dgm:cxn modelId="{56CDAF4E-0754-4410-A60E-F713659E5A66}" type="presOf" srcId="{1EEC22A5-7D7D-4277-A412-46C1FC5FC649}" destId="{97A72A3E-E5A8-47E8-AD32-ED1EDA56241F}" srcOrd="0" destOrd="0" presId="urn:microsoft.com/office/officeart/2005/8/layout/vProcess5"/>
    <dgm:cxn modelId="{6D04C16F-6DA0-4039-BA24-9BF23FF14B6D}" srcId="{1EEC22A5-7D7D-4277-A412-46C1FC5FC649}" destId="{0D7885C8-3160-4E62-988C-4CF9853AE296}" srcOrd="2" destOrd="0" parTransId="{734CC3D3-A9AE-4505-A237-71BBF6A7AE3D}" sibTransId="{7262913B-381E-4A0E-8369-5DEE706EEF91}"/>
    <dgm:cxn modelId="{31445857-BBDE-4E06-899A-E28065DB53BE}" type="presOf" srcId="{0D7885C8-3160-4E62-988C-4CF9853AE296}" destId="{7F6BBDEA-F9B1-452C-9871-0E67DB8172B5}" srcOrd="0" destOrd="0" presId="urn:microsoft.com/office/officeart/2005/8/layout/vProcess5"/>
    <dgm:cxn modelId="{2D827C7A-11CC-4267-B2A8-89D5B45CDAB1}" type="presOf" srcId="{FEC7840D-A5FC-41B7-A503-9F7280E26CF3}" destId="{06488A21-A6B0-42D2-8100-0BA566A5AA69}" srcOrd="0" destOrd="0" presId="urn:microsoft.com/office/officeart/2005/8/layout/vProcess5"/>
    <dgm:cxn modelId="{154DAE80-5A01-44A7-841B-48B6587165D7}" type="presOf" srcId="{223C9AFF-E411-4A87-BCEC-7E92E2053E73}" destId="{936AE784-A20B-4295-A4C6-19AC3F06FFDB}" srcOrd="1" destOrd="0" presId="urn:microsoft.com/office/officeart/2005/8/layout/vProcess5"/>
    <dgm:cxn modelId="{68519A86-75AB-42DA-8521-5B50F34054C9}" type="presOf" srcId="{0D7885C8-3160-4E62-988C-4CF9853AE296}" destId="{1E98C002-B244-4A53-85E8-F9C49E66092B}" srcOrd="1" destOrd="0" presId="urn:microsoft.com/office/officeart/2005/8/layout/vProcess5"/>
    <dgm:cxn modelId="{14290591-9E91-4950-A6A2-617C099A9B9D}" type="presOf" srcId="{223C9AFF-E411-4A87-BCEC-7E92E2053E73}" destId="{16620937-CD2B-4C4E-AA48-CEF8F3E21D9C}" srcOrd="0" destOrd="0" presId="urn:microsoft.com/office/officeart/2005/8/layout/vProcess5"/>
    <dgm:cxn modelId="{4D203B94-921D-40DB-894B-F6337062C068}" type="presOf" srcId="{1BE6A727-97B8-4E5F-B306-4E118A48F62B}" destId="{EF0878F6-A4EF-49FF-BA1F-E82EE3BB72CB}" srcOrd="1" destOrd="0" presId="urn:microsoft.com/office/officeart/2005/8/layout/vProcess5"/>
    <dgm:cxn modelId="{793AA799-5A6A-415E-8BD3-A8CF860CD3E1}" srcId="{1EEC22A5-7D7D-4277-A412-46C1FC5FC649}" destId="{FEC7840D-A5FC-41B7-A503-9F7280E26CF3}" srcOrd="1" destOrd="0" parTransId="{9A406F0F-532B-4C25-8FA3-250E264DBBCB}" sibTransId="{3F13B614-FF93-4D3D-AE7A-4C0F6BD0B4BC}"/>
    <dgm:cxn modelId="{E3BA61A5-51CB-4704-9AE6-18BCBE30B2C7}" type="presOf" srcId="{FEC7840D-A5FC-41B7-A503-9F7280E26CF3}" destId="{CB9E8D77-DB92-4977-BD2B-8A2FC0B1581A}" srcOrd="1" destOrd="0" presId="urn:microsoft.com/office/officeart/2005/8/layout/vProcess5"/>
    <dgm:cxn modelId="{DF9CA5AC-FEEA-4878-9918-B616521563EA}" type="presOf" srcId="{3F13B614-FF93-4D3D-AE7A-4C0F6BD0B4BC}" destId="{61B8D290-BF2C-469A-8ADC-4A04CFBB8B1C}" srcOrd="0" destOrd="0" presId="urn:microsoft.com/office/officeart/2005/8/layout/vProcess5"/>
    <dgm:cxn modelId="{F46097D3-12AD-449E-96CC-204D15E06164}" srcId="{1EEC22A5-7D7D-4277-A412-46C1FC5FC649}" destId="{1BE6A727-97B8-4E5F-B306-4E118A48F62B}" srcOrd="3" destOrd="0" parTransId="{127DB728-D6F2-4BAF-B918-0FC628B7B4E7}" sibTransId="{18A40682-2A0C-4226-960C-447CD765DBCD}"/>
    <dgm:cxn modelId="{FC503BD5-9F62-4C57-A026-05396507F343}" type="presOf" srcId="{7262913B-381E-4A0E-8369-5DEE706EEF91}" destId="{AF681400-2F98-475F-B473-7B8B052A2F07}" srcOrd="0" destOrd="0" presId="urn:microsoft.com/office/officeart/2005/8/layout/vProcess5"/>
    <dgm:cxn modelId="{4D651E3D-5AD1-4262-B854-0A3BD7FAE284}" type="presParOf" srcId="{97A72A3E-E5A8-47E8-AD32-ED1EDA56241F}" destId="{79E5DC10-B13A-4602-98D4-F7073A6FE2EB}" srcOrd="0" destOrd="0" presId="urn:microsoft.com/office/officeart/2005/8/layout/vProcess5"/>
    <dgm:cxn modelId="{131EAF43-4E36-4D65-9206-420EC2AE1143}" type="presParOf" srcId="{97A72A3E-E5A8-47E8-AD32-ED1EDA56241F}" destId="{16620937-CD2B-4C4E-AA48-CEF8F3E21D9C}" srcOrd="1" destOrd="0" presId="urn:microsoft.com/office/officeart/2005/8/layout/vProcess5"/>
    <dgm:cxn modelId="{3A8DBB65-A22E-4CB0-A893-18301AED9F2C}" type="presParOf" srcId="{97A72A3E-E5A8-47E8-AD32-ED1EDA56241F}" destId="{06488A21-A6B0-42D2-8100-0BA566A5AA69}" srcOrd="2" destOrd="0" presId="urn:microsoft.com/office/officeart/2005/8/layout/vProcess5"/>
    <dgm:cxn modelId="{051B1D65-7AEE-4C63-B045-ADB3C5AD9D63}" type="presParOf" srcId="{97A72A3E-E5A8-47E8-AD32-ED1EDA56241F}" destId="{7F6BBDEA-F9B1-452C-9871-0E67DB8172B5}" srcOrd="3" destOrd="0" presId="urn:microsoft.com/office/officeart/2005/8/layout/vProcess5"/>
    <dgm:cxn modelId="{86C228D0-AC4D-4849-872B-6A1C3FD71DCB}" type="presParOf" srcId="{97A72A3E-E5A8-47E8-AD32-ED1EDA56241F}" destId="{C6EC84CE-0C31-4DC4-9C86-4B5F092980E3}" srcOrd="4" destOrd="0" presId="urn:microsoft.com/office/officeart/2005/8/layout/vProcess5"/>
    <dgm:cxn modelId="{200792E2-5792-41B6-84CB-BDB4CCE4B686}" type="presParOf" srcId="{97A72A3E-E5A8-47E8-AD32-ED1EDA56241F}" destId="{948828B8-1852-4497-8203-DE743B7A31C3}" srcOrd="5" destOrd="0" presId="urn:microsoft.com/office/officeart/2005/8/layout/vProcess5"/>
    <dgm:cxn modelId="{14DE3D8E-7D55-4CC2-82E3-38BD934FC60C}" type="presParOf" srcId="{97A72A3E-E5A8-47E8-AD32-ED1EDA56241F}" destId="{61B8D290-BF2C-469A-8ADC-4A04CFBB8B1C}" srcOrd="6" destOrd="0" presId="urn:microsoft.com/office/officeart/2005/8/layout/vProcess5"/>
    <dgm:cxn modelId="{FAA6CAEA-A8CC-4EA2-8A0A-0AF959DF2ADC}" type="presParOf" srcId="{97A72A3E-E5A8-47E8-AD32-ED1EDA56241F}" destId="{AF681400-2F98-475F-B473-7B8B052A2F07}" srcOrd="7" destOrd="0" presId="urn:microsoft.com/office/officeart/2005/8/layout/vProcess5"/>
    <dgm:cxn modelId="{63B38F9F-BE66-4250-9232-D580A0F602DA}" type="presParOf" srcId="{97A72A3E-E5A8-47E8-AD32-ED1EDA56241F}" destId="{936AE784-A20B-4295-A4C6-19AC3F06FFDB}" srcOrd="8" destOrd="0" presId="urn:microsoft.com/office/officeart/2005/8/layout/vProcess5"/>
    <dgm:cxn modelId="{BF50A6AA-3BD5-4211-BED5-66D7D36BFB63}" type="presParOf" srcId="{97A72A3E-E5A8-47E8-AD32-ED1EDA56241F}" destId="{CB9E8D77-DB92-4977-BD2B-8A2FC0B1581A}" srcOrd="9" destOrd="0" presId="urn:microsoft.com/office/officeart/2005/8/layout/vProcess5"/>
    <dgm:cxn modelId="{D271C5C4-E647-4D88-9485-ECE19AEE2345}" type="presParOf" srcId="{97A72A3E-E5A8-47E8-AD32-ED1EDA56241F}" destId="{1E98C002-B244-4A53-85E8-F9C49E66092B}" srcOrd="10" destOrd="0" presId="urn:microsoft.com/office/officeart/2005/8/layout/vProcess5"/>
    <dgm:cxn modelId="{1A25201F-2390-454D-AD24-C89394BDB909}" type="presParOf" srcId="{97A72A3E-E5A8-47E8-AD32-ED1EDA56241F}" destId="{EF0878F6-A4EF-49FF-BA1F-E82EE3BB72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E0F5-3783-4CB4-9C80-25E6829343E9}">
      <dsp:nvSpPr>
        <dsp:cNvPr id="0" name=""/>
        <dsp:cNvSpPr/>
      </dsp:nvSpPr>
      <dsp:spPr>
        <a:xfrm>
          <a:off x="0" y="531"/>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97E0CF-AA1D-4E62-8F39-CC9EC75E766A}">
      <dsp:nvSpPr>
        <dsp:cNvPr id="0" name=""/>
        <dsp:cNvSpPr/>
      </dsp:nvSpPr>
      <dsp:spPr>
        <a:xfrm>
          <a:off x="0" y="531"/>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Man Le </a:t>
          </a:r>
          <a:r>
            <a:rPr lang="en-US" sz="2000" kern="1200" dirty="0"/>
            <a:t>– THEA Contracts &amp; Procurement Manager</a:t>
          </a:r>
        </a:p>
      </dsp:txBody>
      <dsp:txXfrm>
        <a:off x="0" y="531"/>
        <a:ext cx="7886700" cy="435027"/>
      </dsp:txXfrm>
    </dsp:sp>
    <dsp:sp modelId="{0C23DECE-7B5E-42C2-BDC6-94EC925E0D14}">
      <dsp:nvSpPr>
        <dsp:cNvPr id="0" name=""/>
        <dsp:cNvSpPr/>
      </dsp:nvSpPr>
      <dsp:spPr>
        <a:xfrm>
          <a:off x="0" y="435558"/>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C59FCA-7211-4648-AA19-74FCDEF8E4AD}">
      <dsp:nvSpPr>
        <dsp:cNvPr id="0" name=""/>
        <dsp:cNvSpPr/>
      </dsp:nvSpPr>
      <dsp:spPr>
        <a:xfrm>
          <a:off x="0" y="435558"/>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Judith Villegas, EI </a:t>
          </a:r>
          <a:r>
            <a:rPr lang="en-US" sz="2000" kern="1200" dirty="0"/>
            <a:t>– THEA Project Manager</a:t>
          </a:r>
        </a:p>
      </dsp:txBody>
      <dsp:txXfrm>
        <a:off x="0" y="435558"/>
        <a:ext cx="7886700" cy="435027"/>
      </dsp:txXfrm>
    </dsp:sp>
    <dsp:sp modelId="{25807A2E-CB29-4613-9DE0-8F183DE3BEF7}">
      <dsp:nvSpPr>
        <dsp:cNvPr id="0" name=""/>
        <dsp:cNvSpPr/>
      </dsp:nvSpPr>
      <dsp:spPr>
        <a:xfrm>
          <a:off x="0" y="870586"/>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231592-525A-4BF5-A26B-D361856D9F63}">
      <dsp:nvSpPr>
        <dsp:cNvPr id="0" name=""/>
        <dsp:cNvSpPr/>
      </dsp:nvSpPr>
      <dsp:spPr>
        <a:xfrm>
          <a:off x="0" y="870586"/>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Sue Chrzan </a:t>
          </a:r>
          <a:r>
            <a:rPr lang="en-US" sz="2000" kern="1200" dirty="0"/>
            <a:t>– THEA Director of Public Affairs and Communications</a:t>
          </a:r>
        </a:p>
      </dsp:txBody>
      <dsp:txXfrm>
        <a:off x="0" y="870586"/>
        <a:ext cx="7886700" cy="435027"/>
      </dsp:txXfrm>
    </dsp:sp>
    <dsp:sp modelId="{5D97E7D0-E387-481E-A73F-5437BB5EF479}">
      <dsp:nvSpPr>
        <dsp:cNvPr id="0" name=""/>
        <dsp:cNvSpPr/>
      </dsp:nvSpPr>
      <dsp:spPr>
        <a:xfrm>
          <a:off x="0" y="1305613"/>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F2B93E-B0F0-46CC-9E27-B3B8F4BD0529}">
      <dsp:nvSpPr>
        <dsp:cNvPr id="0" name=""/>
        <dsp:cNvSpPr/>
      </dsp:nvSpPr>
      <dsp:spPr>
        <a:xfrm>
          <a:off x="0" y="1305613"/>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Brian Pickard, PE </a:t>
          </a:r>
          <a:r>
            <a:rPr lang="en-US" sz="2000" kern="1200" dirty="0"/>
            <a:t>– THEA Director of Operations and Engineering</a:t>
          </a:r>
        </a:p>
      </dsp:txBody>
      <dsp:txXfrm>
        <a:off x="0" y="1305613"/>
        <a:ext cx="7886700" cy="435027"/>
      </dsp:txXfrm>
    </dsp:sp>
    <dsp:sp modelId="{59FF802B-D44E-44A9-9836-86B16CD5937B}">
      <dsp:nvSpPr>
        <dsp:cNvPr id="0" name=""/>
        <dsp:cNvSpPr/>
      </dsp:nvSpPr>
      <dsp:spPr>
        <a:xfrm>
          <a:off x="0" y="1740641"/>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19CC3F-8FE4-4B80-BE42-ACCD6FA150EB}">
      <dsp:nvSpPr>
        <dsp:cNvPr id="0" name=""/>
        <dsp:cNvSpPr/>
      </dsp:nvSpPr>
      <dsp:spPr>
        <a:xfrm>
          <a:off x="0" y="1740641"/>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Jim Drapp, PE </a:t>
          </a:r>
          <a:r>
            <a:rPr lang="en-US" sz="2000" kern="1200" dirty="0"/>
            <a:t>– THEA GEC Program Manager </a:t>
          </a:r>
          <a:r>
            <a:rPr lang="en-US" sz="2000" b="1" kern="1200" dirty="0"/>
            <a:t> </a:t>
          </a:r>
          <a:endParaRPr lang="en-US" sz="2000" kern="1200" dirty="0"/>
        </a:p>
      </dsp:txBody>
      <dsp:txXfrm>
        <a:off x="0" y="1740641"/>
        <a:ext cx="7886700" cy="435027"/>
      </dsp:txXfrm>
    </dsp:sp>
    <dsp:sp modelId="{E4C0BE59-9BA5-4DF2-B451-43D9A551EBB9}">
      <dsp:nvSpPr>
        <dsp:cNvPr id="0" name=""/>
        <dsp:cNvSpPr/>
      </dsp:nvSpPr>
      <dsp:spPr>
        <a:xfrm>
          <a:off x="0" y="2175668"/>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D26E14-D2CB-4EF0-BF1D-D109363E4C21}">
      <dsp:nvSpPr>
        <dsp:cNvPr id="0" name=""/>
        <dsp:cNvSpPr/>
      </dsp:nvSpPr>
      <dsp:spPr>
        <a:xfrm>
          <a:off x="0" y="2175669"/>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Ed Ponce, PE </a:t>
          </a:r>
          <a:r>
            <a:rPr lang="en-US" sz="2000" kern="1200" dirty="0"/>
            <a:t>– THEA GEC Project Manager</a:t>
          </a:r>
        </a:p>
      </dsp:txBody>
      <dsp:txXfrm>
        <a:off x="0" y="2175669"/>
        <a:ext cx="7886700" cy="435027"/>
      </dsp:txXfrm>
    </dsp:sp>
    <dsp:sp modelId="{DAA83B26-1175-4F87-B51F-0DB2A7D0003A}">
      <dsp:nvSpPr>
        <dsp:cNvPr id="0" name=""/>
        <dsp:cNvSpPr/>
      </dsp:nvSpPr>
      <dsp:spPr>
        <a:xfrm>
          <a:off x="0" y="2610696"/>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A95E60-91E8-473B-84A2-752F9120D542}">
      <dsp:nvSpPr>
        <dsp:cNvPr id="0" name=""/>
        <dsp:cNvSpPr/>
      </dsp:nvSpPr>
      <dsp:spPr>
        <a:xfrm>
          <a:off x="0" y="2610696"/>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Terry Opdyke </a:t>
          </a:r>
          <a:r>
            <a:rPr lang="en-US" sz="2000" kern="1200" dirty="0"/>
            <a:t>– THEA GEC</a:t>
          </a:r>
        </a:p>
      </dsp:txBody>
      <dsp:txXfrm>
        <a:off x="0" y="2610696"/>
        <a:ext cx="7886700" cy="435027"/>
      </dsp:txXfrm>
    </dsp:sp>
    <dsp:sp modelId="{AABEE993-309C-42F0-880B-69CC4C21D87E}">
      <dsp:nvSpPr>
        <dsp:cNvPr id="0" name=""/>
        <dsp:cNvSpPr/>
      </dsp:nvSpPr>
      <dsp:spPr>
        <a:xfrm>
          <a:off x="0" y="3045724"/>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1DDC59-79B0-40B3-81CD-23A07CD8E455}">
      <dsp:nvSpPr>
        <dsp:cNvPr id="0" name=""/>
        <dsp:cNvSpPr/>
      </dsp:nvSpPr>
      <dsp:spPr>
        <a:xfrm>
          <a:off x="0" y="3045724"/>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David Hubbard, PE</a:t>
          </a:r>
          <a:r>
            <a:rPr lang="en-US" sz="2000" kern="1200" dirty="0"/>
            <a:t> – THEA GEC</a:t>
          </a:r>
        </a:p>
      </dsp:txBody>
      <dsp:txXfrm>
        <a:off x="0" y="3045724"/>
        <a:ext cx="7886700" cy="435027"/>
      </dsp:txXfrm>
    </dsp:sp>
    <dsp:sp modelId="{AABCFC4E-9052-46E8-AFDB-4A0171A66EF8}">
      <dsp:nvSpPr>
        <dsp:cNvPr id="0" name=""/>
        <dsp:cNvSpPr/>
      </dsp:nvSpPr>
      <dsp:spPr>
        <a:xfrm>
          <a:off x="0" y="3480751"/>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C9BA67-FA5E-47BC-B392-20B7DECC7742}">
      <dsp:nvSpPr>
        <dsp:cNvPr id="0" name=""/>
        <dsp:cNvSpPr/>
      </dsp:nvSpPr>
      <dsp:spPr>
        <a:xfrm>
          <a:off x="0" y="3480751"/>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Al Stewart, PE </a:t>
          </a:r>
          <a:r>
            <a:rPr lang="en-US" sz="2000" kern="1200" dirty="0"/>
            <a:t>- THEA GEC</a:t>
          </a:r>
        </a:p>
      </dsp:txBody>
      <dsp:txXfrm>
        <a:off x="0" y="3480751"/>
        <a:ext cx="7886700" cy="435027"/>
      </dsp:txXfrm>
    </dsp:sp>
    <dsp:sp modelId="{404103E6-B1EF-476F-B0F0-735FC3655B7D}">
      <dsp:nvSpPr>
        <dsp:cNvPr id="0" name=""/>
        <dsp:cNvSpPr/>
      </dsp:nvSpPr>
      <dsp:spPr>
        <a:xfrm>
          <a:off x="0" y="3915779"/>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5765E0-EDCB-444C-B7FC-3CCB4B381E78}">
      <dsp:nvSpPr>
        <dsp:cNvPr id="0" name=""/>
        <dsp:cNvSpPr/>
      </dsp:nvSpPr>
      <dsp:spPr>
        <a:xfrm>
          <a:off x="0" y="3915779"/>
          <a:ext cx="78867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Brent Postma (Omni) </a:t>
          </a:r>
          <a:r>
            <a:rPr lang="en-US" sz="2000" kern="1200" dirty="0"/>
            <a:t>– THEA GEC</a:t>
          </a:r>
        </a:p>
      </dsp:txBody>
      <dsp:txXfrm>
        <a:off x="0" y="3915779"/>
        <a:ext cx="7886700" cy="435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0937-CD2B-4C4E-AA48-CEF8F3E21D9C}">
      <dsp:nvSpPr>
        <dsp:cNvPr id="0" name=""/>
        <dsp:cNvSpPr/>
      </dsp:nvSpPr>
      <dsp:spPr>
        <a:xfrm>
          <a:off x="76206" y="17744"/>
          <a:ext cx="8843637" cy="115671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u="sng" kern="1200" dirty="0">
              <a:solidFill>
                <a:schemeClr val="tx1"/>
              </a:solidFill>
            </a:rPr>
            <a:t>http://www.tampa-xway.com/procurement/#</a:t>
          </a:r>
          <a:r>
            <a:rPr lang="en-US" sz="2800" b="1" kern="1200" dirty="0">
              <a:solidFill>
                <a:schemeClr val="tx1"/>
              </a:solidFill>
            </a:rPr>
            <a:t> </a:t>
          </a:r>
        </a:p>
      </dsp:txBody>
      <dsp:txXfrm>
        <a:off x="110085" y="51623"/>
        <a:ext cx="7230647" cy="1088958"/>
      </dsp:txXfrm>
    </dsp:sp>
    <dsp:sp modelId="{06488A21-A6B0-42D2-8100-0BA566A5AA69}">
      <dsp:nvSpPr>
        <dsp:cNvPr id="0" name=""/>
        <dsp:cNvSpPr/>
      </dsp:nvSpPr>
      <dsp:spPr>
        <a:xfrm>
          <a:off x="609630" y="1371597"/>
          <a:ext cx="7315200" cy="1156716"/>
        </a:xfrm>
        <a:prstGeom prst="roundRect">
          <a:avLst>
            <a:gd name="adj" fmla="val 10000"/>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The </a:t>
          </a:r>
          <a:r>
            <a:rPr lang="en-US" sz="1700" b="1" u="sng" kern="1200" dirty="0">
              <a:solidFill>
                <a:schemeClr val="tx1"/>
              </a:solidFill>
            </a:rPr>
            <a:t>cone of silence </a:t>
          </a:r>
          <a:r>
            <a:rPr lang="en-US" sz="1700" kern="1200" dirty="0">
              <a:solidFill>
                <a:schemeClr val="tx1"/>
              </a:solidFill>
            </a:rPr>
            <a:t>remains in place for all THEA, HNTB, Tierra, Element, Kimley-Horn and Omni staff.  The cone of silence begins on date of advertisement and ends upon Board Approval.</a:t>
          </a:r>
        </a:p>
      </dsp:txBody>
      <dsp:txXfrm>
        <a:off x="643509" y="1405476"/>
        <a:ext cx="5882928" cy="1088958"/>
      </dsp:txXfrm>
    </dsp:sp>
    <dsp:sp modelId="{7F6BBDEA-F9B1-452C-9871-0E67DB8172B5}">
      <dsp:nvSpPr>
        <dsp:cNvPr id="0" name=""/>
        <dsp:cNvSpPr/>
      </dsp:nvSpPr>
      <dsp:spPr>
        <a:xfrm>
          <a:off x="1295430" y="2667001"/>
          <a:ext cx="7315200" cy="1156716"/>
        </a:xfrm>
        <a:prstGeom prst="roundRect">
          <a:avLst>
            <a:gd name="adj" fmla="val 10000"/>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All questions should be emailed to Man Le, THEA Contracts &amp; Procurement Manager: </a:t>
          </a:r>
          <a:r>
            <a:rPr lang="en-US" sz="1700" u="sng" kern="1200" dirty="0">
              <a:solidFill>
                <a:schemeClr val="tx1"/>
              </a:solidFill>
            </a:rPr>
            <a:t>man.le@tampa-xway.com</a:t>
          </a:r>
          <a:endParaRPr lang="en-US" sz="1700" kern="1200" dirty="0">
            <a:solidFill>
              <a:schemeClr val="tx1"/>
            </a:solidFill>
          </a:endParaRPr>
        </a:p>
      </dsp:txBody>
      <dsp:txXfrm>
        <a:off x="1329309" y="2700880"/>
        <a:ext cx="5892072" cy="1088958"/>
      </dsp:txXfrm>
    </dsp:sp>
    <dsp:sp modelId="{C6EC84CE-0C31-4DC4-9C86-4B5F092980E3}">
      <dsp:nvSpPr>
        <dsp:cNvPr id="0" name=""/>
        <dsp:cNvSpPr/>
      </dsp:nvSpPr>
      <dsp:spPr>
        <a:xfrm>
          <a:off x="1504462" y="4038598"/>
          <a:ext cx="7620024" cy="1156716"/>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Answers will be posted on the THEA website and Demandstar</a:t>
          </a:r>
          <a:endParaRPr lang="en-US" sz="2500" kern="1200" dirty="0">
            <a:solidFill>
              <a:schemeClr val="tx1"/>
            </a:solidFill>
          </a:endParaRPr>
        </a:p>
      </dsp:txBody>
      <dsp:txXfrm>
        <a:off x="1538341" y="4072477"/>
        <a:ext cx="6130893" cy="1088958"/>
      </dsp:txXfrm>
    </dsp:sp>
    <dsp:sp modelId="{948828B8-1852-4497-8203-DE743B7A31C3}">
      <dsp:nvSpPr>
        <dsp:cNvPr id="0" name=""/>
        <dsp:cNvSpPr/>
      </dsp:nvSpPr>
      <dsp:spPr>
        <a:xfrm>
          <a:off x="6869237" y="885939"/>
          <a:ext cx="751865" cy="75186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038407" y="885939"/>
        <a:ext cx="413525" cy="565778"/>
      </dsp:txXfrm>
    </dsp:sp>
    <dsp:sp modelId="{61B8D290-BF2C-469A-8ADC-4A04CFBB8B1C}">
      <dsp:nvSpPr>
        <dsp:cNvPr id="0" name=""/>
        <dsp:cNvSpPr/>
      </dsp:nvSpPr>
      <dsp:spPr>
        <a:xfrm>
          <a:off x="7481885" y="2252967"/>
          <a:ext cx="751865" cy="751865"/>
        </a:xfrm>
        <a:prstGeom prst="downArrow">
          <a:avLst>
            <a:gd name="adj1" fmla="val 55000"/>
            <a:gd name="adj2" fmla="val 45000"/>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651055" y="2252967"/>
        <a:ext cx="413525" cy="565778"/>
      </dsp:txXfrm>
    </dsp:sp>
    <dsp:sp modelId="{AF681400-2F98-475F-B473-7B8B052A2F07}">
      <dsp:nvSpPr>
        <dsp:cNvPr id="0" name=""/>
        <dsp:cNvSpPr/>
      </dsp:nvSpPr>
      <dsp:spPr>
        <a:xfrm>
          <a:off x="8085389" y="3619995"/>
          <a:ext cx="751865" cy="751865"/>
        </a:xfrm>
        <a:prstGeom prst="downArrow">
          <a:avLst>
            <a:gd name="adj1" fmla="val 55000"/>
            <a:gd name="adj2" fmla="val 45000"/>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8254559" y="3619995"/>
        <a:ext cx="413525" cy="5657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DC62958-6AB1-4249-BC0D-102958D4FF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a:extLst>
              <a:ext uri="{FF2B5EF4-FFF2-40B4-BE49-F238E27FC236}">
                <a16:creationId xmlns:a16="http://schemas.microsoft.com/office/drawing/2014/main" id="{CEFABC91-4139-456B-A738-32EF40636A3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Arial" charset="0"/>
              </a:defRPr>
            </a:lvl1pPr>
          </a:lstStyle>
          <a:p>
            <a:pPr>
              <a:defRPr/>
            </a:pPr>
            <a:fld id="{55DD5116-82F3-41D6-A99D-5B12B5EA1649}" type="datetimeFigureOut">
              <a:rPr lang="en-US"/>
              <a:pPr>
                <a:defRPr/>
              </a:pPr>
              <a:t>1/29/2021</a:t>
            </a:fld>
            <a:endParaRPr lang="en-US" dirty="0"/>
          </a:p>
        </p:txBody>
      </p:sp>
      <p:sp>
        <p:nvSpPr>
          <p:cNvPr id="65540" name="Rectangle 4">
            <a:extLst>
              <a:ext uri="{FF2B5EF4-FFF2-40B4-BE49-F238E27FC236}">
                <a16:creationId xmlns:a16="http://schemas.microsoft.com/office/drawing/2014/main" id="{7D57FF08-3ED7-417E-A559-7A2A7071CDB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Arial" charset="0"/>
              </a:defRPr>
            </a:lvl1pPr>
          </a:lstStyle>
          <a:p>
            <a:pPr>
              <a:defRPr/>
            </a:pPr>
            <a:endParaRPr lang="en-US" dirty="0"/>
          </a:p>
        </p:txBody>
      </p:sp>
      <p:sp>
        <p:nvSpPr>
          <p:cNvPr id="65541" name="Rectangle 5">
            <a:extLst>
              <a:ext uri="{FF2B5EF4-FFF2-40B4-BE49-F238E27FC236}">
                <a16:creationId xmlns:a16="http://schemas.microsoft.com/office/drawing/2014/main" id="{A688172D-5474-4B26-A7B8-B0AEF7A9DC2C}"/>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vl1pPr>
          </a:lstStyle>
          <a:p>
            <a:pPr>
              <a:defRPr/>
            </a:pPr>
            <a:fld id="{92C5C666-ABC9-487C-BD6B-0DFC18A49176}" type="slidenum">
              <a:rPr lang="en-US" altLang="en-US"/>
              <a:pPr>
                <a:defRPr/>
              </a:pPr>
              <a:t>‹#›</a:t>
            </a:fld>
            <a:endParaRPr lang="en-US" altLang="en-US" dirty="0"/>
          </a:p>
        </p:txBody>
      </p:sp>
    </p:spTree>
    <p:extLst>
      <p:ext uri="{BB962C8B-B14F-4D97-AF65-F5344CB8AC3E}">
        <p14:creationId xmlns:p14="http://schemas.microsoft.com/office/powerpoint/2010/main" val="210290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53853D-F924-4E40-9CE6-6510DD003F17}"/>
              </a:ext>
            </a:extLst>
          </p:cNvPr>
          <p:cNvSpPr>
            <a:spLocks noGrp="1"/>
          </p:cNvSpPr>
          <p:nvPr>
            <p:ph type="hdr" sz="quarter"/>
          </p:nvPr>
        </p:nvSpPr>
        <p:spPr>
          <a:xfrm>
            <a:off x="0" y="0"/>
            <a:ext cx="3038475" cy="465138"/>
          </a:xfrm>
          <a:prstGeom prst="rect">
            <a:avLst/>
          </a:prstGeom>
        </p:spPr>
        <p:txBody>
          <a:bodyPr vert="horz" lIns="91409" tIns="45705" rIns="91409" bIns="45705"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1D8EB8B5-2A8B-4BB5-B7F4-780C6593AD1C}"/>
              </a:ext>
            </a:extLst>
          </p:cNvPr>
          <p:cNvSpPr>
            <a:spLocks noGrp="1"/>
          </p:cNvSpPr>
          <p:nvPr>
            <p:ph type="dt" idx="1"/>
          </p:nvPr>
        </p:nvSpPr>
        <p:spPr>
          <a:xfrm>
            <a:off x="3970338" y="0"/>
            <a:ext cx="3038475" cy="465138"/>
          </a:xfrm>
          <a:prstGeom prst="rect">
            <a:avLst/>
          </a:prstGeom>
        </p:spPr>
        <p:txBody>
          <a:bodyPr vert="horz" lIns="91409" tIns="45705" rIns="91409" bIns="45705" rtlCol="0"/>
          <a:lstStyle>
            <a:lvl1pPr algn="r">
              <a:defRPr sz="1200">
                <a:latin typeface="Arial" charset="0"/>
              </a:defRPr>
            </a:lvl1pPr>
          </a:lstStyle>
          <a:p>
            <a:pPr>
              <a:defRPr/>
            </a:pPr>
            <a:fld id="{20A87F62-4EDF-47D4-A20B-49F85E4AD08F}" type="datetimeFigureOut">
              <a:rPr lang="en-US"/>
              <a:pPr>
                <a:defRPr/>
              </a:pPr>
              <a:t>1/29/2021</a:t>
            </a:fld>
            <a:endParaRPr lang="en-US" dirty="0"/>
          </a:p>
        </p:txBody>
      </p:sp>
      <p:sp>
        <p:nvSpPr>
          <p:cNvPr id="4" name="Slide Image Placeholder 3">
            <a:extLst>
              <a:ext uri="{FF2B5EF4-FFF2-40B4-BE49-F238E27FC236}">
                <a16:creationId xmlns:a16="http://schemas.microsoft.com/office/drawing/2014/main" id="{42234A67-0E52-43B0-ABA4-A87585F9563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a:extLst>
              <a:ext uri="{FF2B5EF4-FFF2-40B4-BE49-F238E27FC236}">
                <a16:creationId xmlns:a16="http://schemas.microsoft.com/office/drawing/2014/main" id="{68B39681-2BCC-4613-B459-986547444092}"/>
              </a:ext>
            </a:extLst>
          </p:cNvPr>
          <p:cNvSpPr>
            <a:spLocks noGrp="1"/>
          </p:cNvSpPr>
          <p:nvPr>
            <p:ph type="body" sz="quarter" idx="3"/>
          </p:nvPr>
        </p:nvSpPr>
        <p:spPr>
          <a:xfrm>
            <a:off x="700088" y="4416425"/>
            <a:ext cx="5610225" cy="4183063"/>
          </a:xfrm>
          <a:prstGeom prst="rect">
            <a:avLst/>
          </a:prstGeom>
        </p:spPr>
        <p:txBody>
          <a:bodyPr vert="horz" wrap="square" lIns="91409" tIns="45705" rIns="91409" bIns="4570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0B9010-504A-4C3C-BFA0-9179280111D6}"/>
              </a:ext>
            </a:extLst>
          </p:cNvPr>
          <p:cNvSpPr>
            <a:spLocks noGrp="1"/>
          </p:cNvSpPr>
          <p:nvPr>
            <p:ph type="ftr" sz="quarter" idx="4"/>
          </p:nvPr>
        </p:nvSpPr>
        <p:spPr>
          <a:xfrm>
            <a:off x="0" y="8829675"/>
            <a:ext cx="3038475" cy="465138"/>
          </a:xfrm>
          <a:prstGeom prst="rect">
            <a:avLst/>
          </a:prstGeom>
        </p:spPr>
        <p:txBody>
          <a:bodyPr vert="horz" lIns="91409" tIns="45705" rIns="91409" bIns="45705"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0974F0E8-42A2-4130-913D-FD6942806EA6}"/>
              </a:ext>
            </a:extLst>
          </p:cNvPr>
          <p:cNvSpPr>
            <a:spLocks noGrp="1"/>
          </p:cNvSpPr>
          <p:nvPr>
            <p:ph type="sldNum" sz="quarter" idx="5"/>
          </p:nvPr>
        </p:nvSpPr>
        <p:spPr>
          <a:xfrm>
            <a:off x="3970338" y="8829675"/>
            <a:ext cx="3038475" cy="465138"/>
          </a:xfrm>
          <a:prstGeom prst="rect">
            <a:avLst/>
          </a:prstGeom>
        </p:spPr>
        <p:txBody>
          <a:bodyPr vert="horz" wrap="square" lIns="91409" tIns="45705" rIns="91409" bIns="45705" numCol="1" anchor="b" anchorCtr="0" compatLnSpc="1">
            <a:prstTxWarp prst="textNoShape">
              <a:avLst/>
            </a:prstTxWarp>
          </a:bodyPr>
          <a:lstStyle>
            <a:lvl1pPr algn="r">
              <a:defRPr sz="1200"/>
            </a:lvl1pPr>
          </a:lstStyle>
          <a:p>
            <a:pPr>
              <a:defRPr/>
            </a:pPr>
            <a:fld id="{726D12FB-AD03-4BD1-A336-FA89E212EFE1}" type="slidenum">
              <a:rPr lang="en-US" altLang="en-US"/>
              <a:pPr>
                <a:defRPr/>
              </a:pPr>
              <a:t>‹#›</a:t>
            </a:fld>
            <a:endParaRPr lang="en-US" altLang="en-US" dirty="0"/>
          </a:p>
        </p:txBody>
      </p:sp>
    </p:spTree>
    <p:extLst>
      <p:ext uri="{BB962C8B-B14F-4D97-AF65-F5344CB8AC3E}">
        <p14:creationId xmlns:p14="http://schemas.microsoft.com/office/powerpoint/2010/main" val="425144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D0BB4A2-AA1C-49CD-8A64-8178C7C18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6BC4A71-76E4-4AA0-97BA-0AA8398A0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6148" name="Slide Number Placeholder 3">
            <a:extLst>
              <a:ext uri="{FF2B5EF4-FFF2-40B4-BE49-F238E27FC236}">
                <a16:creationId xmlns:a16="http://schemas.microsoft.com/office/drawing/2014/main" id="{B5E55180-C811-401A-8498-AE780E46F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EBB994-9ACC-4815-B631-FD5312CA7655}" type="slidenum">
              <a:rPr lang="en-US" altLang="en-US" sz="1200" smtClean="0"/>
              <a:pPr/>
              <a:t>1</a:t>
            </a:fld>
            <a:endParaRPr lang="en-US" altLang="en-US" sz="1200" dirty="0"/>
          </a:p>
        </p:txBody>
      </p:sp>
    </p:spTree>
    <p:extLst>
      <p:ext uri="{BB962C8B-B14F-4D97-AF65-F5344CB8AC3E}">
        <p14:creationId xmlns:p14="http://schemas.microsoft.com/office/powerpoint/2010/main" val="246370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24</a:t>
            </a:fld>
            <a:endParaRPr lang="en-US" altLang="en-US" dirty="0"/>
          </a:p>
        </p:txBody>
      </p:sp>
    </p:spTree>
    <p:extLst>
      <p:ext uri="{BB962C8B-B14F-4D97-AF65-F5344CB8AC3E}">
        <p14:creationId xmlns:p14="http://schemas.microsoft.com/office/powerpoint/2010/main" val="191448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30</a:t>
            </a:fld>
            <a:endParaRPr lang="en-US" altLang="en-US" dirty="0"/>
          </a:p>
        </p:txBody>
      </p:sp>
    </p:spTree>
    <p:extLst>
      <p:ext uri="{BB962C8B-B14F-4D97-AF65-F5344CB8AC3E}">
        <p14:creationId xmlns:p14="http://schemas.microsoft.com/office/powerpoint/2010/main" val="327790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31</a:t>
            </a:fld>
            <a:endParaRPr lang="en-US" altLang="en-US" dirty="0"/>
          </a:p>
        </p:txBody>
      </p:sp>
    </p:spTree>
    <p:extLst>
      <p:ext uri="{BB962C8B-B14F-4D97-AF65-F5344CB8AC3E}">
        <p14:creationId xmlns:p14="http://schemas.microsoft.com/office/powerpoint/2010/main" val="249379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36</a:t>
            </a:fld>
            <a:endParaRPr lang="en-US" altLang="en-US" sz="1200" kern="0" dirty="0"/>
          </a:p>
        </p:txBody>
      </p:sp>
    </p:spTree>
    <p:extLst>
      <p:ext uri="{BB962C8B-B14F-4D97-AF65-F5344CB8AC3E}">
        <p14:creationId xmlns:p14="http://schemas.microsoft.com/office/powerpoint/2010/main" val="263721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37</a:t>
            </a:fld>
            <a:endParaRPr lang="en-US" altLang="en-US" sz="1200" kern="0" dirty="0"/>
          </a:p>
        </p:txBody>
      </p:sp>
    </p:spTree>
    <p:extLst>
      <p:ext uri="{BB962C8B-B14F-4D97-AF65-F5344CB8AC3E}">
        <p14:creationId xmlns:p14="http://schemas.microsoft.com/office/powerpoint/2010/main" val="392900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38</a:t>
            </a:fld>
            <a:endParaRPr lang="en-US" altLang="en-US" sz="1200" kern="0" dirty="0"/>
          </a:p>
        </p:txBody>
      </p:sp>
    </p:spTree>
    <p:extLst>
      <p:ext uri="{BB962C8B-B14F-4D97-AF65-F5344CB8AC3E}">
        <p14:creationId xmlns:p14="http://schemas.microsoft.com/office/powerpoint/2010/main" val="253949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39</a:t>
            </a:fld>
            <a:endParaRPr lang="en-US" altLang="en-US" sz="1200" kern="0" dirty="0"/>
          </a:p>
        </p:txBody>
      </p:sp>
    </p:spTree>
    <p:extLst>
      <p:ext uri="{BB962C8B-B14F-4D97-AF65-F5344CB8AC3E}">
        <p14:creationId xmlns:p14="http://schemas.microsoft.com/office/powerpoint/2010/main" val="291380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40</a:t>
            </a:fld>
            <a:endParaRPr lang="en-US" altLang="en-US" sz="1200" kern="0" dirty="0"/>
          </a:p>
        </p:txBody>
      </p:sp>
    </p:spTree>
    <p:extLst>
      <p:ext uri="{BB962C8B-B14F-4D97-AF65-F5344CB8AC3E}">
        <p14:creationId xmlns:p14="http://schemas.microsoft.com/office/powerpoint/2010/main" val="249523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38BE36F-08FD-4487-A502-25A0C99D462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D57F4D0-5F9A-4EF5-BFD5-305DEAC9B4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808C707-C5A7-4CFD-AB82-50853483B039}"/>
              </a:ext>
            </a:extLst>
          </p:cNvPr>
          <p:cNvSpPr>
            <a:spLocks noGrp="1"/>
          </p:cNvSpPr>
          <p:nvPr>
            <p:ph type="sldNum" sz="quarter" idx="12"/>
          </p:nvPr>
        </p:nvSpPr>
        <p:spPr/>
        <p:txBody>
          <a:bodyPr/>
          <a:lstStyle>
            <a:lvl1pPr>
              <a:defRPr/>
            </a:lvl1pPr>
          </a:lstStyle>
          <a:p>
            <a:pPr>
              <a:defRPr/>
            </a:pPr>
            <a:fld id="{15A8EC67-6F7D-4161-8962-63897A17D7E0}" type="slidenum">
              <a:rPr lang="en-US" altLang="en-US"/>
              <a:pPr>
                <a:defRPr/>
              </a:pPr>
              <a:t>‹#›</a:t>
            </a:fld>
            <a:endParaRPr lang="en-US" altLang="en-US" dirty="0"/>
          </a:p>
        </p:txBody>
      </p:sp>
    </p:spTree>
    <p:extLst>
      <p:ext uri="{BB962C8B-B14F-4D97-AF65-F5344CB8AC3E}">
        <p14:creationId xmlns:p14="http://schemas.microsoft.com/office/powerpoint/2010/main" val="34114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1DDDC-1A3B-4214-8463-910973BD60F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66A7E1F-6099-4EC6-A347-990907787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3FC78E-8F47-48BD-B1C8-6FE0C57BA779}"/>
              </a:ext>
            </a:extLst>
          </p:cNvPr>
          <p:cNvSpPr>
            <a:spLocks noGrp="1"/>
          </p:cNvSpPr>
          <p:nvPr>
            <p:ph type="sldNum" sz="quarter" idx="12"/>
          </p:nvPr>
        </p:nvSpPr>
        <p:spPr/>
        <p:txBody>
          <a:bodyPr/>
          <a:lstStyle>
            <a:lvl1pPr>
              <a:defRPr/>
            </a:lvl1pPr>
          </a:lstStyle>
          <a:p>
            <a:pPr>
              <a:defRPr/>
            </a:pPr>
            <a:fld id="{BD278861-0BCB-44A2-83B2-97B70D8F95AC}" type="slidenum">
              <a:rPr lang="en-US" altLang="en-US"/>
              <a:pPr>
                <a:defRPr/>
              </a:pPr>
              <a:t>‹#›</a:t>
            </a:fld>
            <a:endParaRPr lang="en-US" altLang="en-US" dirty="0"/>
          </a:p>
        </p:txBody>
      </p:sp>
    </p:spTree>
    <p:extLst>
      <p:ext uri="{BB962C8B-B14F-4D97-AF65-F5344CB8AC3E}">
        <p14:creationId xmlns:p14="http://schemas.microsoft.com/office/powerpoint/2010/main" val="23027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C44CD-2F12-400F-897E-09CED64F38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C49F06E-9972-4FA1-A6D4-0A77494320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9A8F41E-C6FA-4B7E-9297-BD1CF8A106C9}"/>
              </a:ext>
            </a:extLst>
          </p:cNvPr>
          <p:cNvSpPr>
            <a:spLocks noGrp="1"/>
          </p:cNvSpPr>
          <p:nvPr>
            <p:ph type="sldNum" sz="quarter" idx="12"/>
          </p:nvPr>
        </p:nvSpPr>
        <p:spPr/>
        <p:txBody>
          <a:bodyPr/>
          <a:lstStyle>
            <a:lvl1pPr>
              <a:defRPr/>
            </a:lvl1pPr>
          </a:lstStyle>
          <a:p>
            <a:pPr>
              <a:defRPr/>
            </a:pPr>
            <a:fld id="{277158FD-D2A0-437A-8CEB-A11F31358584}" type="slidenum">
              <a:rPr lang="en-US" altLang="en-US"/>
              <a:pPr>
                <a:defRPr/>
              </a:pPr>
              <a:t>‹#›</a:t>
            </a:fld>
            <a:endParaRPr lang="en-US" altLang="en-US" dirty="0"/>
          </a:p>
        </p:txBody>
      </p:sp>
    </p:spTree>
    <p:extLst>
      <p:ext uri="{BB962C8B-B14F-4D97-AF65-F5344CB8AC3E}">
        <p14:creationId xmlns:p14="http://schemas.microsoft.com/office/powerpoint/2010/main" val="24919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CD90A-D9DD-43D3-A9C8-3AD6BF16DC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D30649A-5E3B-4423-AE97-B11A10204D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BE278C8-F196-4B91-92AD-5482E18D9EFF}"/>
              </a:ext>
            </a:extLst>
          </p:cNvPr>
          <p:cNvSpPr>
            <a:spLocks noGrp="1"/>
          </p:cNvSpPr>
          <p:nvPr>
            <p:ph type="sldNum" sz="quarter" idx="12"/>
          </p:nvPr>
        </p:nvSpPr>
        <p:spPr/>
        <p:txBody>
          <a:bodyPr/>
          <a:lstStyle>
            <a:lvl1pPr>
              <a:defRPr/>
            </a:lvl1pPr>
          </a:lstStyle>
          <a:p>
            <a:pPr>
              <a:defRPr/>
            </a:pPr>
            <a:fld id="{8272724B-26D4-42D1-818E-A1A45388CCAC}" type="slidenum">
              <a:rPr lang="en-US" altLang="en-US"/>
              <a:pPr>
                <a:defRPr/>
              </a:pPr>
              <a:t>‹#›</a:t>
            </a:fld>
            <a:endParaRPr lang="en-US" altLang="en-US" dirty="0"/>
          </a:p>
        </p:txBody>
      </p:sp>
    </p:spTree>
    <p:extLst>
      <p:ext uri="{BB962C8B-B14F-4D97-AF65-F5344CB8AC3E}">
        <p14:creationId xmlns:p14="http://schemas.microsoft.com/office/powerpoint/2010/main" val="15432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EABAD-0139-4D07-B474-BAE81FFDA0B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3AE6DFE-E0F5-44F2-9DA6-8F3DB22704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AB76C1C-8868-4FE7-BAFE-D86224F91510}"/>
              </a:ext>
            </a:extLst>
          </p:cNvPr>
          <p:cNvSpPr>
            <a:spLocks noGrp="1"/>
          </p:cNvSpPr>
          <p:nvPr>
            <p:ph type="sldNum" sz="quarter" idx="12"/>
          </p:nvPr>
        </p:nvSpPr>
        <p:spPr/>
        <p:txBody>
          <a:bodyPr/>
          <a:lstStyle>
            <a:lvl1pPr>
              <a:defRPr/>
            </a:lvl1pPr>
          </a:lstStyle>
          <a:p>
            <a:pPr>
              <a:defRPr/>
            </a:pPr>
            <a:fld id="{17FEC569-7273-4A06-8625-06BCA31207D2}" type="slidenum">
              <a:rPr lang="en-US" altLang="en-US"/>
              <a:pPr>
                <a:defRPr/>
              </a:pPr>
              <a:t>‹#›</a:t>
            </a:fld>
            <a:endParaRPr lang="en-US" altLang="en-US" dirty="0"/>
          </a:p>
        </p:txBody>
      </p:sp>
    </p:spTree>
    <p:extLst>
      <p:ext uri="{BB962C8B-B14F-4D97-AF65-F5344CB8AC3E}">
        <p14:creationId xmlns:p14="http://schemas.microsoft.com/office/powerpoint/2010/main" val="12672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CB0AA8-3989-4182-A92B-8C454D89C80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1A11CB4-A3FC-43DA-BDC9-BFC8A3D0E65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60318DC-9E51-4A25-8A7A-E4ED6472292B}"/>
              </a:ext>
            </a:extLst>
          </p:cNvPr>
          <p:cNvSpPr>
            <a:spLocks noGrp="1"/>
          </p:cNvSpPr>
          <p:nvPr>
            <p:ph type="sldNum" sz="quarter" idx="12"/>
          </p:nvPr>
        </p:nvSpPr>
        <p:spPr/>
        <p:txBody>
          <a:bodyPr/>
          <a:lstStyle>
            <a:lvl1pPr>
              <a:defRPr/>
            </a:lvl1pPr>
          </a:lstStyle>
          <a:p>
            <a:pPr>
              <a:defRPr/>
            </a:pPr>
            <a:fld id="{69B041DD-6B24-4E0A-9CBD-62B402B9FE0B}" type="slidenum">
              <a:rPr lang="en-US" altLang="en-US"/>
              <a:pPr>
                <a:defRPr/>
              </a:pPr>
              <a:t>‹#›</a:t>
            </a:fld>
            <a:endParaRPr lang="en-US" altLang="en-US" dirty="0"/>
          </a:p>
        </p:txBody>
      </p:sp>
    </p:spTree>
    <p:extLst>
      <p:ext uri="{BB962C8B-B14F-4D97-AF65-F5344CB8AC3E}">
        <p14:creationId xmlns:p14="http://schemas.microsoft.com/office/powerpoint/2010/main" val="27884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864266E-9BB0-4029-8DFA-AD532C29A7D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211B6D39-CACA-424F-A13A-E7B4D3B2E52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932CA58-81E3-474E-BD52-9416726E58DC}"/>
              </a:ext>
            </a:extLst>
          </p:cNvPr>
          <p:cNvSpPr>
            <a:spLocks noGrp="1"/>
          </p:cNvSpPr>
          <p:nvPr>
            <p:ph type="sldNum" sz="quarter" idx="12"/>
          </p:nvPr>
        </p:nvSpPr>
        <p:spPr/>
        <p:txBody>
          <a:bodyPr/>
          <a:lstStyle>
            <a:lvl1pPr>
              <a:defRPr/>
            </a:lvl1pPr>
          </a:lstStyle>
          <a:p>
            <a:pPr>
              <a:defRPr/>
            </a:pPr>
            <a:fld id="{B1A31D5F-8B06-4AE5-B0FA-4084DFB5BCA9}" type="slidenum">
              <a:rPr lang="en-US" altLang="en-US"/>
              <a:pPr>
                <a:defRPr/>
              </a:pPr>
              <a:t>‹#›</a:t>
            </a:fld>
            <a:endParaRPr lang="en-US" altLang="en-US" dirty="0"/>
          </a:p>
        </p:txBody>
      </p:sp>
    </p:spTree>
    <p:extLst>
      <p:ext uri="{BB962C8B-B14F-4D97-AF65-F5344CB8AC3E}">
        <p14:creationId xmlns:p14="http://schemas.microsoft.com/office/powerpoint/2010/main" val="3487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F67393-147F-41F9-A6B4-362F9870332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D1138585-BEDC-4DC0-A3B1-EFBBDB6BFA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8D579B1-C3AD-4996-BACD-4F869B3CFCF9}"/>
              </a:ext>
            </a:extLst>
          </p:cNvPr>
          <p:cNvSpPr>
            <a:spLocks noGrp="1"/>
          </p:cNvSpPr>
          <p:nvPr>
            <p:ph type="sldNum" sz="quarter" idx="12"/>
          </p:nvPr>
        </p:nvSpPr>
        <p:spPr/>
        <p:txBody>
          <a:bodyPr/>
          <a:lstStyle>
            <a:lvl1pPr>
              <a:defRPr/>
            </a:lvl1pPr>
          </a:lstStyle>
          <a:p>
            <a:pPr>
              <a:defRPr/>
            </a:pPr>
            <a:fld id="{F98B589D-4617-40A0-95A8-8A296D0016C6}" type="slidenum">
              <a:rPr lang="en-US" altLang="en-US"/>
              <a:pPr>
                <a:defRPr/>
              </a:pPr>
              <a:t>‹#›</a:t>
            </a:fld>
            <a:endParaRPr lang="en-US" altLang="en-US" dirty="0"/>
          </a:p>
        </p:txBody>
      </p:sp>
    </p:spTree>
    <p:extLst>
      <p:ext uri="{BB962C8B-B14F-4D97-AF65-F5344CB8AC3E}">
        <p14:creationId xmlns:p14="http://schemas.microsoft.com/office/powerpoint/2010/main" val="16963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CE1E57-EA61-4214-8B36-CAECC91B6DD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414B4387-D91D-46EF-A429-52D4BA5D270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F930E2F-2ED5-4B0C-B331-39FBE34CA537}"/>
              </a:ext>
            </a:extLst>
          </p:cNvPr>
          <p:cNvSpPr>
            <a:spLocks noGrp="1"/>
          </p:cNvSpPr>
          <p:nvPr>
            <p:ph type="sldNum" sz="quarter" idx="12"/>
          </p:nvPr>
        </p:nvSpPr>
        <p:spPr/>
        <p:txBody>
          <a:bodyPr/>
          <a:lstStyle>
            <a:lvl1pPr>
              <a:defRPr/>
            </a:lvl1pPr>
          </a:lstStyle>
          <a:p>
            <a:pPr>
              <a:defRPr/>
            </a:pPr>
            <a:fld id="{6DF552B0-716D-49E0-81BF-37F77FEFD90D}" type="slidenum">
              <a:rPr lang="en-US" altLang="en-US"/>
              <a:pPr>
                <a:defRPr/>
              </a:pPr>
              <a:t>‹#›</a:t>
            </a:fld>
            <a:endParaRPr lang="en-US" altLang="en-US" dirty="0"/>
          </a:p>
        </p:txBody>
      </p:sp>
    </p:spTree>
    <p:extLst>
      <p:ext uri="{BB962C8B-B14F-4D97-AF65-F5344CB8AC3E}">
        <p14:creationId xmlns:p14="http://schemas.microsoft.com/office/powerpoint/2010/main" val="40727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E756AF-28BD-415A-B0D1-8D9DA04A0A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59DB01C0-276A-465C-97D1-4643DAF5685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33ED440-0CE8-4EB0-B674-A2F30DA4C04F}"/>
              </a:ext>
            </a:extLst>
          </p:cNvPr>
          <p:cNvSpPr>
            <a:spLocks noGrp="1"/>
          </p:cNvSpPr>
          <p:nvPr>
            <p:ph type="sldNum" sz="quarter" idx="12"/>
          </p:nvPr>
        </p:nvSpPr>
        <p:spPr/>
        <p:txBody>
          <a:bodyPr/>
          <a:lstStyle>
            <a:lvl1pPr>
              <a:defRPr/>
            </a:lvl1pPr>
          </a:lstStyle>
          <a:p>
            <a:pPr>
              <a:defRPr/>
            </a:pPr>
            <a:fld id="{57138A79-CBF0-45D9-A4C2-A820ECD90F01}" type="slidenum">
              <a:rPr lang="en-US" altLang="en-US"/>
              <a:pPr>
                <a:defRPr/>
              </a:pPr>
              <a:t>‹#›</a:t>
            </a:fld>
            <a:endParaRPr lang="en-US" altLang="en-US" dirty="0"/>
          </a:p>
        </p:txBody>
      </p:sp>
    </p:spTree>
    <p:extLst>
      <p:ext uri="{BB962C8B-B14F-4D97-AF65-F5344CB8AC3E}">
        <p14:creationId xmlns:p14="http://schemas.microsoft.com/office/powerpoint/2010/main" val="39457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85D5E6-783E-403D-B9E0-6DB7E2CB90E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433304D-5C15-4398-B1B9-582D464441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ABBF5C5-468F-4AB6-92AB-8989F32507D9}"/>
              </a:ext>
            </a:extLst>
          </p:cNvPr>
          <p:cNvSpPr>
            <a:spLocks noGrp="1"/>
          </p:cNvSpPr>
          <p:nvPr>
            <p:ph type="sldNum" sz="quarter" idx="12"/>
          </p:nvPr>
        </p:nvSpPr>
        <p:spPr/>
        <p:txBody>
          <a:bodyPr/>
          <a:lstStyle>
            <a:lvl1pPr>
              <a:defRPr/>
            </a:lvl1pPr>
          </a:lstStyle>
          <a:p>
            <a:pPr>
              <a:defRPr/>
            </a:pPr>
            <a:fld id="{B52EB4C0-1DFE-4EFD-9023-DFF79851F5AE}" type="slidenum">
              <a:rPr lang="en-US" altLang="en-US"/>
              <a:pPr>
                <a:defRPr/>
              </a:pPr>
              <a:t>‹#›</a:t>
            </a:fld>
            <a:endParaRPr lang="en-US" altLang="en-US" dirty="0"/>
          </a:p>
        </p:txBody>
      </p:sp>
    </p:spTree>
    <p:extLst>
      <p:ext uri="{BB962C8B-B14F-4D97-AF65-F5344CB8AC3E}">
        <p14:creationId xmlns:p14="http://schemas.microsoft.com/office/powerpoint/2010/main" val="7558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DFAC00-E24B-4EF5-B9E9-32FC4481C0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89FEB6E-DDAA-4720-A78E-C81C82FDDC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CC56B7-2AB5-4E8C-8878-6373C03AA4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6B317E77-94FE-4C19-8F01-F80717930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69535C22-CF5D-4AD2-ADCD-70A4E2F7A8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9FFC43-8863-42B7-B244-03D165B9CF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camago.com/faq/camag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69466-833C-4E68-8E9F-2CA774A01D17}"/>
              </a:ext>
            </a:extLst>
          </p:cNvPr>
          <p:cNvPicPr>
            <a:picLocks noChangeAspect="1"/>
          </p:cNvPicPr>
          <p:nvPr/>
        </p:nvPicPr>
        <p:blipFill rotWithShape="1">
          <a:blip r:embed="rId3">
            <a:extLst>
              <a:ext uri="{28A0092B-C50C-407E-A947-70E740481C1C}">
                <a14:useLocalDpi xmlns:a14="http://schemas.microsoft.com/office/drawing/2010/main" val="0"/>
              </a:ext>
            </a:extLst>
          </a:blip>
          <a:srcRect l="22374" r="39173"/>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1">
            <a:extLst>
              <a:ext uri="{FF2B5EF4-FFF2-40B4-BE49-F238E27FC236}">
                <a16:creationId xmlns:a16="http://schemas.microsoft.com/office/drawing/2014/main" id="{C7839049-EFF5-4BA1-B64B-318BB87B5D82}"/>
              </a:ext>
            </a:extLst>
          </p:cNvPr>
          <p:cNvSpPr txBox="1">
            <a:spLocks/>
          </p:cNvSpPr>
          <p:nvPr/>
        </p:nvSpPr>
        <p:spPr>
          <a:xfrm>
            <a:off x="0" y="2895600"/>
            <a:ext cx="4648200" cy="2427120"/>
          </a:xfrm>
          <a:prstGeom prst="rect">
            <a:avLst/>
          </a:prstGeom>
        </p:spPr>
        <p:txBody>
          <a:bodyPr vert="horz" lIns="91440" tIns="45720" rIns="91440" bIns="45720" rtlCol="0" anchor="t" anchorCtr="1">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East Selmon Slip Ramps Design-Build</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Pre-Proposal Meeting</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1/29/2021 9:00 AM</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Zoom Meeting</a:t>
            </a:r>
          </a:p>
          <a:p>
            <a:pPr algn="l" eaLnBrk="1" hangingPunct="1">
              <a:lnSpc>
                <a:spcPct val="90000"/>
              </a:lnSpc>
              <a:spcAft>
                <a:spcPts val="600"/>
              </a:spcAft>
              <a:defRPr/>
            </a:pPr>
            <a:endParaRPr lang="en-US" altLang="en-US" sz="5100" b="1" dirty="0"/>
          </a:p>
        </p:txBody>
      </p:sp>
      <p:sp>
        <p:nvSpPr>
          <p:cNvPr id="2" name="TextBox 1">
            <a:extLst>
              <a:ext uri="{FF2B5EF4-FFF2-40B4-BE49-F238E27FC236}">
                <a16:creationId xmlns:a16="http://schemas.microsoft.com/office/drawing/2014/main" id="{9245429C-83BF-42F8-9A5C-DE7E35E19396}"/>
              </a:ext>
            </a:extLst>
          </p:cNvPr>
          <p:cNvSpPr txBox="1"/>
          <p:nvPr/>
        </p:nvSpPr>
        <p:spPr>
          <a:xfrm>
            <a:off x="-457179" y="287804"/>
            <a:ext cx="5349202" cy="1938992"/>
          </a:xfrm>
          <a:prstGeom prst="rect">
            <a:avLst/>
          </a:prstGeom>
          <a:noFill/>
        </p:spPr>
        <p:txBody>
          <a:bodyPr wrap="square" rtlCol="0">
            <a:spAutoFit/>
          </a:bodyPr>
          <a:lstStyle/>
          <a:p>
            <a:pPr algn="ctr"/>
            <a:r>
              <a:rPr lang="en-US" sz="4000" dirty="0">
                <a:latin typeface="+mj-lt"/>
              </a:rPr>
              <a:t>Tampa Hillsborough </a:t>
            </a:r>
          </a:p>
          <a:p>
            <a:pPr algn="ctr"/>
            <a:r>
              <a:rPr lang="en-US" sz="4000" dirty="0">
                <a:latin typeface="+mj-lt"/>
              </a:rPr>
              <a:t>Expressway </a:t>
            </a:r>
          </a:p>
          <a:p>
            <a:pPr algn="ctr"/>
            <a:r>
              <a:rPr lang="en-US" sz="4000" dirty="0">
                <a:latin typeface="+mj-lt"/>
              </a:rPr>
              <a:t>Authority</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5453E0-4BBB-4E66-B1FB-293C893A8330}"/>
              </a:ext>
            </a:extLst>
          </p:cNvPr>
          <p:cNvPicPr>
            <a:picLocks noChangeAspect="1"/>
          </p:cNvPicPr>
          <p:nvPr/>
        </p:nvPicPr>
        <p:blipFill>
          <a:blip r:embed="rId2"/>
          <a:stretch>
            <a:fillRect/>
          </a:stretch>
        </p:blipFill>
        <p:spPr>
          <a:xfrm>
            <a:off x="914400" y="609600"/>
            <a:ext cx="7010400" cy="5220233"/>
          </a:xfrm>
          <a:prstGeom prst="rect">
            <a:avLst/>
          </a:prstGeom>
        </p:spPr>
      </p:pic>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Master Signing – Ramp 3</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1900" dirty="0"/>
          </a:p>
        </p:txBody>
      </p:sp>
      <p:sp>
        <p:nvSpPr>
          <p:cNvPr id="3" name="Speech Bubble: Rectangle 2">
            <a:extLst>
              <a:ext uri="{FF2B5EF4-FFF2-40B4-BE49-F238E27FC236}">
                <a16:creationId xmlns:a16="http://schemas.microsoft.com/office/drawing/2014/main" id="{9D6FF556-5915-40D0-80D8-C80E84D71DF6}"/>
              </a:ext>
            </a:extLst>
          </p:cNvPr>
          <p:cNvSpPr/>
          <p:nvPr/>
        </p:nvSpPr>
        <p:spPr>
          <a:xfrm>
            <a:off x="3850005" y="3400425"/>
            <a:ext cx="2057400" cy="731837"/>
          </a:xfrm>
          <a:prstGeom prst="wedgeRectCallout">
            <a:avLst>
              <a:gd name="adj1" fmla="val 112848"/>
              <a:gd name="adj2" fmla="val 76817"/>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New overhead sign at slip ramp exit gore</a:t>
            </a:r>
          </a:p>
        </p:txBody>
      </p:sp>
      <p:sp>
        <p:nvSpPr>
          <p:cNvPr id="9" name="Speech Bubble: Rectangle 8">
            <a:extLst>
              <a:ext uri="{FF2B5EF4-FFF2-40B4-BE49-F238E27FC236}">
                <a16:creationId xmlns:a16="http://schemas.microsoft.com/office/drawing/2014/main" id="{D7286B9B-BBBC-46B1-9F27-FC625CDB71CE}"/>
              </a:ext>
            </a:extLst>
          </p:cNvPr>
          <p:cNvSpPr/>
          <p:nvPr/>
        </p:nvSpPr>
        <p:spPr>
          <a:xfrm>
            <a:off x="190500" y="3962400"/>
            <a:ext cx="2057400" cy="731837"/>
          </a:xfrm>
          <a:prstGeom prst="wedgeRectCallout">
            <a:avLst>
              <a:gd name="adj1" fmla="val 119792"/>
              <a:gd name="adj2" fmla="val 148401"/>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Two new overhead wayfinding signs located by DB Firm</a:t>
            </a:r>
          </a:p>
        </p:txBody>
      </p:sp>
      <p:sp>
        <p:nvSpPr>
          <p:cNvPr id="8" name="Speech Bubble: Rectangle 7">
            <a:extLst>
              <a:ext uri="{FF2B5EF4-FFF2-40B4-BE49-F238E27FC236}">
                <a16:creationId xmlns:a16="http://schemas.microsoft.com/office/drawing/2014/main" id="{74B70BAD-D381-4D84-AB2B-514F6EAE196B}"/>
              </a:ext>
            </a:extLst>
          </p:cNvPr>
          <p:cNvSpPr/>
          <p:nvPr/>
        </p:nvSpPr>
        <p:spPr>
          <a:xfrm>
            <a:off x="180975" y="1468438"/>
            <a:ext cx="2667000" cy="609600"/>
          </a:xfrm>
          <a:prstGeom prst="wedgeRectCallout">
            <a:avLst>
              <a:gd name="adj1" fmla="val 65715"/>
              <a:gd name="adj2" fmla="val -76501"/>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Retrofit existing sign structure to accommodate new panels</a:t>
            </a:r>
          </a:p>
        </p:txBody>
      </p:sp>
      <p:sp>
        <p:nvSpPr>
          <p:cNvPr id="11" name="Speech Bubble: Rectangle 10">
            <a:extLst>
              <a:ext uri="{FF2B5EF4-FFF2-40B4-BE49-F238E27FC236}">
                <a16:creationId xmlns:a16="http://schemas.microsoft.com/office/drawing/2014/main" id="{86F89899-FF92-422F-B7B8-6CB7271F51BC}"/>
              </a:ext>
            </a:extLst>
          </p:cNvPr>
          <p:cNvSpPr/>
          <p:nvPr/>
        </p:nvSpPr>
        <p:spPr>
          <a:xfrm>
            <a:off x="1333500" y="2418558"/>
            <a:ext cx="2667000" cy="731836"/>
          </a:xfrm>
          <a:prstGeom prst="wedgeRectCallout">
            <a:avLst>
              <a:gd name="adj1" fmla="val 159286"/>
              <a:gd name="adj2" fmla="val -174962"/>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New DMS/Do not enter signage to match existing REL slip ramps</a:t>
            </a:r>
          </a:p>
        </p:txBody>
      </p:sp>
    </p:spTree>
    <p:extLst>
      <p:ext uri="{BB962C8B-B14F-4D97-AF65-F5344CB8AC3E}">
        <p14:creationId xmlns:p14="http://schemas.microsoft.com/office/powerpoint/2010/main" val="39247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7620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Goals</a:t>
            </a: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457200"/>
            <a:ext cx="8265795" cy="5486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Reduce congestion on the Local Lanes and increase usage of the REL during the AM Peak Hours by providing direct access to the REL from I-75 and egress onto the Westbound Local Lanes.</a:t>
            </a:r>
          </a:p>
          <a:p>
            <a:r>
              <a:rPr lang="en-US" sz="2000" dirty="0"/>
              <a:t>Provide slip ramp improvements that are compatible with the ultimate East Selmon Expressway widening.</a:t>
            </a:r>
          </a:p>
          <a:p>
            <a:r>
              <a:rPr lang="en-US" sz="2000" dirty="0"/>
              <a:t>Minimize the inconvenience to the travelling public. </a:t>
            </a:r>
          </a:p>
          <a:p>
            <a:r>
              <a:rPr lang="en-US" sz="2000" dirty="0"/>
              <a:t>Improve existing traffic operations, both in terms of flow rate and safety, throughout the duration of the Project. </a:t>
            </a:r>
          </a:p>
          <a:p>
            <a:r>
              <a:rPr lang="en-US" sz="2000" dirty="0"/>
              <a:t>Minimize the number of different Traffic Control Plan (TCP) phases, i.e., number of different diversions and detours for a given traffic movement. </a:t>
            </a:r>
          </a:p>
          <a:p>
            <a:r>
              <a:rPr lang="en-US" sz="2000" dirty="0"/>
              <a:t>Coordinate with adjacent construction projects, CSX Transportation, environmental resource/permitting agencies, and maintaining agencies. </a:t>
            </a:r>
          </a:p>
        </p:txBody>
      </p:sp>
    </p:spTree>
    <p:extLst>
      <p:ext uri="{BB962C8B-B14F-4D97-AF65-F5344CB8AC3E}">
        <p14:creationId xmlns:p14="http://schemas.microsoft.com/office/powerpoint/2010/main" val="17179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7620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Upcoming Addendum Items</a:t>
            </a: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439102" y="990600"/>
            <a:ext cx="8265795" cy="5486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Pavement Design</a:t>
            </a:r>
          </a:p>
          <a:p>
            <a:pPr lvl="1"/>
            <a:r>
              <a:rPr lang="en-US" sz="2400" dirty="0"/>
              <a:t>PCC Pavement Widening will be required at Ramp 3.</a:t>
            </a:r>
          </a:p>
          <a:p>
            <a:r>
              <a:rPr lang="en-US" sz="2800" dirty="0"/>
              <a:t>Schedule of Values (SOV)</a:t>
            </a:r>
          </a:p>
          <a:p>
            <a:pPr lvl="1"/>
            <a:r>
              <a:rPr lang="en-US" sz="2400" dirty="0"/>
              <a:t>Schedule of Values will require estimated quantities and unit prices similar to FDOT standard lump sum SOV.</a:t>
            </a:r>
          </a:p>
          <a:p>
            <a:r>
              <a:rPr lang="en-US" sz="2800" dirty="0"/>
              <a:t>PD&amp;E Documents</a:t>
            </a:r>
          </a:p>
          <a:p>
            <a:pPr lvl="1"/>
            <a:r>
              <a:rPr lang="en-US" sz="2400" dirty="0"/>
              <a:t>Will be provided once necessary documents are signed.</a:t>
            </a:r>
          </a:p>
          <a:p>
            <a:endParaRPr lang="en-US" sz="2800" dirty="0"/>
          </a:p>
        </p:txBody>
      </p:sp>
    </p:spTree>
    <p:extLst>
      <p:ext uri="{BB962C8B-B14F-4D97-AF65-F5344CB8AC3E}">
        <p14:creationId xmlns:p14="http://schemas.microsoft.com/office/powerpoint/2010/main" val="164879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7620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PD&amp;E Updates</a:t>
            </a: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457200"/>
            <a:ext cx="8265795" cy="5486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Ramp 2</a:t>
            </a:r>
          </a:p>
          <a:p>
            <a:pPr lvl="1"/>
            <a:r>
              <a:rPr lang="en-US" sz="2000" dirty="0"/>
              <a:t>Project Environmental Impact Report (PEIR) final revisions currently being implemented.</a:t>
            </a:r>
          </a:p>
          <a:p>
            <a:pPr lvl="1"/>
            <a:r>
              <a:rPr lang="en-US" sz="2000" dirty="0"/>
              <a:t>Final approval by THEA expected mid February.</a:t>
            </a:r>
          </a:p>
          <a:p>
            <a:r>
              <a:rPr lang="en-US" sz="2800" dirty="0"/>
              <a:t>Ramp 3</a:t>
            </a:r>
          </a:p>
          <a:p>
            <a:pPr lvl="1"/>
            <a:r>
              <a:rPr lang="en-US" sz="2000" dirty="0"/>
              <a:t>Cultural Resources Assessment Survey (CRAS) submitted to the Florida State Highway Preservation Officer (SHPO) on 1/21/2021 (30 day response required).</a:t>
            </a:r>
          </a:p>
          <a:p>
            <a:pPr lvl="1"/>
            <a:r>
              <a:rPr lang="en-US" sz="2000" dirty="0"/>
              <a:t>Draft Type 1 Categorical Exclusion to be completed once CRAS is approved.</a:t>
            </a:r>
          </a:p>
          <a:p>
            <a:pPr lvl="1"/>
            <a:r>
              <a:rPr lang="en-US" sz="2000" dirty="0"/>
              <a:t>Final approval by FDOT expected mid February</a:t>
            </a:r>
            <a:r>
              <a:rPr lang="en-US" sz="1600" dirty="0"/>
              <a:t>.</a:t>
            </a:r>
          </a:p>
        </p:txBody>
      </p:sp>
    </p:spTree>
    <p:extLst>
      <p:ext uri="{BB962C8B-B14F-4D97-AF65-F5344CB8AC3E}">
        <p14:creationId xmlns:p14="http://schemas.microsoft.com/office/powerpoint/2010/main" val="373875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7620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Roadway</a:t>
            </a: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477202" y="662781"/>
            <a:ext cx="8189596" cy="5486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Typical Section Package, Pavement Design Package, and Design Variations/Exceptions.</a:t>
            </a:r>
          </a:p>
          <a:p>
            <a:r>
              <a:rPr lang="en-US" sz="2400" dirty="0"/>
              <a:t>Pavement Design </a:t>
            </a:r>
          </a:p>
          <a:p>
            <a:pPr lvl="1"/>
            <a:r>
              <a:rPr lang="en-US" sz="1800" dirty="0"/>
              <a:t>If cross slope correction is required, the minimum milling depth shall replace at least 1.5” of structural course, and the cross slope correction is achieved through overbuild.</a:t>
            </a:r>
          </a:p>
          <a:p>
            <a:pPr lvl="1"/>
            <a:r>
              <a:rPr lang="en-US" sz="1800" dirty="0"/>
              <a:t>If cross slope correction is NOT required, the min. milling shall completely remove the existing friction course and replace.</a:t>
            </a:r>
          </a:p>
          <a:p>
            <a:pPr lvl="1"/>
            <a:r>
              <a:rPr lang="en-US" sz="1800" dirty="0"/>
              <a:t>Structural evaluation is still required in the pavement design package, and actual milling depth could be deeper than the minimum.</a:t>
            </a:r>
          </a:p>
          <a:p>
            <a:r>
              <a:rPr lang="en-US" sz="2200" dirty="0"/>
              <a:t>Mill and resurface when temporary or permanent realignment requires new permanent striping.</a:t>
            </a:r>
          </a:p>
          <a:p>
            <a:r>
              <a:rPr lang="en-US" sz="2200" dirty="0"/>
              <a:t>Match adjacent pavement type for PCC section, then switch to ramp pavement at the gore.</a:t>
            </a:r>
          </a:p>
        </p:txBody>
      </p:sp>
    </p:spTree>
    <p:extLst>
      <p:ext uri="{BB962C8B-B14F-4D97-AF65-F5344CB8AC3E}">
        <p14:creationId xmlns:p14="http://schemas.microsoft.com/office/powerpoint/2010/main" val="90275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TTCP/Work Hours</a:t>
            </a: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53402" y="1168400"/>
            <a:ext cx="8037195" cy="4876800"/>
          </a:xfrm>
          <a:prstGeom prst="rect">
            <a:avLst/>
          </a:prstGeom>
        </p:spPr>
        <p:txBody>
          <a:bodyPr vert="horz" lIns="91440" tIns="45720" rIns="91440" bIns="45720" rtlCol="0" anchor="ct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Lanes Closures </a:t>
            </a:r>
            <a:r>
              <a:rPr lang="en-US" sz="2400" b="1" dirty="0"/>
              <a:t>NOT</a:t>
            </a:r>
            <a:r>
              <a:rPr lang="en-US" sz="2400" dirty="0"/>
              <a:t> allowed Monday thru Friday between the hours of:</a:t>
            </a:r>
          </a:p>
          <a:p>
            <a:pPr lvl="1" indent="-228600" eaLnBrk="1" hangingPunct="1">
              <a:lnSpc>
                <a:spcPct val="90000"/>
              </a:lnSpc>
            </a:pPr>
            <a:r>
              <a:rPr lang="en-US" sz="2000" dirty="0"/>
              <a:t>5:00 AM to 9:00 AM</a:t>
            </a:r>
          </a:p>
          <a:p>
            <a:pPr lvl="1" indent="-228600" eaLnBrk="1" hangingPunct="1">
              <a:lnSpc>
                <a:spcPct val="90000"/>
              </a:lnSpc>
            </a:pPr>
            <a:r>
              <a:rPr lang="en-US" sz="2000" dirty="0"/>
              <a:t>3:00 PM to 7:00 PM</a:t>
            </a:r>
          </a:p>
          <a:p>
            <a:pPr lvl="1" indent="-228600" eaLnBrk="1" hangingPunct="1">
              <a:lnSpc>
                <a:spcPct val="90000"/>
              </a:lnSpc>
            </a:pPr>
            <a:r>
              <a:rPr lang="en-US" sz="2000" dirty="0"/>
              <a:t>No Lane Closures allowed during non-work periods.</a:t>
            </a:r>
          </a:p>
          <a:p>
            <a:pPr indent="-228600" eaLnBrk="1" hangingPunct="1">
              <a:lnSpc>
                <a:spcPct val="90000"/>
              </a:lnSpc>
            </a:pPr>
            <a:r>
              <a:rPr lang="en-US" sz="2400" dirty="0"/>
              <a:t>Current known special event days include the Florida State Fair and Tampa Bay Lightning home games.</a:t>
            </a:r>
          </a:p>
          <a:p>
            <a:pPr indent="-228600" eaLnBrk="1" hangingPunct="1">
              <a:lnSpc>
                <a:spcPct val="90000"/>
              </a:lnSpc>
            </a:pPr>
            <a:r>
              <a:rPr lang="en-US" sz="2400" dirty="0"/>
              <a:t>Public Involvement support</a:t>
            </a:r>
          </a:p>
          <a:p>
            <a:pPr indent="-228600" eaLnBrk="1" hangingPunct="1">
              <a:lnSpc>
                <a:spcPct val="90000"/>
              </a:lnSpc>
            </a:pPr>
            <a:r>
              <a:rPr lang="en-US" sz="2400" dirty="0"/>
              <a:t>DB Team is responsible for obtaining any required railroad permits and scheduling and paying for railroad flagging if required</a:t>
            </a:r>
          </a:p>
          <a:p>
            <a:pPr indent="-228600" eaLnBrk="1" hangingPunct="1">
              <a:lnSpc>
                <a:spcPct val="90000"/>
              </a:lnSpc>
            </a:pPr>
            <a:r>
              <a:rPr lang="en-US" sz="2400" dirty="0"/>
              <a:t>Avoid activities on FTE maintained facilities and minimize activities on FDOT facilities.</a:t>
            </a:r>
          </a:p>
          <a:p>
            <a:pPr indent="-228600" eaLnBrk="1" hangingPunct="1">
              <a:lnSpc>
                <a:spcPct val="90000"/>
              </a:lnSpc>
            </a:pPr>
            <a:r>
              <a:rPr lang="en-US" sz="2400" dirty="0"/>
              <a:t>Any lane closures, temporary construction, or permanent construction on FDOT ROW will require FDOT approval, including facilities maintained by FTE.</a:t>
            </a:r>
          </a:p>
          <a:p>
            <a:pPr indent="-228600" eaLnBrk="1" hangingPunct="1">
              <a:lnSpc>
                <a:spcPct val="90000"/>
              </a:lnSpc>
            </a:pPr>
            <a:endParaRPr lang="en-US" sz="1900" dirty="0"/>
          </a:p>
        </p:txBody>
      </p:sp>
    </p:spTree>
    <p:extLst>
      <p:ext uri="{BB962C8B-B14F-4D97-AF65-F5344CB8AC3E}">
        <p14:creationId xmlns:p14="http://schemas.microsoft.com/office/powerpoint/2010/main" val="255876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AB77-F203-4E6E-BDC6-1553457C2B86}"/>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Structures</a:t>
            </a:r>
          </a:p>
        </p:txBody>
      </p:sp>
      <p:sp>
        <p:nvSpPr>
          <p:cNvPr id="3" name="TextBox 2">
            <a:extLst>
              <a:ext uri="{FF2B5EF4-FFF2-40B4-BE49-F238E27FC236}">
                <a16:creationId xmlns:a16="http://schemas.microsoft.com/office/drawing/2014/main" id="{3830D599-AFAF-4970-B148-FEE890F88F5A}"/>
              </a:ext>
            </a:extLst>
          </p:cNvPr>
          <p:cNvSpPr txBox="1"/>
          <p:nvPr/>
        </p:nvSpPr>
        <p:spPr>
          <a:xfrm>
            <a:off x="381000" y="1219200"/>
            <a:ext cx="8763000" cy="489364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Intermediate bridge widening anticipated</a:t>
            </a:r>
          </a:p>
          <a:p>
            <a:pPr marL="342900" indent="-342900">
              <a:buFont typeface="Arial" panose="020B0604020202020204" pitchFamily="34" charset="0"/>
              <a:buChar char="•"/>
            </a:pPr>
            <a:r>
              <a:rPr lang="en-US" dirty="0">
                <a:latin typeface="+mn-lt"/>
              </a:rPr>
              <a:t>Ramp 2 – Bridges potentially impacted:</a:t>
            </a:r>
          </a:p>
          <a:p>
            <a:pPr marL="800100" lvl="1" indent="-342900">
              <a:buFont typeface="Arial" panose="020B0604020202020204" pitchFamily="34" charset="0"/>
              <a:buChar char="•"/>
            </a:pPr>
            <a:r>
              <a:rPr lang="en-US" dirty="0">
                <a:latin typeface="+mn-lt"/>
              </a:rPr>
              <a:t>N. 34</a:t>
            </a:r>
            <a:r>
              <a:rPr lang="en-US" baseline="30000" dirty="0">
                <a:latin typeface="+mn-lt"/>
              </a:rPr>
              <a:t>th</a:t>
            </a:r>
            <a:r>
              <a:rPr lang="en-US" dirty="0">
                <a:latin typeface="+mn-lt"/>
              </a:rPr>
              <a:t> Street</a:t>
            </a:r>
          </a:p>
          <a:p>
            <a:pPr marL="1257300" lvl="2" indent="-342900">
              <a:buFont typeface="Arial" panose="020B0604020202020204" pitchFamily="34" charset="0"/>
              <a:buChar char="•"/>
            </a:pPr>
            <a:r>
              <a:rPr lang="en-US" dirty="0">
                <a:latin typeface="+mn-lt"/>
              </a:rPr>
              <a:t>Bridge No. 100450 Reversible Lee Roy Selmon </a:t>
            </a:r>
            <a:r>
              <a:rPr lang="en-US" dirty="0" err="1">
                <a:latin typeface="+mn-lt"/>
              </a:rPr>
              <a:t>Exwy</a:t>
            </a:r>
            <a:r>
              <a:rPr lang="en-US" dirty="0">
                <a:latin typeface="+mn-lt"/>
              </a:rPr>
              <a:t>. (LRSE)</a:t>
            </a:r>
          </a:p>
          <a:p>
            <a:pPr marL="1257300" lvl="2" indent="-342900">
              <a:buFont typeface="Arial" panose="020B0604020202020204" pitchFamily="34" charset="0"/>
              <a:buChar char="•"/>
            </a:pPr>
            <a:r>
              <a:rPr lang="en-US" dirty="0">
                <a:latin typeface="+mn-lt"/>
              </a:rPr>
              <a:t>Bridge No. 100449 WB LRSE</a:t>
            </a:r>
          </a:p>
          <a:p>
            <a:pPr marL="800100" lvl="1" indent="-342900">
              <a:buFont typeface="Arial" panose="020B0604020202020204" pitchFamily="34" charset="0"/>
              <a:buChar char="•"/>
            </a:pPr>
            <a:r>
              <a:rPr lang="en-US" dirty="0">
                <a:latin typeface="+mn-lt"/>
              </a:rPr>
              <a:t>CSX Railroad</a:t>
            </a:r>
          </a:p>
          <a:p>
            <a:pPr marL="1257300" lvl="2" indent="-342900">
              <a:buFont typeface="Arial" panose="020B0604020202020204" pitchFamily="34" charset="0"/>
              <a:buChar char="•"/>
            </a:pPr>
            <a:r>
              <a:rPr lang="en-US" dirty="0">
                <a:latin typeface="+mn-lt"/>
              </a:rPr>
              <a:t>Bridge No. 100802 Reversible LRSE</a:t>
            </a:r>
          </a:p>
          <a:p>
            <a:pPr marL="1257300" lvl="2" indent="-342900">
              <a:buFont typeface="Arial" panose="020B0604020202020204" pitchFamily="34" charset="0"/>
              <a:buChar char="•"/>
            </a:pPr>
            <a:r>
              <a:rPr lang="en-US" dirty="0">
                <a:latin typeface="+mn-lt"/>
              </a:rPr>
              <a:t>Bridge No. 100447 WB LRSE</a:t>
            </a:r>
          </a:p>
          <a:p>
            <a:pPr marL="342900" indent="-342900">
              <a:buFont typeface="Arial" panose="020B0604020202020204" pitchFamily="34" charset="0"/>
              <a:buChar char="•"/>
            </a:pPr>
            <a:r>
              <a:rPr lang="en-US" dirty="0">
                <a:latin typeface="+mn-lt"/>
              </a:rPr>
              <a:t>Ramp 3 – Bridges potentially impacted:</a:t>
            </a:r>
          </a:p>
          <a:p>
            <a:pPr marL="800100" lvl="1" indent="-342900">
              <a:buFont typeface="Arial" panose="020B0604020202020204" pitchFamily="34" charset="0"/>
              <a:buChar char="•"/>
            </a:pPr>
            <a:r>
              <a:rPr lang="en-US" dirty="0">
                <a:latin typeface="+mn-lt"/>
              </a:rPr>
              <a:t>Falkenburg Rd</a:t>
            </a:r>
          </a:p>
          <a:p>
            <a:pPr marL="1257300" lvl="2" indent="-342900">
              <a:buFont typeface="Arial" panose="020B0604020202020204" pitchFamily="34" charset="0"/>
              <a:buChar char="•"/>
            </a:pPr>
            <a:r>
              <a:rPr lang="en-US" dirty="0">
                <a:latin typeface="+mn-lt"/>
              </a:rPr>
              <a:t>Bridge No. 100490 Reversible LRSE</a:t>
            </a:r>
          </a:p>
          <a:p>
            <a:pPr marL="1257300" lvl="2" indent="-342900">
              <a:buFont typeface="Arial" panose="020B0604020202020204" pitchFamily="34" charset="0"/>
              <a:buChar char="•"/>
            </a:pPr>
            <a:r>
              <a:rPr lang="en-US" dirty="0">
                <a:latin typeface="+mn-lt"/>
              </a:rPr>
              <a:t>Bridge No. 100489 WB LRSE</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7709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AB77-F203-4E6E-BDC6-1553457C2B86}"/>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Signing and Pavement Markings</a:t>
            </a:r>
          </a:p>
        </p:txBody>
      </p:sp>
      <p:sp>
        <p:nvSpPr>
          <p:cNvPr id="3" name="TextBox 2">
            <a:extLst>
              <a:ext uri="{FF2B5EF4-FFF2-40B4-BE49-F238E27FC236}">
                <a16:creationId xmlns:a16="http://schemas.microsoft.com/office/drawing/2014/main" id="{3830D599-AFAF-4970-B148-FEE890F88F5A}"/>
              </a:ext>
            </a:extLst>
          </p:cNvPr>
          <p:cNvSpPr txBox="1"/>
          <p:nvPr/>
        </p:nvSpPr>
        <p:spPr>
          <a:xfrm>
            <a:off x="381000" y="1417638"/>
            <a:ext cx="8610600" cy="4524315"/>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Seven overhead miscellaneous structures identified including one retrofit.</a:t>
            </a:r>
          </a:p>
          <a:p>
            <a:pPr marL="342900" indent="-342900">
              <a:buFont typeface="Arial" panose="020B0604020202020204" pitchFamily="34" charset="0"/>
              <a:buChar char="•"/>
            </a:pPr>
            <a:r>
              <a:rPr lang="en-US" dirty="0">
                <a:latin typeface="+mn-lt"/>
              </a:rPr>
              <a:t>No permanent changes to FTE maintained facilities at the Selmon Connector ramp merge.</a:t>
            </a:r>
          </a:p>
          <a:p>
            <a:pPr marL="342900" indent="-342900">
              <a:buFont typeface="Arial" panose="020B0604020202020204" pitchFamily="34" charset="0"/>
              <a:buChar char="•"/>
            </a:pPr>
            <a:r>
              <a:rPr lang="en-US" dirty="0">
                <a:latin typeface="+mn-lt"/>
              </a:rPr>
              <a:t>Utilize black contrast markings for temporary/permanent applications.</a:t>
            </a:r>
          </a:p>
          <a:p>
            <a:pPr marL="800100" lvl="1" indent="-342900">
              <a:buFont typeface="Arial" panose="020B0604020202020204" pitchFamily="34" charset="0"/>
              <a:buChar char="•"/>
            </a:pPr>
            <a:r>
              <a:rPr lang="en-US" dirty="0">
                <a:latin typeface="+mn-lt"/>
              </a:rPr>
              <a:t>Permanent tape is required on bridge and concrete pavement surfaces.</a:t>
            </a:r>
          </a:p>
          <a:p>
            <a:pPr marL="342900" indent="-342900">
              <a:buFont typeface="Arial" panose="020B0604020202020204" pitchFamily="34" charset="0"/>
              <a:buChar char="•"/>
            </a:pPr>
            <a:r>
              <a:rPr lang="en-US" dirty="0">
                <a:latin typeface="+mn-lt"/>
              </a:rPr>
              <a:t>Provide a minimum of one advanced guide sign for Ramp 2</a:t>
            </a:r>
          </a:p>
          <a:p>
            <a:pPr marL="342900" indent="-342900">
              <a:buFont typeface="Arial" panose="020B0604020202020204" pitchFamily="34" charset="0"/>
              <a:buChar char="•"/>
            </a:pPr>
            <a:r>
              <a:rPr lang="en-US" dirty="0">
                <a:latin typeface="+mn-lt"/>
              </a:rPr>
              <a:t>Provide a minimum of two advanced guide signs for Ramp 3 (left exit) with embedded DMS boards.</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51723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4A94-7086-4E66-AB6E-914D00760D6E}"/>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ITS and Lighting</a:t>
            </a:r>
          </a:p>
        </p:txBody>
      </p:sp>
      <p:sp>
        <p:nvSpPr>
          <p:cNvPr id="3" name="TextBox 2">
            <a:extLst>
              <a:ext uri="{FF2B5EF4-FFF2-40B4-BE49-F238E27FC236}">
                <a16:creationId xmlns:a16="http://schemas.microsoft.com/office/drawing/2014/main" id="{02973AD0-A346-47BE-A91D-AA44C9D19F35}"/>
              </a:ext>
            </a:extLst>
          </p:cNvPr>
          <p:cNvSpPr txBox="1"/>
          <p:nvPr/>
        </p:nvSpPr>
        <p:spPr>
          <a:xfrm>
            <a:off x="685800" y="1676400"/>
            <a:ext cx="7772400" cy="4154984"/>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Must include Wrong-Way detection and gates</a:t>
            </a:r>
          </a:p>
          <a:p>
            <a:pPr marL="800100" lvl="1" indent="-342900">
              <a:buFont typeface="Arial" panose="020B0604020202020204" pitchFamily="34" charset="0"/>
              <a:buChar char="•"/>
            </a:pPr>
            <a:r>
              <a:rPr lang="en-US" dirty="0">
                <a:latin typeface="+mn-lt"/>
              </a:rPr>
              <a:t>Advance warning signage</a:t>
            </a:r>
          </a:p>
          <a:p>
            <a:pPr marL="800100" lvl="1" indent="-342900">
              <a:buFont typeface="Arial" panose="020B0604020202020204" pitchFamily="34" charset="0"/>
              <a:buChar char="•"/>
            </a:pPr>
            <a:r>
              <a:rPr lang="en-US" dirty="0">
                <a:latin typeface="+mn-lt"/>
              </a:rPr>
              <a:t>Prevent EB REL traffic from entering I-75 NB Loop Ramp</a:t>
            </a:r>
          </a:p>
          <a:p>
            <a:pPr marL="342900" indent="-342900">
              <a:buFont typeface="Arial" panose="020B0604020202020204" pitchFamily="34" charset="0"/>
              <a:buChar char="•"/>
            </a:pPr>
            <a:r>
              <a:rPr lang="en-US" dirty="0">
                <a:latin typeface="+mn-lt"/>
              </a:rPr>
              <a:t>Provide Communication with TMC</a:t>
            </a:r>
          </a:p>
          <a:p>
            <a:pPr marL="342900" indent="-342900">
              <a:buFont typeface="Arial" panose="020B0604020202020204" pitchFamily="34" charset="0"/>
              <a:buChar char="•"/>
            </a:pPr>
            <a:r>
              <a:rPr lang="en-US" dirty="0">
                <a:latin typeface="+mn-lt"/>
              </a:rPr>
              <a:t>Interoperability with existing system required</a:t>
            </a:r>
          </a:p>
          <a:p>
            <a:pPr marL="800100" lvl="1" indent="-342900">
              <a:buFont typeface="Arial" panose="020B0604020202020204" pitchFamily="34" charset="0"/>
              <a:buChar char="•"/>
            </a:pPr>
            <a:r>
              <a:rPr lang="en-US" dirty="0">
                <a:latin typeface="+mn-lt"/>
              </a:rPr>
              <a:t>Identical products to minimize impacts to THEA maintenance and operations</a:t>
            </a:r>
          </a:p>
          <a:p>
            <a:pPr marL="342900" indent="-342900">
              <a:buFont typeface="Arial" panose="020B0604020202020204" pitchFamily="34" charset="0"/>
              <a:buChar char="•"/>
            </a:pPr>
            <a:r>
              <a:rPr lang="en-US" dirty="0">
                <a:latin typeface="+mn-lt"/>
              </a:rPr>
              <a:t>Evaluate existing lighting and provide lighting to meet required Lighting Initial Values for both ramps.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5026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112712"/>
            <a:ext cx="7886700" cy="1563688"/>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Drainage</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id="{9B0E7EDB-ED6A-4DB8-A3CA-E32B4BCEC876}"/>
              </a:ext>
            </a:extLst>
          </p:cNvPr>
          <p:cNvSpPr txBox="1"/>
          <p:nvPr/>
        </p:nvSpPr>
        <p:spPr>
          <a:xfrm>
            <a:off x="533400" y="1676400"/>
            <a:ext cx="81534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Pipe video inspections are completed for existing structures at Ramp 3.</a:t>
            </a:r>
          </a:p>
          <a:p>
            <a:pPr marL="342900" indent="-342900">
              <a:buFont typeface="Arial" panose="020B0604020202020204" pitchFamily="34" charset="0"/>
              <a:buChar char="•"/>
            </a:pPr>
            <a:r>
              <a:rPr lang="en-US" dirty="0">
                <a:latin typeface="+mn-lt"/>
              </a:rPr>
              <a:t>Cured in place pipe liners required at the locations identified in the RFP attachments.</a:t>
            </a:r>
          </a:p>
          <a:p>
            <a:pPr marL="342900" indent="-342900">
              <a:buFont typeface="Arial" panose="020B0604020202020204" pitchFamily="34" charset="0"/>
              <a:buChar char="•"/>
            </a:pPr>
            <a:r>
              <a:rPr lang="en-US" dirty="0">
                <a:latin typeface="+mn-lt"/>
              </a:rPr>
              <a:t>Spread to be confined within shoulders.</a:t>
            </a:r>
          </a:p>
          <a:p>
            <a:pPr marL="342900" indent="-342900">
              <a:buFont typeface="Arial" panose="020B0604020202020204" pitchFamily="34" charset="0"/>
              <a:buChar char="•"/>
            </a:pPr>
            <a:r>
              <a:rPr lang="en-US" dirty="0">
                <a:latin typeface="+mn-lt"/>
              </a:rPr>
              <a:t>34</a:t>
            </a:r>
            <a:r>
              <a:rPr lang="en-US" baseline="30000" dirty="0">
                <a:latin typeface="+mn-lt"/>
              </a:rPr>
              <a:t>th</a:t>
            </a:r>
            <a:r>
              <a:rPr lang="en-US" dirty="0">
                <a:latin typeface="+mn-lt"/>
              </a:rPr>
              <a:t> Street Canal below bridge.</a:t>
            </a:r>
          </a:p>
          <a:p>
            <a:pPr marL="342900" indent="-342900">
              <a:buFont typeface="Arial" panose="020B0604020202020204" pitchFamily="34" charset="0"/>
              <a:buChar char="•"/>
            </a:pPr>
            <a:r>
              <a:rPr lang="en-US" dirty="0">
                <a:latin typeface="+mn-lt"/>
              </a:rPr>
              <a:t>Utilize/modify THEA-maintained facilities.</a:t>
            </a:r>
          </a:p>
          <a:p>
            <a:endParaRPr lang="en-US" dirty="0"/>
          </a:p>
        </p:txBody>
      </p:sp>
    </p:spTree>
    <p:extLst>
      <p:ext uri="{BB962C8B-B14F-4D97-AF65-F5344CB8AC3E}">
        <p14:creationId xmlns:p14="http://schemas.microsoft.com/office/powerpoint/2010/main" val="3765021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5F1F4-F6AA-41A4-8384-5E23C40B3CA8}"/>
              </a:ext>
            </a:extLst>
          </p:cNvPr>
          <p:cNvSpPr txBox="1">
            <a:spLocks/>
          </p:cNvSpPr>
          <p:nvPr/>
        </p:nvSpPr>
        <p:spPr>
          <a:xfrm>
            <a:off x="628650" y="184260"/>
            <a:ext cx="78867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Introductions</a:t>
            </a:r>
          </a:p>
        </p:txBody>
      </p:sp>
      <p:graphicFrame>
        <p:nvGraphicFramePr>
          <p:cNvPr id="5" name="TextBox 2">
            <a:extLst>
              <a:ext uri="{FF2B5EF4-FFF2-40B4-BE49-F238E27FC236}">
                <a16:creationId xmlns:a16="http://schemas.microsoft.com/office/drawing/2014/main" id="{F6312E7E-F11E-4115-91B1-D24AA16035FC}"/>
              </a:ext>
            </a:extLst>
          </p:cNvPr>
          <p:cNvGraphicFramePr/>
          <p:nvPr>
            <p:extLst>
              <p:ext uri="{D42A27DB-BD31-4B8C-83A1-F6EECF244321}">
                <p14:modId xmlns:p14="http://schemas.microsoft.com/office/powerpoint/2010/main" val="2654932438"/>
              </p:ext>
            </p:extLst>
          </p:nvPr>
        </p:nvGraphicFramePr>
        <p:xfrm>
          <a:off x="628650" y="1219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3810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Utilities</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id="{9B0E7EDB-ED6A-4DB8-A3CA-E32B4BCEC876}"/>
              </a:ext>
            </a:extLst>
          </p:cNvPr>
          <p:cNvSpPr txBox="1"/>
          <p:nvPr/>
        </p:nvSpPr>
        <p:spPr>
          <a:xfrm>
            <a:off x="819150" y="1371600"/>
            <a:ext cx="7467600"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mn-lt"/>
              </a:rPr>
              <a:t>Utility coordination is underway (First Contact) by GEC.</a:t>
            </a:r>
          </a:p>
          <a:p>
            <a:pPr marL="342900" indent="-342900">
              <a:buFont typeface="Arial" panose="020B0604020202020204" pitchFamily="34" charset="0"/>
              <a:buChar char="•"/>
            </a:pPr>
            <a:r>
              <a:rPr lang="en-US" sz="2800" dirty="0">
                <a:latin typeface="+mn-lt"/>
              </a:rPr>
              <a:t>Design-Build Firms will finalize coordination efforts based on their design approach.</a:t>
            </a:r>
          </a:p>
          <a:p>
            <a:pPr marL="342900" indent="-342900">
              <a:buFont typeface="Arial" panose="020B0604020202020204" pitchFamily="34" charset="0"/>
              <a:buChar char="•"/>
            </a:pPr>
            <a:r>
              <a:rPr lang="en-US" sz="2800" dirty="0">
                <a:latin typeface="+mn-lt"/>
              </a:rPr>
              <a:t>Identify the Utility Coordination Manager in the Technical Proposal.</a:t>
            </a:r>
          </a:p>
          <a:p>
            <a:pPr marL="342900" indent="-342900">
              <a:buFont typeface="Arial" panose="020B0604020202020204" pitchFamily="34" charset="0"/>
              <a:buChar char="•"/>
            </a:pPr>
            <a:r>
              <a:rPr lang="en-US" sz="2800" dirty="0">
                <a:latin typeface="+mn-lt"/>
              </a:rPr>
              <a:t>Details on utility coordination efforts to be provided during utility pre-proposal meeting.</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51512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381001"/>
            <a:ext cx="7886700" cy="1264920"/>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Utilities</a:t>
            </a:r>
            <a:br>
              <a:rPr lang="en-US" altLang="en-US" sz="2800" b="1" dirty="0">
                <a:ea typeface="Arial Unicode MS" panose="020B0604020202020204" pitchFamily="34" charset="-128"/>
                <a:cs typeface="Leelawadee" panose="020B0502040204020203" pitchFamily="34" charset="-34"/>
              </a:rPr>
            </a:br>
            <a:endParaRPr lang="en-US" sz="2800" dirty="0"/>
          </a:p>
        </p:txBody>
      </p:sp>
      <p:graphicFrame>
        <p:nvGraphicFramePr>
          <p:cNvPr id="2" name="Table 1">
            <a:extLst>
              <a:ext uri="{FF2B5EF4-FFF2-40B4-BE49-F238E27FC236}">
                <a16:creationId xmlns:a16="http://schemas.microsoft.com/office/drawing/2014/main" id="{B6720F33-4ED4-4262-979F-FFA7F332314D}"/>
              </a:ext>
            </a:extLst>
          </p:cNvPr>
          <p:cNvGraphicFramePr>
            <a:graphicFrameLocks noGrp="1"/>
          </p:cNvGraphicFramePr>
          <p:nvPr>
            <p:extLst>
              <p:ext uri="{D42A27DB-BD31-4B8C-83A1-F6EECF244321}">
                <p14:modId xmlns:p14="http://schemas.microsoft.com/office/powerpoint/2010/main" val="2716759634"/>
              </p:ext>
            </p:extLst>
          </p:nvPr>
        </p:nvGraphicFramePr>
        <p:xfrm>
          <a:off x="700767" y="1920240"/>
          <a:ext cx="3781425" cy="3291840"/>
        </p:xfrm>
        <a:graphic>
          <a:graphicData uri="http://schemas.openxmlformats.org/drawingml/2006/table">
            <a:tbl>
              <a:tblPr firstRow="1" firstCol="1" bandRow="1">
                <a:tableStyleId>{5C22544A-7EE6-4342-B048-85BDC9FD1C3A}</a:tableStyleId>
              </a:tblPr>
              <a:tblGrid>
                <a:gridCol w="3781425">
                  <a:extLst>
                    <a:ext uri="{9D8B030D-6E8A-4147-A177-3AD203B41FA5}">
                      <a16:colId xmlns:a16="http://schemas.microsoft.com/office/drawing/2014/main" val="1784024613"/>
                    </a:ext>
                  </a:extLst>
                </a:gridCol>
              </a:tblGrid>
              <a:tr h="190500">
                <a:tc>
                  <a:txBody>
                    <a:bodyPr/>
                    <a:lstStyle/>
                    <a:p>
                      <a:pPr marL="0" marR="0">
                        <a:spcBef>
                          <a:spcPts val="0"/>
                        </a:spcBef>
                        <a:spcAft>
                          <a:spcPts val="0"/>
                        </a:spcAft>
                      </a:pPr>
                      <a:r>
                        <a:rPr lang="en-US" sz="1800" dirty="0">
                          <a:effectLst/>
                        </a:rPr>
                        <a:t>AT&amp;T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9287758"/>
                  </a:ext>
                </a:extLst>
              </a:tr>
              <a:tr h="190500">
                <a:tc>
                  <a:txBody>
                    <a:bodyPr/>
                    <a:lstStyle/>
                    <a:p>
                      <a:pPr marL="0" marR="0">
                        <a:spcBef>
                          <a:spcPts val="0"/>
                        </a:spcBef>
                        <a:spcAft>
                          <a:spcPts val="0"/>
                        </a:spcAft>
                      </a:pPr>
                      <a:r>
                        <a:rPr lang="en-US" sz="1800">
                          <a:effectLst/>
                        </a:rPr>
                        <a:t>Central Florida Pipeline/Kinder Morgan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5533259"/>
                  </a:ext>
                </a:extLst>
              </a:tr>
              <a:tr h="190500">
                <a:tc>
                  <a:txBody>
                    <a:bodyPr/>
                    <a:lstStyle/>
                    <a:p>
                      <a:pPr marL="0" marR="0">
                        <a:spcBef>
                          <a:spcPts val="0"/>
                        </a:spcBef>
                        <a:spcAft>
                          <a:spcPts val="0"/>
                        </a:spcAft>
                      </a:pPr>
                      <a:r>
                        <a:rPr lang="en-US" sz="1800">
                          <a:effectLst/>
                        </a:rPr>
                        <a:t>CenturyLink Core Network (Lvl 3) aka Lumen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8866972"/>
                  </a:ext>
                </a:extLst>
              </a:tr>
              <a:tr h="190500">
                <a:tc>
                  <a:txBody>
                    <a:bodyPr/>
                    <a:lstStyle/>
                    <a:p>
                      <a:pPr marL="0" marR="0">
                        <a:spcBef>
                          <a:spcPts val="0"/>
                        </a:spcBef>
                        <a:spcAft>
                          <a:spcPts val="0"/>
                        </a:spcAft>
                      </a:pPr>
                      <a:r>
                        <a:rPr lang="en-US" sz="1800">
                          <a:effectLst/>
                        </a:rPr>
                        <a:t>City of Tampa Transportation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3824912"/>
                  </a:ext>
                </a:extLst>
              </a:tr>
              <a:tr h="190500">
                <a:tc>
                  <a:txBody>
                    <a:bodyPr/>
                    <a:lstStyle/>
                    <a:p>
                      <a:pPr marL="0" marR="0">
                        <a:spcBef>
                          <a:spcPts val="0"/>
                        </a:spcBef>
                        <a:spcAft>
                          <a:spcPts val="0"/>
                        </a:spcAft>
                      </a:pPr>
                      <a:r>
                        <a:rPr lang="en-US" sz="1800">
                          <a:effectLst/>
                        </a:rPr>
                        <a:t>City of Tampa Wastewater Dept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0475281"/>
                  </a:ext>
                </a:extLst>
              </a:tr>
              <a:tr h="190500">
                <a:tc>
                  <a:txBody>
                    <a:bodyPr/>
                    <a:lstStyle/>
                    <a:p>
                      <a:pPr marL="0" marR="0">
                        <a:spcBef>
                          <a:spcPts val="0"/>
                        </a:spcBef>
                        <a:spcAft>
                          <a:spcPts val="0"/>
                        </a:spcAft>
                      </a:pPr>
                      <a:r>
                        <a:rPr lang="en-US" sz="1800" dirty="0">
                          <a:effectLst/>
                        </a:rPr>
                        <a:t>City of Tampa Water Dept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952458"/>
                  </a:ext>
                </a:extLst>
              </a:tr>
              <a:tr h="190500">
                <a:tc>
                  <a:txBody>
                    <a:bodyPr/>
                    <a:lstStyle/>
                    <a:p>
                      <a:pPr marL="0" marR="0">
                        <a:spcBef>
                          <a:spcPts val="0"/>
                        </a:spcBef>
                        <a:spcAft>
                          <a:spcPts val="0"/>
                        </a:spcAft>
                      </a:pPr>
                      <a:r>
                        <a:rPr lang="en-US" sz="1800">
                          <a:effectLst/>
                        </a:rPr>
                        <a:t>Crown Castle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9403375"/>
                  </a:ext>
                </a:extLst>
              </a:tr>
              <a:tr h="190500">
                <a:tc>
                  <a:txBody>
                    <a:bodyPr/>
                    <a:lstStyle/>
                    <a:p>
                      <a:pPr marL="0" marR="0">
                        <a:spcBef>
                          <a:spcPts val="0"/>
                        </a:spcBef>
                        <a:spcAft>
                          <a:spcPts val="0"/>
                        </a:spcAft>
                      </a:pPr>
                      <a:r>
                        <a:rPr lang="en-US" sz="1800">
                          <a:effectLst/>
                        </a:rPr>
                        <a:t>FiberLight, LLC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9577939"/>
                  </a:ext>
                </a:extLst>
              </a:tr>
              <a:tr h="190500">
                <a:tc>
                  <a:txBody>
                    <a:bodyPr/>
                    <a:lstStyle/>
                    <a:p>
                      <a:pPr marL="0" marR="0">
                        <a:spcBef>
                          <a:spcPts val="0"/>
                        </a:spcBef>
                        <a:spcAft>
                          <a:spcPts val="0"/>
                        </a:spcAft>
                      </a:pPr>
                      <a:r>
                        <a:rPr lang="en-US" sz="1800">
                          <a:effectLst/>
                        </a:rPr>
                        <a:t>Florida Gas Transmission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8823543"/>
                  </a:ext>
                </a:extLst>
              </a:tr>
              <a:tr h="190500">
                <a:tc>
                  <a:txBody>
                    <a:bodyPr/>
                    <a:lstStyle/>
                    <a:p>
                      <a:pPr marL="0" marR="0">
                        <a:spcBef>
                          <a:spcPts val="0"/>
                        </a:spcBef>
                        <a:spcAft>
                          <a:spcPts val="0"/>
                        </a:spcAft>
                      </a:pPr>
                      <a:r>
                        <a:rPr lang="en-US" sz="1800" dirty="0">
                          <a:effectLst/>
                        </a:rPr>
                        <a:t>Frontier Communications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1041474"/>
                  </a:ext>
                </a:extLst>
              </a:tr>
            </a:tbl>
          </a:graphicData>
        </a:graphic>
      </p:graphicFrame>
      <p:graphicFrame>
        <p:nvGraphicFramePr>
          <p:cNvPr id="6" name="Table 5">
            <a:extLst>
              <a:ext uri="{FF2B5EF4-FFF2-40B4-BE49-F238E27FC236}">
                <a16:creationId xmlns:a16="http://schemas.microsoft.com/office/drawing/2014/main" id="{72EB9032-2CA5-436F-B110-1BB43B7930B9}"/>
              </a:ext>
            </a:extLst>
          </p:cNvPr>
          <p:cNvGraphicFramePr>
            <a:graphicFrameLocks noGrp="1"/>
          </p:cNvGraphicFramePr>
          <p:nvPr>
            <p:extLst>
              <p:ext uri="{D42A27DB-BD31-4B8C-83A1-F6EECF244321}">
                <p14:modId xmlns:p14="http://schemas.microsoft.com/office/powerpoint/2010/main" val="931599146"/>
              </p:ext>
            </p:extLst>
          </p:nvPr>
        </p:nvGraphicFramePr>
        <p:xfrm>
          <a:off x="4696732" y="1920240"/>
          <a:ext cx="3781425" cy="3017520"/>
        </p:xfrm>
        <a:graphic>
          <a:graphicData uri="http://schemas.openxmlformats.org/drawingml/2006/table">
            <a:tbl>
              <a:tblPr firstRow="1" firstCol="1" bandRow="1">
                <a:tableStyleId>{5C22544A-7EE6-4342-B048-85BDC9FD1C3A}</a:tableStyleId>
              </a:tblPr>
              <a:tblGrid>
                <a:gridCol w="3781425">
                  <a:extLst>
                    <a:ext uri="{9D8B030D-6E8A-4147-A177-3AD203B41FA5}">
                      <a16:colId xmlns:a16="http://schemas.microsoft.com/office/drawing/2014/main" val="1784024613"/>
                    </a:ext>
                  </a:extLst>
                </a:gridCol>
              </a:tblGrid>
              <a:tr h="190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Hillsborough County Clerk of Court</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5703680"/>
                  </a:ext>
                </a:extLst>
              </a:tr>
              <a:tr h="190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Hillsborough County Public Utilities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94745"/>
                  </a:ext>
                </a:extLst>
              </a:tr>
              <a:tr h="190500">
                <a:tc>
                  <a:txBody>
                    <a:bodyPr/>
                    <a:lstStyle/>
                    <a:p>
                      <a:pPr marL="0" marR="0">
                        <a:spcBef>
                          <a:spcPts val="0"/>
                        </a:spcBef>
                        <a:spcAft>
                          <a:spcPts val="0"/>
                        </a:spcAft>
                      </a:pPr>
                      <a:r>
                        <a:rPr lang="en-US" sz="1800" dirty="0">
                          <a:effectLst/>
                        </a:rPr>
                        <a:t>Hillsborough County Sheriff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2605254"/>
                  </a:ext>
                </a:extLst>
              </a:tr>
              <a:tr h="190500">
                <a:tc>
                  <a:txBody>
                    <a:bodyPr/>
                    <a:lstStyle/>
                    <a:p>
                      <a:pPr marL="0" marR="0">
                        <a:spcBef>
                          <a:spcPts val="0"/>
                        </a:spcBef>
                        <a:spcAft>
                          <a:spcPts val="0"/>
                        </a:spcAft>
                      </a:pPr>
                      <a:r>
                        <a:rPr lang="en-US" sz="1800">
                          <a:effectLst/>
                        </a:rPr>
                        <a:t>Hillsborough County Traffic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286691"/>
                  </a:ext>
                </a:extLst>
              </a:tr>
              <a:tr h="190500">
                <a:tc>
                  <a:txBody>
                    <a:bodyPr/>
                    <a:lstStyle/>
                    <a:p>
                      <a:pPr marL="0" marR="0">
                        <a:spcBef>
                          <a:spcPts val="0"/>
                        </a:spcBef>
                        <a:spcAft>
                          <a:spcPts val="0"/>
                        </a:spcAft>
                      </a:pPr>
                      <a:r>
                        <a:rPr lang="en-US" sz="1800">
                          <a:effectLst/>
                        </a:rPr>
                        <a:t>MCI/Verizon Business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9761134"/>
                  </a:ext>
                </a:extLst>
              </a:tr>
              <a:tr h="190500">
                <a:tc>
                  <a:txBody>
                    <a:bodyPr/>
                    <a:lstStyle/>
                    <a:p>
                      <a:pPr marL="0" marR="0">
                        <a:spcBef>
                          <a:spcPts val="0"/>
                        </a:spcBef>
                        <a:spcAft>
                          <a:spcPts val="0"/>
                        </a:spcAft>
                      </a:pPr>
                      <a:r>
                        <a:rPr lang="en-US" sz="1800">
                          <a:effectLst/>
                        </a:rPr>
                        <a:t>Spectrum/Bright House Networks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8022871"/>
                  </a:ext>
                </a:extLst>
              </a:tr>
              <a:tr h="190500">
                <a:tc>
                  <a:txBody>
                    <a:bodyPr/>
                    <a:lstStyle/>
                    <a:p>
                      <a:pPr marL="0" marR="0">
                        <a:spcBef>
                          <a:spcPts val="0"/>
                        </a:spcBef>
                        <a:spcAft>
                          <a:spcPts val="0"/>
                        </a:spcAft>
                      </a:pPr>
                      <a:r>
                        <a:rPr lang="en-US" sz="1800">
                          <a:effectLst/>
                        </a:rPr>
                        <a:t>Sprint/Nextel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8330334"/>
                  </a:ext>
                </a:extLst>
              </a:tr>
              <a:tr h="190500">
                <a:tc>
                  <a:txBody>
                    <a:bodyPr/>
                    <a:lstStyle/>
                    <a:p>
                      <a:pPr marL="0" marR="0">
                        <a:spcBef>
                          <a:spcPts val="0"/>
                        </a:spcBef>
                        <a:spcAft>
                          <a:spcPts val="0"/>
                        </a:spcAft>
                      </a:pPr>
                      <a:r>
                        <a:rPr lang="en-US" sz="1800">
                          <a:effectLst/>
                        </a:rPr>
                        <a:t>Tampa Bay Water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291923"/>
                  </a:ext>
                </a:extLst>
              </a:tr>
              <a:tr h="190500">
                <a:tc>
                  <a:txBody>
                    <a:bodyPr/>
                    <a:lstStyle/>
                    <a:p>
                      <a:pPr marL="0" marR="0">
                        <a:spcBef>
                          <a:spcPts val="0"/>
                        </a:spcBef>
                        <a:spcAft>
                          <a:spcPts val="0"/>
                        </a:spcAft>
                      </a:pPr>
                      <a:r>
                        <a:rPr lang="en-US" sz="1800">
                          <a:effectLst/>
                        </a:rPr>
                        <a:t>Tampa Electric Company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130434"/>
                  </a:ext>
                </a:extLst>
              </a:tr>
              <a:tr h="190500">
                <a:tc>
                  <a:txBody>
                    <a:bodyPr/>
                    <a:lstStyle/>
                    <a:p>
                      <a:pPr marL="0" marR="0">
                        <a:spcBef>
                          <a:spcPts val="0"/>
                        </a:spcBef>
                        <a:spcAft>
                          <a:spcPts val="0"/>
                        </a:spcAft>
                      </a:pPr>
                      <a:r>
                        <a:rPr lang="en-US" sz="1800" dirty="0">
                          <a:effectLst/>
                        </a:rPr>
                        <a:t>TECO Peoples Gas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934113"/>
                  </a:ext>
                </a:extLst>
              </a:tr>
              <a:tr h="190500">
                <a:tc>
                  <a:txBody>
                    <a:bodyPr/>
                    <a:lstStyle/>
                    <a:p>
                      <a:pPr marL="0" marR="0">
                        <a:spcBef>
                          <a:spcPts val="0"/>
                        </a:spcBef>
                        <a:spcAft>
                          <a:spcPts val="0"/>
                        </a:spcAft>
                      </a:pPr>
                      <a:r>
                        <a:rPr lang="en-US" sz="1800" dirty="0" err="1">
                          <a:effectLst/>
                        </a:rPr>
                        <a:t>Zayo</a:t>
                      </a:r>
                      <a:r>
                        <a:rPr lang="en-US" sz="1800" dirty="0">
                          <a:effectLst/>
                        </a:rPr>
                        <a:t> Group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182309"/>
                  </a:ext>
                </a:extLst>
              </a:tr>
            </a:tbl>
          </a:graphicData>
        </a:graphic>
      </p:graphicFrame>
      <p:sp>
        <p:nvSpPr>
          <p:cNvPr id="7" name="TextBox 6">
            <a:extLst>
              <a:ext uri="{FF2B5EF4-FFF2-40B4-BE49-F238E27FC236}">
                <a16:creationId xmlns:a16="http://schemas.microsoft.com/office/drawing/2014/main" id="{9D9EC300-0D54-4765-959C-4C907E31C986}"/>
              </a:ext>
            </a:extLst>
          </p:cNvPr>
          <p:cNvSpPr txBox="1"/>
          <p:nvPr/>
        </p:nvSpPr>
        <p:spPr>
          <a:xfrm>
            <a:off x="1074057" y="1306027"/>
            <a:ext cx="7467600" cy="954107"/>
          </a:xfrm>
          <a:prstGeom prst="rect">
            <a:avLst/>
          </a:prstGeom>
          <a:noFill/>
        </p:spPr>
        <p:txBody>
          <a:bodyPr wrap="square" rtlCol="0">
            <a:spAutoFit/>
          </a:bodyPr>
          <a:lstStyle/>
          <a:p>
            <a:r>
              <a:rPr lang="en-US" sz="2800" b="1" dirty="0">
                <a:latin typeface="+mn-lt"/>
              </a:rPr>
              <a:t>UAOs Identified Within the Project Limits</a:t>
            </a:r>
          </a:p>
          <a:p>
            <a:pPr marL="342900" indent="-342900">
              <a:buFont typeface="Arial" panose="020B0604020202020204" pitchFamily="34" charset="0"/>
              <a:buChar char="•"/>
            </a:pPr>
            <a:endParaRPr lang="en-US" sz="2800" b="1" dirty="0"/>
          </a:p>
        </p:txBody>
      </p:sp>
    </p:spTree>
    <p:extLst>
      <p:ext uri="{BB962C8B-B14F-4D97-AF65-F5344CB8AC3E}">
        <p14:creationId xmlns:p14="http://schemas.microsoft.com/office/powerpoint/2010/main" val="355607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9525"/>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Design Variations and/or Exceptions</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id="{9B0E7EDB-ED6A-4DB8-A3CA-E32B4BCEC876}"/>
              </a:ext>
            </a:extLst>
          </p:cNvPr>
          <p:cNvSpPr txBox="1"/>
          <p:nvPr/>
        </p:nvSpPr>
        <p:spPr>
          <a:xfrm>
            <a:off x="228600" y="1066800"/>
            <a:ext cx="8915400" cy="5539978"/>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Design-Build Firm shall prepare and submit applicable Design Variations and/or Exceptions</a:t>
            </a:r>
          </a:p>
          <a:p>
            <a:pPr marL="342900" indent="-342900">
              <a:buFont typeface="Arial" panose="020B0604020202020204" pitchFamily="34" charset="0"/>
              <a:buChar char="•"/>
            </a:pPr>
            <a:r>
              <a:rPr lang="en-US" dirty="0">
                <a:latin typeface="+mn-lt"/>
              </a:rPr>
              <a:t>Known Variations/Exceptions to be prepared by the DB Firm (submit with Typical Section Package):</a:t>
            </a:r>
          </a:p>
          <a:p>
            <a:pPr marL="800100" lvl="1" indent="-342900">
              <a:buFont typeface="Arial" panose="020B0604020202020204" pitchFamily="34" charset="0"/>
              <a:buChar char="•"/>
            </a:pPr>
            <a:r>
              <a:rPr lang="en-US" dirty="0">
                <a:latin typeface="+mn-lt"/>
              </a:rPr>
              <a:t>Design Variations:</a:t>
            </a:r>
          </a:p>
          <a:p>
            <a:pPr marL="1257300" lvl="2" indent="-342900">
              <a:buFont typeface="Arial" panose="020B0604020202020204" pitchFamily="34" charset="0"/>
              <a:buChar char="•"/>
            </a:pPr>
            <a:r>
              <a:rPr lang="en-US" dirty="0">
                <a:latin typeface="+mn-lt"/>
              </a:rPr>
              <a:t>Selmon WB Local Lanes:</a:t>
            </a:r>
          </a:p>
          <a:p>
            <a:pPr marL="1714500" lvl="3" indent="-342900">
              <a:buFont typeface="Arial" panose="020B0604020202020204" pitchFamily="34" charset="0"/>
              <a:buChar char="•"/>
            </a:pPr>
            <a:r>
              <a:rPr lang="en-US" dirty="0">
                <a:latin typeface="+mn-lt"/>
              </a:rPr>
              <a:t>Shoulder Width</a:t>
            </a:r>
          </a:p>
          <a:p>
            <a:pPr marL="1714500" lvl="3" indent="-342900">
              <a:buFont typeface="Arial" panose="020B0604020202020204" pitchFamily="34" charset="0"/>
              <a:buChar char="•"/>
            </a:pPr>
            <a:r>
              <a:rPr lang="en-US" dirty="0">
                <a:latin typeface="+mn-lt"/>
              </a:rPr>
              <a:t>Horizontal Curve Length</a:t>
            </a:r>
          </a:p>
          <a:p>
            <a:pPr marL="1257300" lvl="2" indent="-342900">
              <a:buFont typeface="Arial" panose="020B0604020202020204" pitchFamily="34" charset="0"/>
              <a:buChar char="•"/>
            </a:pPr>
            <a:r>
              <a:rPr lang="en-US" dirty="0">
                <a:latin typeface="+mn-lt"/>
              </a:rPr>
              <a:t>REL / WB REL egress (Ramp 2)</a:t>
            </a:r>
          </a:p>
          <a:p>
            <a:pPr marL="1714500" lvl="3" indent="-342900">
              <a:buFont typeface="Arial" panose="020B0604020202020204" pitchFamily="34" charset="0"/>
              <a:buChar char="•"/>
            </a:pPr>
            <a:r>
              <a:rPr lang="en-US" dirty="0">
                <a:latin typeface="+mn-lt"/>
              </a:rPr>
              <a:t>Shoulder Width</a:t>
            </a:r>
          </a:p>
          <a:p>
            <a:pPr marL="1714500" lvl="3" indent="-342900">
              <a:buFont typeface="Arial" panose="020B0604020202020204" pitchFamily="34" charset="0"/>
              <a:buChar char="•"/>
            </a:pPr>
            <a:r>
              <a:rPr lang="en-US" dirty="0">
                <a:latin typeface="+mn-lt"/>
              </a:rPr>
              <a:t>Horizontal Curve Length</a:t>
            </a:r>
          </a:p>
          <a:p>
            <a:pPr marL="1714500" lvl="3" indent="-342900">
              <a:buFont typeface="Arial" panose="020B0604020202020204" pitchFamily="34" charset="0"/>
              <a:buChar char="•"/>
            </a:pPr>
            <a:endParaRPr lang="en-US" sz="3000" dirty="0"/>
          </a:p>
          <a:p>
            <a:pPr marL="1257300" lvl="2" indent="-342900">
              <a:buFont typeface="Arial" panose="020B0604020202020204" pitchFamily="34" charset="0"/>
              <a:buChar char="•"/>
            </a:pPr>
            <a:endParaRPr lang="en-US" sz="3000" dirty="0"/>
          </a:p>
          <a:p>
            <a:pPr marL="1257300" lvl="2" indent="-342900">
              <a:buFont typeface="Arial" panose="020B0604020202020204" pitchFamily="34" charset="0"/>
              <a:buChar char="•"/>
            </a:pPr>
            <a:endParaRPr lang="en-US" sz="3000" dirty="0"/>
          </a:p>
        </p:txBody>
      </p:sp>
    </p:spTree>
    <p:extLst>
      <p:ext uri="{BB962C8B-B14F-4D97-AF65-F5344CB8AC3E}">
        <p14:creationId xmlns:p14="http://schemas.microsoft.com/office/powerpoint/2010/main" val="155502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B292-0CF2-4008-A439-3648046A4FBC}"/>
              </a:ext>
            </a:extLst>
          </p:cNvPr>
          <p:cNvSpPr>
            <a:spLocks noGrp="1"/>
          </p:cNvSpPr>
          <p:nvPr>
            <p:ph type="title"/>
          </p:nvPr>
        </p:nvSpPr>
        <p:spPr/>
        <p:txBody>
          <a:bodyPr/>
          <a:lstStyle/>
          <a:p>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Design Variations and/or Exceptions</a:t>
            </a:r>
            <a:endParaRPr lang="en-US" sz="3600" dirty="0"/>
          </a:p>
        </p:txBody>
      </p:sp>
      <p:sp>
        <p:nvSpPr>
          <p:cNvPr id="3" name="Rectangle 2">
            <a:extLst>
              <a:ext uri="{FF2B5EF4-FFF2-40B4-BE49-F238E27FC236}">
                <a16:creationId xmlns:a16="http://schemas.microsoft.com/office/drawing/2014/main" id="{52245140-7186-4C3A-970C-E7DC83761AC2}"/>
              </a:ext>
            </a:extLst>
          </p:cNvPr>
          <p:cNvSpPr/>
          <p:nvPr/>
        </p:nvSpPr>
        <p:spPr>
          <a:xfrm>
            <a:off x="152400" y="1295400"/>
            <a:ext cx="8839200" cy="4154984"/>
          </a:xfrm>
          <a:prstGeom prst="rect">
            <a:avLst/>
          </a:prstGeom>
        </p:spPr>
        <p:txBody>
          <a:bodyPr wrap="square">
            <a:spAutoFit/>
          </a:bodyPr>
          <a:lstStyle/>
          <a:p>
            <a:pPr marL="342900" indent="-342900">
              <a:buFont typeface="Arial" panose="020B0604020202020204" pitchFamily="34" charset="0"/>
              <a:buChar char="•"/>
            </a:pPr>
            <a:r>
              <a:rPr lang="en-US" dirty="0">
                <a:latin typeface="+mn-lt"/>
              </a:rPr>
              <a:t>Known Variations/Exceptions</a:t>
            </a:r>
          </a:p>
          <a:p>
            <a:pPr marL="800100" lvl="1" indent="-342900">
              <a:buFont typeface="Arial" panose="020B0604020202020204" pitchFamily="34" charset="0"/>
              <a:buChar char="•"/>
            </a:pPr>
            <a:r>
              <a:rPr lang="en-US" dirty="0">
                <a:latin typeface="+mn-lt"/>
              </a:rPr>
              <a:t>Design Exceptions</a:t>
            </a:r>
          </a:p>
          <a:p>
            <a:pPr marL="1257300" lvl="2" indent="-342900">
              <a:buFont typeface="Arial" panose="020B0604020202020204" pitchFamily="34" charset="0"/>
              <a:buChar char="•"/>
            </a:pPr>
            <a:r>
              <a:rPr lang="en-US" dirty="0">
                <a:latin typeface="+mn-lt"/>
              </a:rPr>
              <a:t>Selmon WB Local Lanes</a:t>
            </a:r>
          </a:p>
          <a:p>
            <a:pPr marL="1714500" lvl="3" indent="-342900">
              <a:buFont typeface="Arial" panose="020B0604020202020204" pitchFamily="34" charset="0"/>
              <a:buChar char="•"/>
            </a:pPr>
            <a:r>
              <a:rPr lang="en-US" dirty="0">
                <a:latin typeface="+mn-lt"/>
              </a:rPr>
              <a:t>Shoulder Width</a:t>
            </a:r>
          </a:p>
          <a:p>
            <a:pPr marL="1257300" lvl="2" indent="-342900">
              <a:buFont typeface="Arial" panose="020B0604020202020204" pitchFamily="34" charset="0"/>
              <a:buChar char="•"/>
            </a:pPr>
            <a:r>
              <a:rPr lang="en-US" dirty="0">
                <a:latin typeface="+mn-lt"/>
              </a:rPr>
              <a:t>REL / WB egress (Ramp 2)</a:t>
            </a:r>
          </a:p>
          <a:p>
            <a:pPr marL="1714500" lvl="3" indent="-342900">
              <a:buFont typeface="Arial" panose="020B0604020202020204" pitchFamily="34" charset="0"/>
              <a:buChar char="•"/>
            </a:pPr>
            <a:r>
              <a:rPr lang="en-US" dirty="0">
                <a:latin typeface="+mn-lt"/>
              </a:rPr>
              <a:t>Shoulder Width</a:t>
            </a:r>
          </a:p>
          <a:p>
            <a:pPr marL="342900" indent="-342900">
              <a:buFont typeface="Arial" panose="020B0604020202020204" pitchFamily="34" charset="0"/>
              <a:buChar char="•"/>
            </a:pPr>
            <a:r>
              <a:rPr lang="en-US" dirty="0">
                <a:latin typeface="+mn-lt"/>
              </a:rPr>
              <a:t>Clearly identify deviations from Concept Plans during ATCs and in signed/sealed reports.</a:t>
            </a:r>
          </a:p>
          <a:p>
            <a:pPr marL="342900" indent="-342900">
              <a:buFont typeface="Arial" panose="020B0604020202020204" pitchFamily="34" charset="0"/>
              <a:buChar char="•"/>
            </a:pPr>
            <a:r>
              <a:rPr lang="en-US" dirty="0">
                <a:latin typeface="+mn-lt"/>
              </a:rPr>
              <a:t>Approvals required for identified variations/exceptions</a:t>
            </a:r>
          </a:p>
          <a:p>
            <a:pPr marL="800100" lvl="1" indent="-342900">
              <a:buFont typeface="Arial" panose="020B0604020202020204" pitchFamily="34" charset="0"/>
              <a:buChar char="•"/>
            </a:pPr>
            <a:r>
              <a:rPr lang="en-US" dirty="0">
                <a:latin typeface="+mn-lt"/>
              </a:rPr>
              <a:t>Brian Pickard (THEA Director of Operations and Engineering)</a:t>
            </a:r>
          </a:p>
          <a:p>
            <a:pPr marL="800100" lvl="1" indent="-342900">
              <a:buFont typeface="Arial" panose="020B0604020202020204" pitchFamily="34" charset="0"/>
              <a:buChar char="•"/>
            </a:pPr>
            <a:r>
              <a:rPr lang="en-US" dirty="0">
                <a:latin typeface="+mn-lt"/>
              </a:rPr>
              <a:t>Jim Drapp (GEC Program Manager)</a:t>
            </a:r>
          </a:p>
        </p:txBody>
      </p:sp>
    </p:spTree>
    <p:extLst>
      <p:ext uri="{BB962C8B-B14F-4D97-AF65-F5344CB8AC3E}">
        <p14:creationId xmlns:p14="http://schemas.microsoft.com/office/powerpoint/2010/main" val="1231254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Public Involvement</a:t>
            </a:r>
            <a:endParaRPr lang="en-US" sz="2800" dirty="0"/>
          </a:p>
        </p:txBody>
      </p:sp>
      <p:sp>
        <p:nvSpPr>
          <p:cNvPr id="2" name="Rectangle 1">
            <a:extLst>
              <a:ext uri="{FF2B5EF4-FFF2-40B4-BE49-F238E27FC236}">
                <a16:creationId xmlns:a16="http://schemas.microsoft.com/office/drawing/2014/main" id="{3233D17E-DB21-4413-B4C4-60BB884A7FCF}"/>
              </a:ext>
            </a:extLst>
          </p:cNvPr>
          <p:cNvSpPr/>
          <p:nvPr/>
        </p:nvSpPr>
        <p:spPr>
          <a:xfrm>
            <a:off x="533400" y="990600"/>
            <a:ext cx="8458200" cy="4524315"/>
          </a:xfrm>
          <a:prstGeom prst="rect">
            <a:avLst/>
          </a:prstGeom>
        </p:spPr>
        <p:txBody>
          <a:bodyPr wrap="square">
            <a:spAutoFit/>
          </a:bodyPr>
          <a:lstStyle/>
          <a:p>
            <a:pPr marL="342900" indent="-342900">
              <a:buFont typeface="Arial" panose="020B0604020202020204" pitchFamily="34" charset="0"/>
              <a:buChar char="•"/>
            </a:pPr>
            <a:r>
              <a:rPr lang="en-US" altLang="en-US" dirty="0">
                <a:latin typeface="+mn-lt"/>
              </a:rPr>
              <a:t>THEA Public Information Officer (PIO) will-</a:t>
            </a:r>
          </a:p>
          <a:p>
            <a:pPr marL="800100" lvl="1" indent="-342900">
              <a:buFont typeface="Arial" panose="020B0604020202020204" pitchFamily="34" charset="0"/>
              <a:buChar char="•"/>
            </a:pPr>
            <a:r>
              <a:rPr lang="en-US" altLang="en-US" dirty="0">
                <a:latin typeface="+mn-lt"/>
              </a:rPr>
              <a:t>Send Out Weekly Lane Closure Notifications</a:t>
            </a:r>
          </a:p>
          <a:p>
            <a:pPr marL="800100" lvl="1" indent="-342900">
              <a:buFont typeface="Arial" panose="020B0604020202020204" pitchFamily="34" charset="0"/>
              <a:buChar char="•"/>
            </a:pPr>
            <a:r>
              <a:rPr lang="en-US" altLang="en-US" dirty="0">
                <a:latin typeface="+mn-lt"/>
              </a:rPr>
              <a:t>Send Out Bi-weekly Project Status Emails</a:t>
            </a:r>
          </a:p>
          <a:p>
            <a:pPr marL="800100" lvl="1" indent="-342900">
              <a:buFont typeface="Arial" panose="020B0604020202020204" pitchFamily="34" charset="0"/>
              <a:buChar char="•"/>
            </a:pPr>
            <a:r>
              <a:rPr lang="en-US" altLang="en-US" dirty="0">
                <a:latin typeface="+mn-lt"/>
              </a:rPr>
              <a:t>Maintain and Update Project Website</a:t>
            </a:r>
          </a:p>
          <a:p>
            <a:pPr marL="800100" lvl="1" indent="-342900">
              <a:buFont typeface="Arial" panose="020B0604020202020204" pitchFamily="34" charset="0"/>
              <a:buChar char="•"/>
            </a:pPr>
            <a:r>
              <a:rPr lang="en-US" altLang="en-US" dirty="0">
                <a:latin typeface="+mn-lt"/>
              </a:rPr>
              <a:t>Post Updates on Social Media</a:t>
            </a:r>
          </a:p>
          <a:p>
            <a:pPr marL="342900" indent="-342900">
              <a:buFont typeface="Arial" panose="020B0604020202020204" pitchFamily="34" charset="0"/>
              <a:buChar char="•"/>
            </a:pPr>
            <a:r>
              <a:rPr lang="en-US" altLang="en-US" dirty="0">
                <a:latin typeface="+mn-lt"/>
              </a:rPr>
              <a:t>Design Build Team will Coordinate with PIO</a:t>
            </a:r>
          </a:p>
          <a:p>
            <a:pPr marL="342900" indent="-342900">
              <a:buFont typeface="Arial" panose="020B0604020202020204" pitchFamily="34" charset="0"/>
              <a:buChar char="•"/>
            </a:pPr>
            <a:r>
              <a:rPr lang="en-US" altLang="en-US" dirty="0">
                <a:latin typeface="+mn-lt"/>
              </a:rPr>
              <a:t>Design Build Team may Attend Meetings with the Public to Provide Quick Response to the PIO to Address Construction Issues </a:t>
            </a:r>
          </a:p>
          <a:p>
            <a:pPr marL="342900" indent="-342900">
              <a:buFont typeface="Arial" panose="020B0604020202020204" pitchFamily="34" charset="0"/>
              <a:buChar char="•"/>
            </a:pPr>
            <a:r>
              <a:rPr lang="en-US" altLang="en-US" dirty="0">
                <a:latin typeface="+mn-lt"/>
              </a:rPr>
              <a:t>Design Build Team will Proactively Report any Interaction with the Public to the PIO</a:t>
            </a:r>
          </a:p>
          <a:p>
            <a:pPr marL="342900" indent="-342900">
              <a:buFont typeface="Arial" panose="020B0604020202020204" pitchFamily="34" charset="0"/>
              <a:buChar char="•"/>
            </a:pPr>
            <a:r>
              <a:rPr lang="en-US" altLang="en-US" dirty="0">
                <a:latin typeface="+mn-lt"/>
              </a:rPr>
              <a:t>Design Build Team will Provide Support as needed by PIO</a:t>
            </a:r>
          </a:p>
        </p:txBody>
      </p:sp>
    </p:spTree>
    <p:extLst>
      <p:ext uri="{BB962C8B-B14F-4D97-AF65-F5344CB8AC3E}">
        <p14:creationId xmlns:p14="http://schemas.microsoft.com/office/powerpoint/2010/main" val="3807236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57222" y="271462"/>
            <a:ext cx="7829552" cy="1133475"/>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Innovative Aspects &amp; ATC’s</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401001" y="533400"/>
            <a:ext cx="8341995" cy="5486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r>
              <a:rPr lang="en-US" sz="2200" b="1" dirty="0">
                <a:cs typeface="Arial" panose="020B0604020202020204" pitchFamily="34" charset="0"/>
              </a:rPr>
              <a:t>ATC’s (One Round only) will follow standard FDOT process</a:t>
            </a:r>
          </a:p>
          <a:p>
            <a:pPr marL="0" indent="0">
              <a:buNone/>
            </a:pPr>
            <a:endParaRPr lang="en-US" sz="2200" dirty="0">
              <a:cs typeface="Arial" panose="020B0604020202020204" pitchFamily="34" charset="0"/>
            </a:endParaRPr>
          </a:p>
          <a:p>
            <a:pPr marL="0" indent="0">
              <a:buNone/>
            </a:pPr>
            <a:r>
              <a:rPr lang="en-US" sz="2200" dirty="0">
                <a:cs typeface="Arial" panose="020B0604020202020204" pitchFamily="34" charset="0"/>
              </a:rPr>
              <a:t>The following will </a:t>
            </a:r>
            <a:r>
              <a:rPr lang="en-US" sz="2200" u="sng" dirty="0">
                <a:cs typeface="Arial" panose="020B0604020202020204" pitchFamily="34" charset="0"/>
              </a:rPr>
              <a:t>not</a:t>
            </a:r>
            <a:r>
              <a:rPr lang="en-US" sz="2200" dirty="0">
                <a:cs typeface="Arial" panose="020B0604020202020204" pitchFamily="34" charset="0"/>
              </a:rPr>
              <a:t> be </a:t>
            </a:r>
            <a:r>
              <a:rPr lang="en-US" sz="2200">
                <a:cs typeface="Arial" panose="020B0604020202020204" pitchFamily="34" charset="0"/>
              </a:rPr>
              <a:t>considered:</a:t>
            </a:r>
            <a:endParaRPr lang="en-US" sz="2200" dirty="0">
              <a:cs typeface="Arial" panose="020B0604020202020204" pitchFamily="34" charset="0"/>
            </a:endParaRPr>
          </a:p>
          <a:p>
            <a:pPr lvl="0"/>
            <a:r>
              <a:rPr lang="en-US" sz="2200" dirty="0">
                <a:cs typeface="Arial" panose="020B0604020202020204" pitchFamily="34" charset="0"/>
              </a:rPr>
              <a:t>Reduction in the number of lanes and lane widths as depicted in the Conceptual Typical Sections and Concept Plans;</a:t>
            </a:r>
          </a:p>
          <a:p>
            <a:pPr lvl="0"/>
            <a:r>
              <a:rPr lang="en-US" sz="2200" dirty="0">
                <a:cs typeface="Arial" panose="020B0604020202020204" pitchFamily="34" charset="0"/>
              </a:rPr>
              <a:t>Reduction in permanent Design Speeds on all State or local roads;</a:t>
            </a:r>
          </a:p>
          <a:p>
            <a:pPr lvl="0"/>
            <a:r>
              <a:rPr lang="en-US" sz="2200" dirty="0">
                <a:cs typeface="Arial" panose="020B0604020202020204" pitchFamily="34" charset="0"/>
              </a:rPr>
              <a:t>Reduction in the Access Classification and Control, or changes to the access management or property access requirements;</a:t>
            </a:r>
          </a:p>
          <a:p>
            <a:pPr indent="-228600" eaLnBrk="1" hangingPunct="1">
              <a:lnSpc>
                <a:spcPct val="90000"/>
              </a:lnSpc>
            </a:pPr>
            <a:endParaRPr lang="en-US" sz="1900" dirty="0"/>
          </a:p>
        </p:txBody>
      </p:sp>
    </p:spTree>
    <p:extLst>
      <p:ext uri="{BB962C8B-B14F-4D97-AF65-F5344CB8AC3E}">
        <p14:creationId xmlns:p14="http://schemas.microsoft.com/office/powerpoint/2010/main" val="232971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AC3E-D93D-4792-840B-A32EB3F8FEE9}"/>
              </a:ext>
            </a:extLst>
          </p:cNvPr>
          <p:cNvSpPr>
            <a:spLocks noGrp="1"/>
          </p:cNvSpPr>
          <p:nvPr>
            <p:ph type="title"/>
          </p:nvPr>
        </p:nvSpPr>
        <p:spPr>
          <a:xfrm>
            <a:off x="457199" y="38100"/>
            <a:ext cx="8229600" cy="1143000"/>
          </a:xfrm>
        </p:spPr>
        <p:txBody>
          <a:bodyPr/>
          <a:lstStyle/>
          <a:p>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Innovative Aspects &amp; ATC’s</a:t>
            </a:r>
            <a:endParaRPr lang="en-US" sz="3600" dirty="0"/>
          </a:p>
        </p:txBody>
      </p:sp>
      <p:sp>
        <p:nvSpPr>
          <p:cNvPr id="3" name="TextBox 2">
            <a:extLst>
              <a:ext uri="{FF2B5EF4-FFF2-40B4-BE49-F238E27FC236}">
                <a16:creationId xmlns:a16="http://schemas.microsoft.com/office/drawing/2014/main" id="{0EFBF7B0-21C9-4DB5-98A3-89AFD81D797A}"/>
              </a:ext>
            </a:extLst>
          </p:cNvPr>
          <p:cNvSpPr txBox="1"/>
          <p:nvPr/>
        </p:nvSpPr>
        <p:spPr>
          <a:xfrm>
            <a:off x="765431" y="1417638"/>
            <a:ext cx="7613137" cy="3847207"/>
          </a:xfrm>
          <a:prstGeom prst="rect">
            <a:avLst/>
          </a:prstGeom>
          <a:noFill/>
        </p:spPr>
        <p:txBody>
          <a:bodyPr wrap="square" rtlCol="0">
            <a:spAutoFit/>
          </a:bodyPr>
          <a:lstStyle/>
          <a:p>
            <a:pPr lvl="0"/>
            <a:r>
              <a:rPr lang="en-US" sz="2200" dirty="0">
                <a:latin typeface="+mn-lt"/>
                <a:cs typeface="Arial" panose="020B0604020202020204" pitchFamily="34" charset="0"/>
              </a:rPr>
              <a:t>The following will </a:t>
            </a:r>
            <a:r>
              <a:rPr lang="en-US" sz="2200" u="sng" dirty="0">
                <a:latin typeface="+mn-lt"/>
                <a:cs typeface="Arial" panose="020B0604020202020204" pitchFamily="34" charset="0"/>
              </a:rPr>
              <a:t>not</a:t>
            </a:r>
            <a:r>
              <a:rPr lang="en-US" sz="2200" dirty="0">
                <a:latin typeface="+mn-lt"/>
                <a:cs typeface="Arial" panose="020B0604020202020204" pitchFamily="34" charset="0"/>
              </a:rPr>
              <a:t> be considered (cont.):</a:t>
            </a:r>
          </a:p>
          <a:p>
            <a:pPr lvl="0"/>
            <a:endParaRPr lang="en-US" sz="2200" dirty="0">
              <a:latin typeface="+mn-lt"/>
            </a:endParaRPr>
          </a:p>
          <a:p>
            <a:pPr marL="342900" lvl="0" indent="-342900">
              <a:buFont typeface="Arial" panose="020B0604020202020204" pitchFamily="34" charset="0"/>
              <a:buChar char="•"/>
            </a:pPr>
            <a:r>
              <a:rPr lang="en-US" sz="2200" dirty="0">
                <a:latin typeface="+mn-lt"/>
              </a:rPr>
              <a:t>Significant changes to any alignments that may jeopardize the cost feasibility of the proposed multi-</a:t>
            </a:r>
            <a:r>
              <a:rPr lang="en-US" sz="2200" dirty="0" err="1">
                <a:latin typeface="+mn-lt"/>
              </a:rPr>
              <a:t>laning</a:t>
            </a:r>
            <a:r>
              <a:rPr lang="en-US" sz="2200" dirty="0">
                <a:latin typeface="+mn-lt"/>
              </a:rPr>
              <a:t> of the East Selmon Expressway;</a:t>
            </a:r>
          </a:p>
          <a:p>
            <a:pPr marL="342900" lvl="0" indent="-342900">
              <a:buFont typeface="Arial" panose="020B0604020202020204" pitchFamily="34" charset="0"/>
              <a:buChar char="•"/>
            </a:pPr>
            <a:r>
              <a:rPr lang="en-US" sz="2200" dirty="0">
                <a:latin typeface="+mn-lt"/>
              </a:rPr>
              <a:t>Elimination of tolling point locations;</a:t>
            </a:r>
          </a:p>
          <a:p>
            <a:pPr marL="342900" lvl="0" indent="-342900">
              <a:buFont typeface="Arial" panose="020B0604020202020204" pitchFamily="34" charset="0"/>
              <a:buChar char="•"/>
            </a:pPr>
            <a:r>
              <a:rPr lang="en-US" sz="2200" dirty="0">
                <a:latin typeface="+mn-lt"/>
              </a:rPr>
              <a:t>Elimination of tolling site and equipment</a:t>
            </a:r>
          </a:p>
          <a:p>
            <a:pPr marL="342900" lvl="0" indent="-342900">
              <a:buFont typeface="Arial" panose="020B0604020202020204" pitchFamily="34" charset="0"/>
              <a:buChar char="•"/>
            </a:pPr>
            <a:r>
              <a:rPr lang="en-US" sz="2200" dirty="0">
                <a:latin typeface="+mn-lt"/>
              </a:rPr>
              <a:t>Failure to reconstruct overhead sign span assemblies.</a:t>
            </a:r>
          </a:p>
          <a:p>
            <a:pPr marL="342900" lvl="0" indent="-342900">
              <a:buFont typeface="Arial" panose="020B0604020202020204" pitchFamily="34" charset="0"/>
              <a:buChar char="•"/>
            </a:pPr>
            <a:r>
              <a:rPr lang="en-US" sz="2200" dirty="0">
                <a:latin typeface="+mn-lt"/>
              </a:rPr>
              <a:t>Failure to install wrong-way driving security features including gates and other features used on the REL.</a:t>
            </a:r>
          </a:p>
          <a:p>
            <a:endParaRPr lang="en-US" dirty="0"/>
          </a:p>
        </p:txBody>
      </p:sp>
    </p:spTree>
    <p:extLst>
      <p:ext uri="{BB962C8B-B14F-4D97-AF65-F5344CB8AC3E}">
        <p14:creationId xmlns:p14="http://schemas.microsoft.com/office/powerpoint/2010/main" val="2767152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Written Technical Proposal</a:t>
            </a: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342900" y="762000"/>
            <a:ext cx="8458200" cy="50292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285750" eaLnBrk="1" hangingPunct="1">
              <a:lnSpc>
                <a:spcPct val="90000"/>
              </a:lnSpc>
            </a:pPr>
            <a:r>
              <a:rPr lang="en-US" sz="2200" dirty="0">
                <a:cs typeface="Arial" panose="020B0604020202020204" pitchFamily="34" charset="0"/>
              </a:rPr>
              <a:t>Submit 1 Original, seven (7) Flash Drives containing the Letter of Interest in PDF format and seven (7) collated, complete sets of hard copies</a:t>
            </a:r>
            <a:endParaRPr lang="en-US" sz="2200" strike="sngStrike" dirty="0">
              <a:cs typeface="Arial" panose="020B0604020202020204" pitchFamily="34" charset="0"/>
            </a:endParaRPr>
          </a:p>
          <a:p>
            <a:pPr indent="-228600" eaLnBrk="1" hangingPunct="1">
              <a:lnSpc>
                <a:spcPct val="90000"/>
              </a:lnSpc>
            </a:pPr>
            <a:r>
              <a:rPr lang="en-US" sz="2200" dirty="0">
                <a:cs typeface="Arial" panose="020B0604020202020204" pitchFamily="34" charset="0"/>
              </a:rPr>
              <a:t>Times New Roman type font, minimum font size ten (10)</a:t>
            </a:r>
          </a:p>
          <a:p>
            <a:pPr indent="-228600" eaLnBrk="1" hangingPunct="1">
              <a:lnSpc>
                <a:spcPct val="90000"/>
              </a:lnSpc>
            </a:pPr>
            <a:r>
              <a:rPr lang="en-US" sz="2200" dirty="0">
                <a:cs typeface="Arial" panose="020B0604020202020204" pitchFamily="34" charset="0"/>
              </a:rPr>
              <a:t>Maximum of ten (10) pages</a:t>
            </a:r>
          </a:p>
          <a:p>
            <a:pPr marL="914400" lvl="1" indent="-228600" eaLnBrk="1" hangingPunct="1">
              <a:lnSpc>
                <a:spcPct val="90000"/>
              </a:lnSpc>
              <a:buFont typeface="Arial" panose="020B0604020202020204" pitchFamily="34" charset="0"/>
              <a:buChar char="•"/>
            </a:pPr>
            <a:r>
              <a:rPr lang="en-US" sz="2200" dirty="0">
                <a:cs typeface="Arial" panose="020B0604020202020204" pitchFamily="34" charset="0"/>
              </a:rPr>
              <a:t>8 ½” x 11” sheets</a:t>
            </a:r>
          </a:p>
          <a:p>
            <a:pPr marL="914400" lvl="1" indent="-228600" eaLnBrk="1" hangingPunct="1">
              <a:lnSpc>
                <a:spcPct val="90000"/>
              </a:lnSpc>
              <a:buFont typeface="Arial" panose="020B0604020202020204" pitchFamily="34" charset="0"/>
              <a:buChar char="•"/>
            </a:pPr>
            <a:r>
              <a:rPr lang="en-US" sz="2200" dirty="0">
                <a:cs typeface="Arial" panose="020B0604020202020204" pitchFamily="34" charset="0"/>
              </a:rPr>
              <a:t>Schedule Narrative for Design &amp; Construction with Bar Charts showing Critical Path Duration w/no WAR (Work at Risk)</a:t>
            </a:r>
          </a:p>
          <a:p>
            <a:pPr indent="-228600" eaLnBrk="1" hangingPunct="1">
              <a:lnSpc>
                <a:spcPct val="90000"/>
              </a:lnSpc>
            </a:pPr>
            <a:r>
              <a:rPr lang="en-US" sz="2200" dirty="0">
                <a:cs typeface="Arial" panose="020B0604020202020204" pitchFamily="34" charset="0"/>
              </a:rPr>
              <a:t>Plans</a:t>
            </a:r>
          </a:p>
          <a:p>
            <a:pPr lvl="1" indent="-228600" eaLnBrk="1" hangingPunct="1">
              <a:lnSpc>
                <a:spcPct val="90000"/>
              </a:lnSpc>
            </a:pPr>
            <a:r>
              <a:rPr lang="en-US" sz="2200" dirty="0">
                <a:cs typeface="Arial" panose="020B0604020202020204" pitchFamily="34" charset="0"/>
              </a:rPr>
              <a:t>11” x17” sheets</a:t>
            </a:r>
          </a:p>
          <a:p>
            <a:pPr indent="-228600" eaLnBrk="1" hangingPunct="1">
              <a:lnSpc>
                <a:spcPct val="90000"/>
              </a:lnSpc>
            </a:pPr>
            <a:r>
              <a:rPr lang="en-US" sz="2200" dirty="0">
                <a:cs typeface="Arial" panose="020B0604020202020204" pitchFamily="34" charset="0"/>
              </a:rPr>
              <a:t>TSP’s</a:t>
            </a:r>
          </a:p>
        </p:txBody>
      </p:sp>
    </p:spTree>
    <p:extLst>
      <p:ext uri="{BB962C8B-B14F-4D97-AF65-F5344CB8AC3E}">
        <p14:creationId xmlns:p14="http://schemas.microsoft.com/office/powerpoint/2010/main" val="154944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1" y="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Q &amp; A Session</a:t>
            </a: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1143000"/>
            <a:ext cx="7922895" cy="4343400"/>
          </a:xfrm>
          <a:prstGeom prst="rect">
            <a:avLst/>
          </a:prstGeom>
        </p:spPr>
        <p:txBody>
          <a:bodyPr vert="horz" lIns="91440" tIns="45720" rIns="91440" bIns="45720" rtlCol="0" anchor="ct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3000" dirty="0">
                <a:cs typeface="Arial" panose="020B0604020202020204" pitchFamily="34" charset="0"/>
              </a:rPr>
              <a:t>Four (4) DB Teams are Shortlisted</a:t>
            </a:r>
          </a:p>
          <a:p>
            <a:pPr indent="-228600" eaLnBrk="1" hangingPunct="1">
              <a:lnSpc>
                <a:spcPct val="90000"/>
              </a:lnSpc>
            </a:pPr>
            <a:r>
              <a:rPr lang="en-US" sz="3000" dirty="0">
                <a:cs typeface="Arial" panose="020B0604020202020204" pitchFamily="34" charset="0"/>
              </a:rPr>
              <a:t>60 minutes Q&amp;A with Shortlisted DB Teams</a:t>
            </a:r>
          </a:p>
          <a:p>
            <a:pPr indent="-228600" eaLnBrk="1" hangingPunct="1">
              <a:lnSpc>
                <a:spcPct val="90000"/>
              </a:lnSpc>
            </a:pPr>
            <a:r>
              <a:rPr lang="en-US" sz="3000" dirty="0">
                <a:cs typeface="Arial" panose="020B0604020202020204" pitchFamily="34" charset="0"/>
              </a:rPr>
              <a:t>No other handouts, electronic presentations, etc. other than copies of the submitted Written Technical Proposal </a:t>
            </a:r>
          </a:p>
          <a:p>
            <a:pPr indent="-228600" eaLnBrk="1" hangingPunct="1">
              <a:lnSpc>
                <a:spcPct val="90000"/>
              </a:lnSpc>
            </a:pPr>
            <a:r>
              <a:rPr lang="en-US" sz="3000" dirty="0">
                <a:cs typeface="Arial" panose="020B0604020202020204" pitchFamily="34" charset="0"/>
              </a:rPr>
              <a:t>No questions other than clarifications allowed by the DB Team</a:t>
            </a:r>
          </a:p>
          <a:p>
            <a:pPr indent="-228600" eaLnBrk="1" hangingPunct="1">
              <a:lnSpc>
                <a:spcPct val="90000"/>
              </a:lnSpc>
            </a:pPr>
            <a:r>
              <a:rPr lang="en-US" sz="3000" dirty="0">
                <a:cs typeface="Arial" panose="020B0604020202020204" pitchFamily="34" charset="0"/>
              </a:rPr>
              <a:t>Some questions, but not necessarily all, will be provided to each DB Team approximately 24 hours prior to their Q&amp; A Session</a:t>
            </a:r>
          </a:p>
        </p:txBody>
      </p:sp>
    </p:spTree>
    <p:extLst>
      <p:ext uri="{BB962C8B-B14F-4D97-AF65-F5344CB8AC3E}">
        <p14:creationId xmlns:p14="http://schemas.microsoft.com/office/powerpoint/2010/main" val="1551580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579B77-A90E-4C1F-A64D-6CCFD8E9B038}"/>
              </a:ext>
            </a:extLst>
          </p:cNvPr>
          <p:cNvSpPr txBox="1">
            <a:spLocks/>
          </p:cNvSpPr>
          <p:nvPr/>
        </p:nvSpPr>
        <p:spPr>
          <a:xfrm>
            <a:off x="533400" y="152400"/>
            <a:ext cx="7848600" cy="64633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wrap="square"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Evaluation Criteria</a:t>
            </a:r>
          </a:p>
        </p:txBody>
      </p:sp>
      <p:sp>
        <p:nvSpPr>
          <p:cNvPr id="4" name="TextBox 3">
            <a:extLst>
              <a:ext uri="{FF2B5EF4-FFF2-40B4-BE49-F238E27FC236}">
                <a16:creationId xmlns:a16="http://schemas.microsoft.com/office/drawing/2014/main" id="{83657F82-8D75-4D00-9E42-6FB7DC337B56}"/>
              </a:ext>
            </a:extLst>
          </p:cNvPr>
          <p:cNvSpPr txBox="1"/>
          <p:nvPr/>
        </p:nvSpPr>
        <p:spPr>
          <a:xfrm>
            <a:off x="342900" y="1038285"/>
            <a:ext cx="4229100" cy="5170646"/>
          </a:xfrm>
          <a:prstGeom prst="rect">
            <a:avLst/>
          </a:prstGeom>
          <a:noFill/>
          <a:effectLst>
            <a:outerShdw blurRad="393700" dist="38100" dir="5400000" algn="t" rotWithShape="0">
              <a:prstClr val="black">
                <a:alpha val="40000"/>
              </a:prstClr>
            </a:outerShdw>
          </a:effectLst>
        </p:spPr>
        <p:txBody>
          <a:bodyPr wrap="square">
            <a:spAutoFit/>
          </a:bodyPr>
          <a:lstStyle/>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Element:	       Points:</a:t>
            </a:r>
          </a:p>
          <a:p>
            <a:pPr eaLnBrk="1" fontAlgn="auto" hangingPunct="1">
              <a:spcBef>
                <a:spcPts val="0"/>
              </a:spcBef>
              <a:spcAft>
                <a:spcPts val="0"/>
              </a:spcAft>
              <a:defRPr/>
            </a:pPr>
            <a:endParaRPr lang="en-US" dirty="0">
              <a:solidFill>
                <a:prstClr val="black"/>
              </a:solidFill>
              <a:latin typeface="+mn-lt"/>
              <a:ea typeface="+mn-ea"/>
              <a:cs typeface="Arial" panose="020B0604020202020204" pitchFamily="34" charset="0"/>
            </a:endParaRPr>
          </a:p>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Design			25</a:t>
            </a:r>
          </a:p>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Construction		25</a:t>
            </a:r>
          </a:p>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Compatibility</a:t>
            </a:r>
          </a:p>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with ultimate 		20</a:t>
            </a:r>
          </a:p>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Value Added		10 </a:t>
            </a:r>
          </a:p>
          <a:p>
            <a:pPr eaLnBrk="1" fontAlgn="auto" hangingPunct="1">
              <a:spcBef>
                <a:spcPts val="0"/>
              </a:spcBef>
              <a:spcAft>
                <a:spcPts val="0"/>
              </a:spcAft>
              <a:defRPr/>
            </a:pPr>
            <a:endParaRPr lang="en-US" dirty="0">
              <a:solidFill>
                <a:prstClr val="black"/>
              </a:solidFill>
              <a:latin typeface="+mn-lt"/>
              <a:ea typeface="+mn-ea"/>
              <a:cs typeface="Arial" panose="020B0604020202020204" pitchFamily="34" charset="0"/>
            </a:endParaRPr>
          </a:p>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Proposal Score: 	80</a:t>
            </a:r>
          </a:p>
          <a:p>
            <a:pPr eaLnBrk="1" fontAlgn="auto" hangingPunct="1">
              <a:spcBef>
                <a:spcPts val="0"/>
              </a:spcBef>
              <a:spcAft>
                <a:spcPts val="0"/>
              </a:spcAft>
              <a:defRPr/>
            </a:pPr>
            <a:r>
              <a:rPr lang="en-US" dirty="0">
                <a:solidFill>
                  <a:prstClr val="black"/>
                </a:solidFill>
                <a:latin typeface="+mn-lt"/>
                <a:ea typeface="+mn-ea"/>
                <a:cs typeface="Arial" panose="020B0604020202020204" pitchFamily="34" charset="0"/>
              </a:rPr>
              <a:t>Letter of Interest:	20</a:t>
            </a:r>
          </a:p>
          <a:p>
            <a:pPr eaLnBrk="1" fontAlgn="auto" hangingPunct="1">
              <a:spcBef>
                <a:spcPts val="0"/>
              </a:spcBef>
              <a:spcAft>
                <a:spcPts val="0"/>
              </a:spcAft>
              <a:defRPr/>
            </a:pPr>
            <a:endParaRPr lang="en-US" dirty="0">
              <a:solidFill>
                <a:prstClr val="black"/>
              </a:solidFill>
              <a:latin typeface="+mn-lt"/>
              <a:ea typeface="+mn-ea"/>
              <a:cs typeface="Arial" panose="020B0604020202020204" pitchFamily="34" charset="0"/>
            </a:endParaRPr>
          </a:p>
          <a:p>
            <a:pPr eaLnBrk="1" fontAlgn="auto" hangingPunct="1">
              <a:spcBef>
                <a:spcPts val="0"/>
              </a:spcBef>
              <a:spcAft>
                <a:spcPts val="0"/>
              </a:spcAft>
              <a:defRPr/>
            </a:pPr>
            <a:r>
              <a:rPr lang="en-US" b="1" dirty="0">
                <a:solidFill>
                  <a:prstClr val="black"/>
                </a:solidFill>
                <a:latin typeface="+mn-lt"/>
                <a:ea typeface="+mn-ea"/>
                <a:cs typeface="Arial" panose="020B0604020202020204" pitchFamily="34" charset="0"/>
              </a:rPr>
              <a:t>Maximum </a:t>
            </a:r>
          </a:p>
          <a:p>
            <a:pPr eaLnBrk="1" fontAlgn="auto" hangingPunct="1">
              <a:spcBef>
                <a:spcPts val="0"/>
              </a:spcBef>
              <a:spcAft>
                <a:spcPts val="0"/>
              </a:spcAft>
              <a:defRPr/>
            </a:pPr>
            <a:r>
              <a:rPr lang="en-US" b="1" dirty="0">
                <a:solidFill>
                  <a:prstClr val="black"/>
                </a:solidFill>
                <a:latin typeface="+mn-lt"/>
                <a:ea typeface="+mn-ea"/>
                <a:cs typeface="Arial" panose="020B0604020202020204" pitchFamily="34" charset="0"/>
              </a:rPr>
              <a:t>Technical Score:	100</a:t>
            </a:r>
          </a:p>
          <a:p>
            <a:pPr eaLnBrk="1" fontAlgn="auto" hangingPunct="1">
              <a:spcBef>
                <a:spcPts val="0"/>
              </a:spcBef>
              <a:spcAft>
                <a:spcPts val="0"/>
              </a:spcAft>
              <a:defRPr/>
            </a:pPr>
            <a:endParaRPr lang="en-US" sz="1800" dirty="0">
              <a:solidFill>
                <a:prstClr val="black"/>
              </a:solidFill>
              <a:latin typeface="Calibri" panose="020F0502020204030204"/>
              <a:ea typeface="+mn-ea"/>
            </a:endParaRPr>
          </a:p>
        </p:txBody>
      </p:sp>
      <p:sp>
        <p:nvSpPr>
          <p:cNvPr id="2" name="Rectangle 1">
            <a:extLst>
              <a:ext uri="{FF2B5EF4-FFF2-40B4-BE49-F238E27FC236}">
                <a16:creationId xmlns:a16="http://schemas.microsoft.com/office/drawing/2014/main" id="{E37AC200-77E3-4962-BFD1-AEA58044392A}"/>
              </a:ext>
            </a:extLst>
          </p:cNvPr>
          <p:cNvSpPr/>
          <p:nvPr/>
        </p:nvSpPr>
        <p:spPr>
          <a:xfrm>
            <a:off x="4457700" y="1038285"/>
            <a:ext cx="4572000" cy="4524315"/>
          </a:xfrm>
          <a:prstGeom prst="rect">
            <a:avLst/>
          </a:prstGeom>
        </p:spPr>
        <p:txBody>
          <a:bodyPr wrap="square">
            <a:spAutoFit/>
          </a:bodyPr>
          <a:lstStyle/>
          <a:p>
            <a:r>
              <a:rPr lang="en-US" dirty="0">
                <a:solidFill>
                  <a:prstClr val="black"/>
                </a:solidFill>
                <a:latin typeface="+mn-lt"/>
                <a:ea typeface="+mn-ea"/>
                <a:cs typeface="Arial" panose="020B0604020202020204" pitchFamily="34" charset="0"/>
              </a:rPr>
              <a:t>Price Proposal scoring: </a:t>
            </a:r>
          </a:p>
          <a:p>
            <a:endParaRPr lang="en-US" dirty="0">
              <a:solidFill>
                <a:prstClr val="black"/>
              </a:solidFill>
              <a:latin typeface="+mn-lt"/>
              <a:ea typeface="+mn-ea"/>
              <a:cs typeface="Arial" panose="020B0604020202020204" pitchFamily="34" charset="0"/>
            </a:endParaRPr>
          </a:p>
          <a:p>
            <a:r>
              <a:rPr lang="en-US" dirty="0">
                <a:solidFill>
                  <a:prstClr val="black"/>
                </a:solidFill>
                <a:latin typeface="+mn-lt"/>
                <a:ea typeface="+mn-ea"/>
                <a:cs typeface="Arial" panose="020B0604020202020204" pitchFamily="34" charset="0"/>
              </a:rPr>
              <a:t>BPP/TS = Adjusted Score </a:t>
            </a:r>
          </a:p>
          <a:p>
            <a:r>
              <a:rPr lang="en-US" dirty="0">
                <a:solidFill>
                  <a:prstClr val="black"/>
                </a:solidFill>
                <a:latin typeface="+mn-lt"/>
                <a:ea typeface="+mn-ea"/>
                <a:cs typeface="Arial" panose="020B0604020202020204" pitchFamily="34" charset="0"/>
              </a:rPr>
              <a:t> </a:t>
            </a:r>
          </a:p>
          <a:p>
            <a:r>
              <a:rPr lang="en-US" dirty="0">
                <a:solidFill>
                  <a:prstClr val="black"/>
                </a:solidFill>
                <a:latin typeface="+mn-lt"/>
                <a:ea typeface="+mn-ea"/>
                <a:cs typeface="Arial" panose="020B0604020202020204" pitchFamily="34" charset="0"/>
              </a:rPr>
              <a:t>Where: </a:t>
            </a:r>
          </a:p>
          <a:p>
            <a:r>
              <a:rPr lang="en-US" dirty="0">
                <a:solidFill>
                  <a:prstClr val="black"/>
                </a:solidFill>
                <a:latin typeface="+mn-lt"/>
                <a:ea typeface="+mn-ea"/>
                <a:cs typeface="Arial" panose="020B0604020202020204" pitchFamily="34" charset="0"/>
              </a:rPr>
              <a:t>	BPP = Bid Price Proposal </a:t>
            </a:r>
          </a:p>
          <a:p>
            <a:r>
              <a:rPr lang="en-US" dirty="0">
                <a:solidFill>
                  <a:prstClr val="black"/>
                </a:solidFill>
                <a:latin typeface="+mn-lt"/>
                <a:ea typeface="+mn-ea"/>
                <a:cs typeface="Arial" panose="020B0604020202020204" pitchFamily="34" charset="0"/>
              </a:rPr>
              <a:t>	TS = Technical Score 	(Combined Scores from 	LOI and TP) </a:t>
            </a:r>
          </a:p>
          <a:p>
            <a:endParaRPr lang="en-US" dirty="0">
              <a:solidFill>
                <a:prstClr val="black"/>
              </a:solidFill>
              <a:latin typeface="+mn-lt"/>
              <a:ea typeface="+mn-ea"/>
              <a:cs typeface="Arial" panose="020B0604020202020204" pitchFamily="34" charset="0"/>
            </a:endParaRPr>
          </a:p>
          <a:p>
            <a:r>
              <a:rPr lang="en-US" dirty="0">
                <a:solidFill>
                  <a:prstClr val="black"/>
                </a:solidFill>
                <a:latin typeface="+mn-lt"/>
                <a:ea typeface="+mn-ea"/>
                <a:cs typeface="Arial" panose="020B0604020202020204" pitchFamily="34" charset="0"/>
              </a:rPr>
              <a:t>Selected D-B firm will be team with the </a:t>
            </a:r>
            <a:r>
              <a:rPr lang="en-US" u="sng" dirty="0">
                <a:solidFill>
                  <a:prstClr val="black"/>
                </a:solidFill>
                <a:latin typeface="+mn-lt"/>
                <a:ea typeface="+mn-ea"/>
                <a:cs typeface="Arial" panose="020B0604020202020204" pitchFamily="34" charset="0"/>
              </a:rPr>
              <a:t>Lowest Adjusted Score</a:t>
            </a:r>
          </a:p>
        </p:txBody>
      </p:sp>
    </p:spTree>
    <p:extLst>
      <p:ext uri="{BB962C8B-B14F-4D97-AF65-F5344CB8AC3E}">
        <p14:creationId xmlns:p14="http://schemas.microsoft.com/office/powerpoint/2010/main" val="140205483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99218"/>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Roles</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82657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b="1" dirty="0"/>
              <a:t>Tampa Hillsborough Expressway Authority (THEA)</a:t>
            </a:r>
            <a:r>
              <a:rPr lang="en-US" sz="2400" dirty="0"/>
              <a:t>- Owner</a:t>
            </a:r>
          </a:p>
          <a:p>
            <a:pPr lvl="1" indent="-228600" eaLnBrk="1" hangingPunct="1">
              <a:lnSpc>
                <a:spcPct val="90000"/>
              </a:lnSpc>
            </a:pPr>
            <a:r>
              <a:rPr lang="en-US" sz="2400" b="1" dirty="0"/>
              <a:t>Judith Villegas, EI</a:t>
            </a:r>
            <a:r>
              <a:rPr lang="en-US" sz="2400" dirty="0"/>
              <a:t>- THEA Project Manager</a:t>
            </a:r>
          </a:p>
          <a:p>
            <a:pPr indent="-228600" eaLnBrk="1" hangingPunct="1">
              <a:lnSpc>
                <a:spcPct val="90000"/>
              </a:lnSpc>
            </a:pPr>
            <a:r>
              <a:rPr lang="en-US" sz="2400" b="1" dirty="0"/>
              <a:t>HNTB</a:t>
            </a:r>
            <a:r>
              <a:rPr lang="en-US" sz="2400" dirty="0"/>
              <a:t>- General Engineering Consultant (GEC) to THEA</a:t>
            </a:r>
          </a:p>
          <a:p>
            <a:pPr indent="-228600" eaLnBrk="1" hangingPunct="1">
              <a:lnSpc>
                <a:spcPct val="90000"/>
              </a:lnSpc>
            </a:pPr>
            <a:r>
              <a:rPr lang="en-US" sz="2400" b="1" dirty="0"/>
              <a:t>Tierra</a:t>
            </a:r>
            <a:r>
              <a:rPr lang="en-US" sz="2400" dirty="0"/>
              <a:t>- Geotechnical Consultant to  GEC &amp; THEA</a:t>
            </a:r>
          </a:p>
          <a:p>
            <a:pPr indent="-228600" eaLnBrk="1" hangingPunct="1">
              <a:lnSpc>
                <a:spcPct val="90000"/>
              </a:lnSpc>
            </a:pPr>
            <a:r>
              <a:rPr lang="en-US" sz="2400" b="1" dirty="0"/>
              <a:t>Element</a:t>
            </a:r>
            <a:r>
              <a:rPr lang="en-US" sz="2400" dirty="0"/>
              <a:t>- Survey Consultant to GEC &amp; THEA</a:t>
            </a:r>
          </a:p>
          <a:p>
            <a:pPr indent="-228600" eaLnBrk="1" hangingPunct="1">
              <a:lnSpc>
                <a:spcPct val="90000"/>
              </a:lnSpc>
            </a:pPr>
            <a:r>
              <a:rPr lang="en-US" sz="2400" b="1" dirty="0"/>
              <a:t>Omni</a:t>
            </a:r>
            <a:r>
              <a:rPr lang="en-US" sz="2400" dirty="0"/>
              <a:t>- Utilities Coordinator to GEC &amp; THEA</a:t>
            </a:r>
          </a:p>
          <a:p>
            <a:pPr marL="114300" indent="0" eaLnBrk="1" hangingPunct="1">
              <a:lnSpc>
                <a:spcPct val="90000"/>
              </a:lnSpc>
              <a:buNone/>
            </a:pPr>
            <a:endParaRPr lang="en-US" sz="2400" dirty="0"/>
          </a:p>
        </p:txBody>
      </p:sp>
    </p:spTree>
    <p:extLst>
      <p:ext uri="{BB962C8B-B14F-4D97-AF65-F5344CB8AC3E}">
        <p14:creationId xmlns:p14="http://schemas.microsoft.com/office/powerpoint/2010/main" val="423121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Procurement Schedule</a:t>
            </a:r>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id="{FB3A9028-1174-4BEE-B1F6-F7EC30E23036}"/>
              </a:ext>
            </a:extLst>
          </p:cNvPr>
          <p:cNvSpPr txBox="1">
            <a:spLocks/>
          </p:cNvSpPr>
          <p:nvPr/>
        </p:nvSpPr>
        <p:spPr>
          <a:xfrm>
            <a:off x="573404" y="45720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id="{5196AD40-3CED-4CA5-8024-F7136633F472}"/>
              </a:ext>
            </a:extLst>
          </p:cNvPr>
          <p:cNvSpPr txBox="1"/>
          <p:nvPr/>
        </p:nvSpPr>
        <p:spPr>
          <a:xfrm>
            <a:off x="304800" y="1208306"/>
            <a:ext cx="8839200" cy="4278094"/>
          </a:xfrm>
          <a:prstGeom prst="rect">
            <a:avLst/>
          </a:prstGeom>
          <a:noFill/>
        </p:spPr>
        <p:txBody>
          <a:bodyPr wrap="square" rtlCol="0">
            <a:spAutoFit/>
          </a:bodyPr>
          <a:lstStyle/>
          <a:p>
            <a:r>
              <a:rPr lang="en-US" sz="2000" b="1" dirty="0">
                <a:latin typeface="+mn-lt"/>
              </a:rPr>
              <a:t>January 29, 2021</a:t>
            </a:r>
            <a:r>
              <a:rPr lang="en-US" sz="2000" dirty="0">
                <a:latin typeface="+mn-lt"/>
              </a:rPr>
              <a:t>		</a:t>
            </a:r>
            <a:r>
              <a:rPr lang="en-US" sz="2000" b="1" dirty="0">
                <a:latin typeface="+mn-lt"/>
              </a:rPr>
              <a:t>Mandatory Pre-Proposal Meeting &amp; Mandatory 				Utilities Pre-Proposal Meeting</a:t>
            </a:r>
          </a:p>
          <a:p>
            <a:r>
              <a:rPr lang="en-US" sz="2000" b="1" dirty="0">
                <a:latin typeface="+mn-lt"/>
              </a:rPr>
              <a:t>			</a:t>
            </a:r>
            <a:r>
              <a:rPr lang="en-US" sz="2000" b="1" dirty="0">
                <a:solidFill>
                  <a:srgbClr val="FF0000"/>
                </a:solidFill>
                <a:highlight>
                  <a:srgbClr val="FFFF00"/>
                </a:highlight>
                <a:latin typeface="+mn-lt"/>
                <a:cs typeface="Arial" panose="020B0604020202020204" pitchFamily="34" charset="0"/>
              </a:rPr>
              <a:t>Form 700-011-14 Due for Stipend Disbursement</a:t>
            </a:r>
            <a:endParaRPr lang="en-US" sz="2000" b="1" dirty="0">
              <a:solidFill>
                <a:srgbClr val="FF0000"/>
              </a:solidFill>
              <a:highlight>
                <a:srgbClr val="FFFF00"/>
              </a:highlight>
              <a:latin typeface="+mn-lt"/>
            </a:endParaRPr>
          </a:p>
          <a:p>
            <a:r>
              <a:rPr lang="en-US" sz="2000" dirty="0">
                <a:latin typeface="+mn-lt"/>
              </a:rPr>
              <a:t>February 10, 2021	Deadline to request participation in ATC Mtg. No.1 </a:t>
            </a:r>
          </a:p>
          <a:p>
            <a:r>
              <a:rPr lang="en-US" sz="2000" dirty="0">
                <a:latin typeface="+mn-lt"/>
              </a:rPr>
              <a:t>February 17, 2021	Deadline to submit Preliminary List of ATC’s prior 				to ATC Meeting </a:t>
            </a:r>
          </a:p>
          <a:p>
            <a:r>
              <a:rPr lang="en-US" sz="2000" b="1" dirty="0">
                <a:latin typeface="+mn-lt"/>
              </a:rPr>
              <a:t>February 24, 2021</a:t>
            </a:r>
            <a:r>
              <a:rPr lang="en-US" sz="2000" dirty="0">
                <a:latin typeface="+mn-lt"/>
              </a:rPr>
              <a:t>	</a:t>
            </a:r>
            <a:r>
              <a:rPr lang="en-US" sz="2000" b="1" dirty="0">
                <a:latin typeface="+mn-lt"/>
              </a:rPr>
              <a:t>One-on-One ATC Meetings</a:t>
            </a:r>
          </a:p>
          <a:p>
            <a:r>
              <a:rPr lang="en-US" sz="2000" b="1" dirty="0">
                <a:latin typeface="+mn-lt"/>
              </a:rPr>
              <a:t>March 3, 2021		Deadline to submit ATC Concept Proposals</a:t>
            </a:r>
            <a:r>
              <a:rPr lang="en-US" sz="2000" dirty="0">
                <a:latin typeface="+mn-lt"/>
              </a:rPr>
              <a:t> </a:t>
            </a:r>
          </a:p>
          <a:p>
            <a:r>
              <a:rPr lang="en-US" sz="2000" dirty="0">
                <a:latin typeface="+mn-lt"/>
              </a:rPr>
              <a:t>March 10, 2021 		Deadline to submit Design Exception or Variations 				&amp; Questions prior to Technical Proposal</a:t>
            </a:r>
          </a:p>
          <a:p>
            <a:r>
              <a:rPr lang="en-US" sz="2000" dirty="0">
                <a:latin typeface="+mn-lt"/>
              </a:rPr>
              <a:t>March 24, 2021		Deadline for Authority to post Responses to 					Questions</a:t>
            </a:r>
          </a:p>
          <a:p>
            <a:r>
              <a:rPr lang="en-US" sz="2000" b="1" dirty="0">
                <a:latin typeface="+mn-lt"/>
              </a:rPr>
              <a:t>March 29, 2021</a:t>
            </a:r>
            <a:r>
              <a:rPr lang="en-US" sz="2000" dirty="0">
                <a:latin typeface="+mn-lt"/>
              </a:rPr>
              <a:t> 		</a:t>
            </a:r>
            <a:r>
              <a:rPr lang="en-US" sz="2000" b="1" dirty="0">
                <a:latin typeface="+mn-lt"/>
              </a:rPr>
              <a:t>Technical Proposals Due by 2 PM</a:t>
            </a:r>
          </a:p>
          <a:p>
            <a:endParaRPr lang="en-US" sz="1200" dirty="0">
              <a:latin typeface="+mn-lt"/>
            </a:endParaRPr>
          </a:p>
        </p:txBody>
      </p:sp>
    </p:spTree>
    <p:extLst>
      <p:ext uri="{BB962C8B-B14F-4D97-AF65-F5344CB8AC3E}">
        <p14:creationId xmlns:p14="http://schemas.microsoft.com/office/powerpoint/2010/main" val="3527005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Procurement Schedule</a:t>
            </a:r>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id="{FB3A9028-1174-4BEE-B1F6-F7EC30E23036}"/>
              </a:ext>
            </a:extLst>
          </p:cNvPr>
          <p:cNvSpPr txBox="1">
            <a:spLocks/>
          </p:cNvSpPr>
          <p:nvPr/>
        </p:nvSpPr>
        <p:spPr>
          <a:xfrm>
            <a:off x="2133600" y="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id="{5196AD40-3CED-4CA5-8024-F7136633F472}"/>
              </a:ext>
            </a:extLst>
          </p:cNvPr>
          <p:cNvSpPr txBox="1"/>
          <p:nvPr/>
        </p:nvSpPr>
        <p:spPr>
          <a:xfrm>
            <a:off x="381000" y="914400"/>
            <a:ext cx="8458199" cy="5693866"/>
          </a:xfrm>
          <a:prstGeom prst="rect">
            <a:avLst/>
          </a:prstGeom>
          <a:noFill/>
        </p:spPr>
        <p:txBody>
          <a:bodyPr wrap="square" rtlCol="0">
            <a:spAutoFit/>
          </a:bodyPr>
          <a:lstStyle/>
          <a:p>
            <a:r>
              <a:rPr lang="en-US" sz="2000" b="1" dirty="0">
                <a:highlight>
                  <a:srgbClr val="FFFF00"/>
                </a:highlight>
                <a:latin typeface="+mn-lt"/>
              </a:rPr>
              <a:t>April 1, 2021		Tech. Proposal Page-Turn Meeting</a:t>
            </a:r>
          </a:p>
          <a:p>
            <a:endParaRPr lang="en-US" sz="2000" b="1" dirty="0">
              <a:highlight>
                <a:srgbClr val="FFFF00"/>
              </a:highlight>
              <a:latin typeface="+mn-lt"/>
            </a:endParaRPr>
          </a:p>
          <a:p>
            <a:r>
              <a:rPr lang="en-US" sz="2000" b="1" dirty="0">
                <a:highlight>
                  <a:srgbClr val="FFFF00"/>
                </a:highlight>
                <a:latin typeface="+mn-lt"/>
              </a:rPr>
              <a:t>April 6, 2021</a:t>
            </a:r>
            <a:r>
              <a:rPr lang="en-US" sz="2000" dirty="0">
                <a:highlight>
                  <a:srgbClr val="FFFF00"/>
                </a:highlight>
                <a:latin typeface="+mn-lt"/>
              </a:rPr>
              <a:t>		</a:t>
            </a:r>
            <a:r>
              <a:rPr lang="en-US" sz="2000" b="1" dirty="0">
                <a:highlight>
                  <a:srgbClr val="FFFF00"/>
                </a:highlight>
                <a:latin typeface="+mn-lt"/>
              </a:rPr>
              <a:t>Question &amp; Answer Sessions</a:t>
            </a:r>
          </a:p>
          <a:p>
            <a:endParaRPr lang="en-US" sz="2000" dirty="0">
              <a:highlight>
                <a:srgbClr val="FFFF00"/>
              </a:highlight>
              <a:latin typeface="+mn-lt"/>
            </a:endParaRPr>
          </a:p>
          <a:p>
            <a:r>
              <a:rPr lang="en-US" sz="2000" dirty="0">
                <a:highlight>
                  <a:srgbClr val="FFFF00"/>
                </a:highlight>
                <a:latin typeface="+mn-lt"/>
              </a:rPr>
              <a:t>April 9, 2021</a:t>
            </a:r>
            <a:r>
              <a:rPr lang="en-US" sz="2000" dirty="0">
                <a:latin typeface="+mn-lt"/>
              </a:rPr>
              <a:t>		Deadline to submit Written Clarification Letter 				following Q &amp; A Sessions</a:t>
            </a:r>
          </a:p>
          <a:p>
            <a:r>
              <a:rPr lang="en-US" sz="2000" dirty="0">
                <a:highlight>
                  <a:srgbClr val="FFFF00"/>
                </a:highlight>
                <a:latin typeface="+mn-lt"/>
              </a:rPr>
              <a:t>April 13, 2021</a:t>
            </a:r>
            <a:r>
              <a:rPr lang="en-US" sz="2000" dirty="0">
                <a:latin typeface="+mn-lt"/>
              </a:rPr>
              <a:t>		Deadline to submit Questions prior to submission 				of Price Proposal</a:t>
            </a:r>
          </a:p>
          <a:p>
            <a:r>
              <a:rPr lang="en-US" sz="2000" dirty="0">
                <a:highlight>
                  <a:srgbClr val="FFFF00"/>
                </a:highlight>
                <a:latin typeface="+mn-lt"/>
              </a:rPr>
              <a:t>April 20, 2021</a:t>
            </a:r>
            <a:r>
              <a:rPr lang="en-US" sz="2000" dirty="0">
                <a:latin typeface="+mn-lt"/>
              </a:rPr>
              <a:t> 		Deadline for Authority to post Responses to 					Questions</a:t>
            </a:r>
          </a:p>
          <a:p>
            <a:r>
              <a:rPr lang="en-US" sz="2000" b="1" dirty="0">
                <a:highlight>
                  <a:srgbClr val="FFFF00"/>
                </a:highlight>
                <a:latin typeface="+mn-lt"/>
              </a:rPr>
              <a:t>April 27, 2021</a:t>
            </a:r>
            <a:r>
              <a:rPr lang="en-US" sz="2000" dirty="0">
                <a:latin typeface="+mn-lt"/>
              </a:rPr>
              <a:t>		</a:t>
            </a:r>
            <a:r>
              <a:rPr lang="en-US" sz="2000" b="1" dirty="0">
                <a:latin typeface="+mn-lt"/>
              </a:rPr>
              <a:t>Price Proposals Due, announcing of 					Technical Scores</a:t>
            </a:r>
          </a:p>
          <a:p>
            <a:r>
              <a:rPr lang="en-US" sz="2000" b="1" dirty="0">
                <a:highlight>
                  <a:srgbClr val="FFFF00"/>
                </a:highlight>
                <a:latin typeface="+mn-lt"/>
              </a:rPr>
              <a:t>April 28, 2021</a:t>
            </a:r>
            <a:r>
              <a:rPr lang="en-US" sz="2000" b="1" dirty="0">
                <a:latin typeface="+mn-lt"/>
              </a:rPr>
              <a:t>		Posting of Final Scores and Bid Prices</a:t>
            </a:r>
          </a:p>
          <a:p>
            <a:r>
              <a:rPr lang="en-US" sz="2000" dirty="0">
                <a:latin typeface="+mn-lt"/>
              </a:rPr>
              <a:t>May 24, 2021</a:t>
            </a:r>
            <a:r>
              <a:rPr lang="en-US" sz="2000" b="1" dirty="0">
                <a:latin typeface="+mn-lt"/>
              </a:rPr>
              <a:t> </a:t>
            </a:r>
            <a:r>
              <a:rPr lang="en-US" sz="2000" dirty="0">
                <a:latin typeface="+mn-lt"/>
              </a:rPr>
              <a:t>		THEA Board Meeting</a:t>
            </a:r>
          </a:p>
          <a:p>
            <a:r>
              <a:rPr lang="en-US" sz="2000" dirty="0">
                <a:latin typeface="+mn-lt"/>
              </a:rPr>
              <a:t>May 25, 2021		Posting of Award</a:t>
            </a:r>
          </a:p>
          <a:p>
            <a:endParaRPr lang="en-US" sz="2000" b="1" dirty="0">
              <a:latin typeface="+mn-lt"/>
            </a:endParaRPr>
          </a:p>
          <a:p>
            <a:endParaRPr lang="en-US" sz="2000" b="1" dirty="0">
              <a:latin typeface="+mn-lt"/>
            </a:endParaRPr>
          </a:p>
          <a:p>
            <a:endParaRPr lang="en-US" sz="1200" dirty="0">
              <a:latin typeface="+mn-lt"/>
            </a:endParaRPr>
          </a:p>
          <a:p>
            <a:endParaRPr lang="en-US" sz="1200" dirty="0">
              <a:latin typeface="+mn-lt"/>
            </a:endParaRPr>
          </a:p>
        </p:txBody>
      </p:sp>
    </p:spTree>
    <p:extLst>
      <p:ext uri="{BB962C8B-B14F-4D97-AF65-F5344CB8AC3E}">
        <p14:creationId xmlns:p14="http://schemas.microsoft.com/office/powerpoint/2010/main" val="158340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A5B05A-B59C-4F2A-94FB-D82A20992433}"/>
              </a:ext>
            </a:extLst>
          </p:cNvPr>
          <p:cNvSpPr txBox="1">
            <a:spLocks/>
          </p:cNvSpPr>
          <p:nvPr/>
        </p:nvSpPr>
        <p:spPr>
          <a:xfrm>
            <a:off x="3886200" y="200105"/>
            <a:ext cx="1219200" cy="67403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defRPr/>
            </a:pPr>
            <a:r>
              <a:rPr lang="en-US" altLang="en-US" sz="42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SBE</a:t>
            </a:r>
          </a:p>
        </p:txBody>
      </p:sp>
      <p:sp>
        <p:nvSpPr>
          <p:cNvPr id="4" name="TextBox 3">
            <a:extLst>
              <a:ext uri="{FF2B5EF4-FFF2-40B4-BE49-F238E27FC236}">
                <a16:creationId xmlns:a16="http://schemas.microsoft.com/office/drawing/2014/main" id="{062C93F1-7BAF-4FFF-AA47-0D65823301BF}"/>
              </a:ext>
            </a:extLst>
          </p:cNvPr>
          <p:cNvSpPr txBox="1"/>
          <p:nvPr/>
        </p:nvSpPr>
        <p:spPr>
          <a:xfrm>
            <a:off x="495300" y="1371600"/>
            <a:ext cx="8001000" cy="4524315"/>
          </a:xfrm>
          <a:prstGeom prst="rect">
            <a:avLst/>
          </a:prstGeom>
          <a:noFill/>
          <a:effectLst>
            <a:outerShdw blurRad="393700" dist="38100" dir="5400000" algn="t" rotWithShape="0">
              <a:prstClr val="black">
                <a:alpha val="40000"/>
              </a:prstClr>
            </a:outerShdw>
          </a:effectLst>
        </p:spPr>
        <p:txBody>
          <a:bodyPr>
            <a:spAutoFit/>
          </a:bodyPr>
          <a:lstStyle/>
          <a:p>
            <a:pPr>
              <a:defRPr/>
            </a:pPr>
            <a:r>
              <a:rPr lang="en-US" dirty="0">
                <a:latin typeface="+mn-lt"/>
              </a:rPr>
              <a:t>THEA’s Small Business Enterprise (SBE) Policy requires nondiscrimination on the basis of race, color, national origin, and gender in its employment and contracting practices and encourages the solicitation and utilization of SBE’s.  This means that the Authority’s goal is to spend a portion of the highway dollars with Certified SBE’s as prime Design-Build Firms or as subcontractors.  Race-neutral means that the Authority believes that the overall goal can be achieved through the normal competitive procurement process. </a:t>
            </a:r>
            <a:r>
              <a:rPr lang="en-US" u="sng" dirty="0">
                <a:solidFill>
                  <a:srgbClr val="FF0000"/>
                </a:solidFill>
                <a:latin typeface="+mn-lt"/>
              </a:rPr>
              <a:t>THEA has exceeded 15% SBE participation on its program for the last several years.</a:t>
            </a:r>
          </a:p>
          <a:p>
            <a:pPr>
              <a:defRPr/>
            </a:pPr>
            <a:r>
              <a:rPr lang="en-US" dirty="0">
                <a:latin typeface="+mn-lt"/>
              </a:rPr>
              <a:t> </a:t>
            </a:r>
          </a:p>
          <a:p>
            <a:pPr>
              <a:defRPr/>
            </a:pPr>
            <a:r>
              <a:rPr lang="en-US" dirty="0">
                <a:latin typeface="+mn-lt"/>
              </a:rPr>
              <a:t> </a:t>
            </a:r>
          </a:p>
        </p:txBody>
      </p:sp>
    </p:spTree>
    <p:extLst>
      <p:ext uri="{BB962C8B-B14F-4D97-AF65-F5344CB8AC3E}">
        <p14:creationId xmlns:p14="http://schemas.microsoft.com/office/powerpoint/2010/main" val="107232490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DB Stipend</a:t>
            </a:r>
            <a:endParaRPr lang="en-US"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id="{6F238852-69C0-4178-BA42-43A77AC2E14B}"/>
              </a:ext>
            </a:extLst>
          </p:cNvPr>
          <p:cNvSpPr txBox="1">
            <a:spLocks/>
          </p:cNvSpPr>
          <p:nvPr/>
        </p:nvSpPr>
        <p:spPr>
          <a:xfrm>
            <a:off x="649605" y="762000"/>
            <a:ext cx="8494395"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800" dirty="0">
                <a:cs typeface="Arial" panose="020B0604020202020204" pitchFamily="34" charset="0"/>
              </a:rPr>
              <a:t>$40,000 per non-selected shortlisted Design-Build Firm that meets the stipend eligibility requirements  including submittals of written technical proposal and price proposal</a:t>
            </a:r>
          </a:p>
          <a:p>
            <a:pPr indent="-228600" eaLnBrk="1" hangingPunct="1">
              <a:lnSpc>
                <a:spcPct val="90000"/>
              </a:lnSpc>
            </a:pPr>
            <a:r>
              <a:rPr lang="en-US" sz="2800" dirty="0">
                <a:cs typeface="Arial" panose="020B0604020202020204" pitchFamily="34" charset="0"/>
              </a:rPr>
              <a:t>Design-Build Firm must fully execute with original signatures and have delivered to the Authority within one (1) week after the Short-List protest period, four (4) originals of the Design-Build Stipend Agreement. </a:t>
            </a:r>
          </a:p>
          <a:p>
            <a:pPr lvl="1" indent="-228600" eaLnBrk="1" hangingPunct="1">
              <a:lnSpc>
                <a:spcPct val="90000"/>
              </a:lnSpc>
            </a:pPr>
            <a:r>
              <a:rPr lang="en-US" sz="2600" dirty="0">
                <a:cs typeface="Arial" panose="020B0604020202020204" pitchFamily="34" charset="0"/>
              </a:rPr>
              <a:t>1/19/2021 - Intended Shortlist Decisions Posted</a:t>
            </a:r>
          </a:p>
          <a:p>
            <a:pPr lvl="1" indent="-228600" eaLnBrk="1" hangingPunct="1">
              <a:lnSpc>
                <a:spcPct val="90000"/>
              </a:lnSpc>
            </a:pPr>
            <a:r>
              <a:rPr lang="en-US" sz="2600" dirty="0">
                <a:cs typeface="Arial" panose="020B0604020202020204" pitchFamily="34" charset="0"/>
              </a:rPr>
              <a:t>1/22/2021 - End of 72-hour Protest Period</a:t>
            </a:r>
          </a:p>
          <a:p>
            <a:pPr lvl="1" indent="-228600" eaLnBrk="1" hangingPunct="1">
              <a:lnSpc>
                <a:spcPct val="90000"/>
              </a:lnSpc>
            </a:pPr>
            <a:r>
              <a:rPr lang="en-US" sz="2600" b="1" dirty="0">
                <a:cs typeface="Arial" panose="020B0604020202020204" pitchFamily="34" charset="0"/>
              </a:rPr>
              <a:t>1/29/2021 (today) </a:t>
            </a:r>
            <a:r>
              <a:rPr lang="en-US" sz="2600" dirty="0">
                <a:cs typeface="Arial" panose="020B0604020202020204" pitchFamily="34" charset="0"/>
              </a:rPr>
              <a:t>– Form 700-011-14 Due</a:t>
            </a:r>
          </a:p>
        </p:txBody>
      </p:sp>
    </p:spTree>
    <p:extLst>
      <p:ext uri="{BB962C8B-B14F-4D97-AF65-F5344CB8AC3E}">
        <p14:creationId xmlns:p14="http://schemas.microsoft.com/office/powerpoint/2010/main" val="387764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Meeting">
            <a:extLst>
              <a:ext uri="{FF2B5EF4-FFF2-40B4-BE49-F238E27FC236}">
                <a16:creationId xmlns:a16="http://schemas.microsoft.com/office/drawing/2014/main" id="{3BF8AD36-BCE3-485E-A4B4-7935F58838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0831" y="2880717"/>
            <a:ext cx="1096566" cy="1096566"/>
          </a:xfrm>
          <a:prstGeom prst="rect">
            <a:avLst/>
          </a:prstGeom>
        </p:spPr>
      </p:pic>
      <p:sp>
        <p:nvSpPr>
          <p:cNvPr id="3" name="Content Placeholder 2">
            <a:extLst>
              <a:ext uri="{FF2B5EF4-FFF2-40B4-BE49-F238E27FC236}">
                <a16:creationId xmlns:a16="http://schemas.microsoft.com/office/drawing/2014/main" id="{139C2F53-804F-420A-9F85-E0CD2A493B20}"/>
              </a:ext>
            </a:extLst>
          </p:cNvPr>
          <p:cNvSpPr>
            <a:spLocks noGrp="1"/>
          </p:cNvSpPr>
          <p:nvPr>
            <p:ph idx="1"/>
          </p:nvPr>
        </p:nvSpPr>
        <p:spPr>
          <a:xfrm>
            <a:off x="304800" y="1630363"/>
            <a:ext cx="7162800" cy="4465637"/>
          </a:xfrm>
        </p:spPr>
        <p:txBody>
          <a:bodyPr vert="horz" lIns="91440" tIns="45720" rIns="91440" bIns="45720" rtlCol="0" anchor="ctr">
            <a:normAutofit lnSpcReduction="10000"/>
          </a:bodyPr>
          <a:lstStyle/>
          <a:p>
            <a:pPr lvl="1" indent="-228600" eaLnBrk="1" hangingPunct="1">
              <a:lnSpc>
                <a:spcPct val="90000"/>
              </a:lnSpc>
              <a:buFont typeface="Arial" panose="020B0604020202020204" pitchFamily="34" charset="0"/>
              <a:buChar char="•"/>
              <a:defRPr/>
            </a:pPr>
            <a:r>
              <a:rPr lang="en-US" altLang="en-US" sz="2200" b="1" dirty="0">
                <a:cs typeface="Arial" panose="020B0604020202020204" pitchFamily="34" charset="0"/>
              </a:rPr>
              <a:t>TRC Members:</a:t>
            </a:r>
          </a:p>
          <a:p>
            <a:pPr marL="1200150" lvl="2" eaLnBrk="1" hangingPunct="1">
              <a:lnSpc>
                <a:spcPct val="90000"/>
              </a:lnSpc>
              <a:defRPr/>
            </a:pPr>
            <a:r>
              <a:rPr lang="en-US" sz="2200" dirty="0">
                <a:cs typeface="Arial" panose="020B0604020202020204" pitchFamily="34" charset="0"/>
              </a:rPr>
              <a:t>Judith Villegas, EI – THEA</a:t>
            </a:r>
          </a:p>
          <a:p>
            <a:pPr marL="1200150" lvl="2" eaLnBrk="1" hangingPunct="1">
              <a:lnSpc>
                <a:spcPct val="90000"/>
              </a:lnSpc>
              <a:defRPr/>
            </a:pPr>
            <a:r>
              <a:rPr lang="en-US" sz="2200" dirty="0">
                <a:cs typeface="Arial" panose="020B0604020202020204" pitchFamily="34" charset="0"/>
              </a:rPr>
              <a:t>Brian Pickard, PE – THEA</a:t>
            </a:r>
          </a:p>
          <a:p>
            <a:pPr marL="1200150" lvl="2" eaLnBrk="1" hangingPunct="1">
              <a:lnSpc>
                <a:spcPct val="90000"/>
              </a:lnSpc>
              <a:defRPr/>
            </a:pPr>
            <a:r>
              <a:rPr lang="en-US" sz="2200" dirty="0">
                <a:cs typeface="Arial" panose="020B0604020202020204" pitchFamily="34" charset="0"/>
              </a:rPr>
              <a:t>Anna Quinones, AICP – THEA</a:t>
            </a:r>
          </a:p>
          <a:p>
            <a:pPr marL="1200150" lvl="2" eaLnBrk="1" hangingPunct="1">
              <a:lnSpc>
                <a:spcPct val="90000"/>
              </a:lnSpc>
              <a:defRPr/>
            </a:pPr>
            <a:endParaRPr lang="en-US" altLang="en-US" sz="2200" b="1" dirty="0">
              <a:cs typeface="Arial" panose="020B0604020202020204" pitchFamily="34" charset="0"/>
            </a:endParaRPr>
          </a:p>
          <a:p>
            <a:pPr lvl="1" indent="-228600" eaLnBrk="1" hangingPunct="1">
              <a:lnSpc>
                <a:spcPct val="90000"/>
              </a:lnSpc>
              <a:buFont typeface="Arial" panose="020B0604020202020204" pitchFamily="34" charset="0"/>
              <a:buChar char="•"/>
              <a:defRPr/>
            </a:pPr>
            <a:r>
              <a:rPr lang="en-US" altLang="en-US" sz="2200" b="1" dirty="0">
                <a:cs typeface="Arial" panose="020B0604020202020204" pitchFamily="34" charset="0"/>
              </a:rPr>
              <a:t>Technical Advisors:</a:t>
            </a:r>
          </a:p>
          <a:p>
            <a:pPr marL="1200150" lvl="2" eaLnBrk="1" hangingPunct="1">
              <a:lnSpc>
                <a:spcPct val="90000"/>
              </a:lnSpc>
              <a:defRPr/>
            </a:pPr>
            <a:r>
              <a:rPr lang="en-US" sz="2200" dirty="0">
                <a:cs typeface="Arial" panose="020B0604020202020204" pitchFamily="34" charset="0"/>
              </a:rPr>
              <a:t>Sue Chrzan – THEA</a:t>
            </a:r>
          </a:p>
          <a:p>
            <a:pPr marL="1200150" lvl="2" eaLnBrk="1" hangingPunct="1">
              <a:lnSpc>
                <a:spcPct val="90000"/>
              </a:lnSpc>
              <a:defRPr/>
            </a:pPr>
            <a:r>
              <a:rPr lang="en-US" sz="2200" dirty="0">
                <a:cs typeface="Arial" panose="020B0604020202020204" pitchFamily="34" charset="0"/>
              </a:rPr>
              <a:t>Jim Drapp, PE – THEA GEC</a:t>
            </a:r>
          </a:p>
          <a:p>
            <a:pPr marL="1200150" lvl="2" eaLnBrk="1" hangingPunct="1">
              <a:lnSpc>
                <a:spcPct val="90000"/>
              </a:lnSpc>
              <a:defRPr/>
            </a:pPr>
            <a:r>
              <a:rPr lang="en-US" sz="2200" dirty="0">
                <a:cs typeface="Arial" panose="020B0604020202020204" pitchFamily="34" charset="0"/>
              </a:rPr>
              <a:t>Al Stewart, PE – THEA GEC</a:t>
            </a:r>
          </a:p>
          <a:p>
            <a:pPr marL="1200150" lvl="2" eaLnBrk="1" hangingPunct="1">
              <a:lnSpc>
                <a:spcPct val="90000"/>
              </a:lnSpc>
              <a:defRPr/>
            </a:pPr>
            <a:r>
              <a:rPr lang="en-US" sz="2200" dirty="0">
                <a:cs typeface="Arial" panose="020B0604020202020204" pitchFamily="34" charset="0"/>
              </a:rPr>
              <a:t>Ed Ponce, PE – THEA GEC</a:t>
            </a:r>
          </a:p>
          <a:p>
            <a:pPr marL="1200150" lvl="2" eaLnBrk="1" hangingPunct="1">
              <a:lnSpc>
                <a:spcPct val="90000"/>
              </a:lnSpc>
              <a:defRPr/>
            </a:pPr>
            <a:r>
              <a:rPr lang="en-US" sz="2200" dirty="0">
                <a:cs typeface="Arial" panose="020B0604020202020204" pitchFamily="34" charset="0"/>
              </a:rPr>
              <a:t>David Hubbard, PE – THEA GEC</a:t>
            </a:r>
          </a:p>
          <a:p>
            <a:pPr marL="1200150" lvl="2" eaLnBrk="1" hangingPunct="1">
              <a:lnSpc>
                <a:spcPct val="90000"/>
              </a:lnSpc>
              <a:defRPr/>
            </a:pPr>
            <a:r>
              <a:rPr lang="en-US" sz="2200" dirty="0">
                <a:cs typeface="Arial" panose="020B0604020202020204" pitchFamily="34" charset="0"/>
              </a:rPr>
              <a:t>Julian Gutierrez, PE – THEA GEC</a:t>
            </a:r>
          </a:p>
          <a:p>
            <a:pPr marL="1200150" lvl="2" eaLnBrk="1" hangingPunct="1">
              <a:lnSpc>
                <a:spcPct val="90000"/>
              </a:lnSpc>
              <a:defRPr/>
            </a:pPr>
            <a:r>
              <a:rPr lang="en-US" sz="2200" dirty="0">
                <a:cs typeface="Arial" panose="020B0604020202020204" pitchFamily="34" charset="0"/>
              </a:rPr>
              <a:t>CEI – To be determined</a:t>
            </a:r>
          </a:p>
          <a:p>
            <a:pPr marL="971550" lvl="2" indent="0" eaLnBrk="1" hangingPunct="1">
              <a:lnSpc>
                <a:spcPct val="90000"/>
              </a:lnSpc>
              <a:buNone/>
              <a:defRPr/>
            </a:pPr>
            <a:endParaRPr lang="en-US" sz="2200" dirty="0">
              <a:cs typeface="Arial" panose="020B0604020202020204" pitchFamily="34" charset="0"/>
            </a:endParaRPr>
          </a:p>
          <a:p>
            <a:pPr marL="1200150" lvl="2" eaLnBrk="1" hangingPunct="1">
              <a:lnSpc>
                <a:spcPct val="90000"/>
              </a:lnSpc>
              <a:defRPr/>
            </a:pPr>
            <a:endParaRPr lang="en-US" sz="2200" dirty="0"/>
          </a:p>
          <a:p>
            <a:pPr indent="-228600" eaLnBrk="1" hangingPunct="1">
              <a:lnSpc>
                <a:spcPct val="90000"/>
              </a:lnSpc>
            </a:pPr>
            <a:endParaRPr lang="en-US" sz="1600" dirty="0"/>
          </a:p>
        </p:txBody>
      </p:sp>
      <p:sp>
        <p:nvSpPr>
          <p:cNvPr id="10" name="Title 1">
            <a:extLst>
              <a:ext uri="{FF2B5EF4-FFF2-40B4-BE49-F238E27FC236}">
                <a16:creationId xmlns:a16="http://schemas.microsoft.com/office/drawing/2014/main" id="{5DED67A1-C3DB-4ACE-AC19-A81B60CF8295}"/>
              </a:ext>
            </a:extLst>
          </p:cNvPr>
          <p:cNvSpPr txBox="1">
            <a:spLocks/>
          </p:cNvSpPr>
          <p:nvPr/>
        </p:nvSpPr>
        <p:spPr>
          <a:xfrm>
            <a:off x="685800" y="0"/>
            <a:ext cx="73914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Aft>
                <a:spcPts val="600"/>
              </a:spcAft>
              <a:defRPr/>
            </a:pPr>
            <a:r>
              <a:rPr lang="en-US" altLang="en-US" sz="3600" b="1" kern="1200" dirty="0">
                <a:solidFill>
                  <a:schemeClr val="tx1"/>
                </a:solidFill>
                <a:effectLst>
                  <a:outerShdw blurRad="38100" dist="38100" dir="2700000" algn="tl">
                    <a:srgbClr val="000000">
                      <a:alpha val="43137"/>
                    </a:srgbClr>
                  </a:outerShdw>
                </a:effectLst>
              </a:rPr>
              <a:t>TRC Members and Technical Advisors</a:t>
            </a:r>
          </a:p>
        </p:txBody>
      </p:sp>
    </p:spTree>
    <p:extLst>
      <p:ext uri="{BB962C8B-B14F-4D97-AF65-F5344CB8AC3E}">
        <p14:creationId xmlns:p14="http://schemas.microsoft.com/office/powerpoint/2010/main" val="392475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A498-3728-4428-A28D-F16994D0B0DD}"/>
              </a:ext>
            </a:extLst>
          </p:cNvPr>
          <p:cNvSpPr>
            <a:spLocks noGrp="1"/>
          </p:cNvSpPr>
          <p:nvPr>
            <p:ph type="title"/>
          </p:nvPr>
        </p:nvSpPr>
        <p:spPr>
          <a:xfrm>
            <a:off x="1828800" y="-35442"/>
            <a:ext cx="7886700" cy="1325563"/>
          </a:xfrm>
        </p:spPr>
        <p:txBody>
          <a:bodyPr vert="horz" lIns="91440" tIns="45720" rIns="91440" bIns="45720" rtlCol="0" anchor="ctr">
            <a:normAutofit/>
          </a:bodyPr>
          <a:lstStyle/>
          <a:p>
            <a:pPr algn="l" eaLnBrk="1" hangingPunct="1">
              <a:lnSpc>
                <a:spcPct val="90000"/>
              </a:lnSpc>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Project Documents</a:t>
            </a:r>
            <a:br>
              <a:rPr lang="en-US" alt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6" name="Content Placeholder 2">
            <a:extLst>
              <a:ext uri="{FF2B5EF4-FFF2-40B4-BE49-F238E27FC236}">
                <a16:creationId xmlns:a16="http://schemas.microsoft.com/office/drawing/2014/main" id="{E483DBED-83CF-4D74-9371-19C1C7DB3476}"/>
              </a:ext>
            </a:extLst>
          </p:cNvPr>
          <p:cNvGraphicFramePr/>
          <p:nvPr>
            <p:extLst>
              <p:ext uri="{D42A27DB-BD31-4B8C-83A1-F6EECF244321}">
                <p14:modId xmlns:p14="http://schemas.microsoft.com/office/powerpoint/2010/main" val="10878212"/>
              </p:ext>
            </p:extLst>
          </p:nvPr>
        </p:nvGraphicFramePr>
        <p:xfrm>
          <a:off x="0" y="609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86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1CC6B-49C0-4645-AF60-0B2138B22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4536" y="1226973"/>
            <a:ext cx="3035882" cy="3035882"/>
          </a:xfrm>
          <a:prstGeom prst="rect">
            <a:avLst/>
          </a:prstGeom>
        </p:spPr>
      </p:pic>
      <p:sp>
        <p:nvSpPr>
          <p:cNvPr id="4" name="Title 1">
            <a:extLst>
              <a:ext uri="{FF2B5EF4-FFF2-40B4-BE49-F238E27FC236}">
                <a16:creationId xmlns:a16="http://schemas.microsoft.com/office/drawing/2014/main" id="{EB6CF059-3AFC-4B5D-A8CF-B7290C85EC49}"/>
              </a:ext>
            </a:extLst>
          </p:cNvPr>
          <p:cNvSpPr txBox="1">
            <a:spLocks/>
          </p:cNvSpPr>
          <p:nvPr/>
        </p:nvSpPr>
        <p:spPr>
          <a:xfrm>
            <a:off x="3200400" y="1066800"/>
            <a:ext cx="5629064" cy="2895600"/>
          </a:xfrm>
          <a:prstGeom prst="rect">
            <a:avLst/>
          </a:prstGeom>
        </p:spPr>
        <p:txBody>
          <a:bodyPr vert="horz" lIns="91440" tIns="45720" rIns="91440" bIns="45720" rtlCol="0" anchor="b"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US" sz="3200" dirty="0"/>
              <a:t>All questions should be emailed to Man Le, THEA Contracts &amp; Procurement Manager: </a:t>
            </a:r>
            <a:r>
              <a:rPr lang="en-US" sz="3200" u="sng" dirty="0"/>
              <a:t>man.le@tampa-xway.com</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66F542D6-00BB-42C9-87EA-A2ECA6BB6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 y="76200"/>
            <a:ext cx="9144000" cy="5498048"/>
          </a:xfrm>
          <a:prstGeom prst="rect">
            <a:avLst/>
          </a:prstGeom>
        </p:spPr>
      </p:pic>
      <p:sp>
        <p:nvSpPr>
          <p:cNvPr id="6" name="Speech Bubble: Rectangle 5">
            <a:extLst>
              <a:ext uri="{FF2B5EF4-FFF2-40B4-BE49-F238E27FC236}">
                <a16:creationId xmlns:a16="http://schemas.microsoft.com/office/drawing/2014/main" id="{822501D6-488B-4DEE-9877-52E42598587D}"/>
              </a:ext>
            </a:extLst>
          </p:cNvPr>
          <p:cNvSpPr/>
          <p:nvPr/>
        </p:nvSpPr>
        <p:spPr>
          <a:xfrm>
            <a:off x="3733800" y="3429000"/>
            <a:ext cx="1447800" cy="533400"/>
          </a:xfrm>
          <a:prstGeom prst="wedgeRectCallout">
            <a:avLst>
              <a:gd name="adj1" fmla="val 20614"/>
              <a:gd name="adj2" fmla="val -228929"/>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Ramp 2</a:t>
            </a:r>
          </a:p>
        </p:txBody>
      </p:sp>
    </p:spTree>
    <p:extLst>
      <p:ext uri="{BB962C8B-B14F-4D97-AF65-F5344CB8AC3E}">
        <p14:creationId xmlns:p14="http://schemas.microsoft.com/office/powerpoint/2010/main" val="4024277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road, highway&#10;&#10;Description automatically generated">
            <a:extLst>
              <a:ext uri="{FF2B5EF4-FFF2-40B4-BE49-F238E27FC236}">
                <a16:creationId xmlns:a16="http://schemas.microsoft.com/office/drawing/2014/main" id="{36B246EB-C018-49F1-AF49-CB57C8080861}"/>
              </a:ext>
            </a:extLst>
          </p:cNvPr>
          <p:cNvPicPr>
            <a:picLocks noChangeAspect="1"/>
          </p:cNvPicPr>
          <p:nvPr/>
        </p:nvPicPr>
        <p:blipFill rotWithShape="1">
          <a:blip r:embed="rId3">
            <a:extLst>
              <a:ext uri="{28A0092B-C50C-407E-A947-70E740481C1C}">
                <a14:useLocalDpi xmlns:a14="http://schemas.microsoft.com/office/drawing/2010/main" val="0"/>
              </a:ext>
            </a:extLst>
          </a:blip>
          <a:srcRect l="586" t="2738" r="36667" b="9630"/>
          <a:stretch/>
        </p:blipFill>
        <p:spPr>
          <a:xfrm>
            <a:off x="0" y="304800"/>
            <a:ext cx="9144000" cy="2734654"/>
          </a:xfrm>
          <a:prstGeom prst="rect">
            <a:avLst/>
          </a:prstGeom>
        </p:spPr>
      </p:pic>
      <p:pic>
        <p:nvPicPr>
          <p:cNvPr id="7" name="Picture 6" descr="A picture containing text, road, highway&#10;&#10;Description automatically generated">
            <a:extLst>
              <a:ext uri="{FF2B5EF4-FFF2-40B4-BE49-F238E27FC236}">
                <a16:creationId xmlns:a16="http://schemas.microsoft.com/office/drawing/2014/main" id="{83D05A92-06F8-488D-8358-A48A35637809}"/>
              </a:ext>
            </a:extLst>
          </p:cNvPr>
          <p:cNvPicPr>
            <a:picLocks noChangeAspect="1"/>
          </p:cNvPicPr>
          <p:nvPr/>
        </p:nvPicPr>
        <p:blipFill rotWithShape="1">
          <a:blip r:embed="rId3">
            <a:extLst>
              <a:ext uri="{28A0092B-C50C-407E-A947-70E740481C1C}">
                <a14:useLocalDpi xmlns:a14="http://schemas.microsoft.com/office/drawing/2010/main" val="0"/>
              </a:ext>
            </a:extLst>
          </a:blip>
          <a:srcRect l="63333" t="2039" r="532" b="7342"/>
          <a:stretch/>
        </p:blipFill>
        <p:spPr>
          <a:xfrm>
            <a:off x="1905000" y="2819400"/>
            <a:ext cx="5715000" cy="3069017"/>
          </a:xfrm>
          <a:prstGeom prst="rect">
            <a:avLst/>
          </a:prstGeom>
        </p:spPr>
      </p:pic>
    </p:spTree>
    <p:extLst>
      <p:ext uri="{BB962C8B-B14F-4D97-AF65-F5344CB8AC3E}">
        <p14:creationId xmlns:p14="http://schemas.microsoft.com/office/powerpoint/2010/main" val="1354508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F542D6-00BB-42C9-87EA-A2ECA6BB61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63" y="76200"/>
            <a:ext cx="9143999" cy="5498048"/>
          </a:xfrm>
          <a:prstGeom prst="rect">
            <a:avLst/>
          </a:prstGeom>
        </p:spPr>
      </p:pic>
      <p:sp>
        <p:nvSpPr>
          <p:cNvPr id="6" name="Speech Bubble: Rectangle 5">
            <a:extLst>
              <a:ext uri="{FF2B5EF4-FFF2-40B4-BE49-F238E27FC236}">
                <a16:creationId xmlns:a16="http://schemas.microsoft.com/office/drawing/2014/main" id="{822501D6-488B-4DEE-9877-52E42598587D}"/>
              </a:ext>
            </a:extLst>
          </p:cNvPr>
          <p:cNvSpPr/>
          <p:nvPr/>
        </p:nvSpPr>
        <p:spPr>
          <a:xfrm>
            <a:off x="2743200" y="3448050"/>
            <a:ext cx="1447800" cy="533400"/>
          </a:xfrm>
          <a:prstGeom prst="wedgeRectCallout">
            <a:avLst>
              <a:gd name="adj1" fmla="val 113377"/>
              <a:gd name="adj2" fmla="val -183393"/>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Ramp 3</a:t>
            </a:r>
          </a:p>
        </p:txBody>
      </p:sp>
    </p:spTree>
    <p:extLst>
      <p:ext uri="{BB962C8B-B14F-4D97-AF65-F5344CB8AC3E}">
        <p14:creationId xmlns:p14="http://schemas.microsoft.com/office/powerpoint/2010/main" val="234605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C2F53-804F-420A-9F85-E0CD2A493B20}"/>
              </a:ext>
            </a:extLst>
          </p:cNvPr>
          <p:cNvSpPr>
            <a:spLocks noGrp="1"/>
          </p:cNvSpPr>
          <p:nvPr>
            <p:ph idx="1"/>
          </p:nvPr>
        </p:nvSpPr>
        <p:spPr>
          <a:xfrm>
            <a:off x="573405" y="1447800"/>
            <a:ext cx="6553200" cy="4343400"/>
          </a:xfrm>
        </p:spPr>
        <p:txBody>
          <a:bodyPr vert="horz" lIns="91440" tIns="45720" rIns="91440" bIns="45720" rtlCol="0" anchor="ctr">
            <a:normAutofit fontScale="92500" lnSpcReduction="10000"/>
          </a:bodyPr>
          <a:lstStyle/>
          <a:p>
            <a:pPr indent="-228600" eaLnBrk="1" hangingPunct="1">
              <a:lnSpc>
                <a:spcPct val="90000"/>
              </a:lnSpc>
            </a:pPr>
            <a:r>
              <a:rPr lang="en-US" sz="2400" dirty="0"/>
              <a:t>Project Overview &amp; Objectives</a:t>
            </a:r>
          </a:p>
          <a:p>
            <a:pPr indent="-228600" eaLnBrk="1" hangingPunct="1">
              <a:lnSpc>
                <a:spcPct val="90000"/>
              </a:lnSpc>
            </a:pPr>
            <a:r>
              <a:rPr lang="en-US" sz="2400" dirty="0"/>
              <a:t>Upcoming Addendum Items</a:t>
            </a:r>
          </a:p>
          <a:p>
            <a:pPr indent="-228600" eaLnBrk="1" hangingPunct="1">
              <a:lnSpc>
                <a:spcPct val="90000"/>
              </a:lnSpc>
            </a:pPr>
            <a:r>
              <a:rPr lang="en-US" sz="2400" dirty="0"/>
              <a:t>Innovative Aspects &amp; ATC’s</a:t>
            </a:r>
          </a:p>
          <a:p>
            <a:pPr indent="-228600" eaLnBrk="1" hangingPunct="1">
              <a:lnSpc>
                <a:spcPct val="90000"/>
              </a:lnSpc>
            </a:pPr>
            <a:r>
              <a:rPr lang="en-US" sz="2400" dirty="0"/>
              <a:t>Written Technical Proposal/Schedule</a:t>
            </a:r>
          </a:p>
          <a:p>
            <a:pPr indent="-228600" eaLnBrk="1" hangingPunct="1">
              <a:lnSpc>
                <a:spcPct val="90000"/>
              </a:lnSpc>
            </a:pPr>
            <a:r>
              <a:rPr lang="en-US" sz="2400" dirty="0"/>
              <a:t>Q &amp; A Session</a:t>
            </a:r>
          </a:p>
          <a:p>
            <a:pPr indent="-228600" eaLnBrk="1" hangingPunct="1">
              <a:lnSpc>
                <a:spcPct val="90000"/>
              </a:lnSpc>
            </a:pPr>
            <a:r>
              <a:rPr lang="en-US" sz="2400" dirty="0"/>
              <a:t>Evaluation Criteria</a:t>
            </a:r>
          </a:p>
          <a:p>
            <a:pPr indent="-228600" eaLnBrk="1" hangingPunct="1">
              <a:lnSpc>
                <a:spcPct val="90000"/>
              </a:lnSpc>
            </a:pPr>
            <a:r>
              <a:rPr lang="en-US" sz="2400" dirty="0"/>
              <a:t>Procurement Schedule</a:t>
            </a:r>
          </a:p>
          <a:p>
            <a:pPr indent="-228600" eaLnBrk="1" hangingPunct="1">
              <a:lnSpc>
                <a:spcPct val="90000"/>
              </a:lnSpc>
            </a:pPr>
            <a:r>
              <a:rPr lang="en-US" sz="2400" dirty="0"/>
              <a:t>SBE</a:t>
            </a:r>
          </a:p>
          <a:p>
            <a:pPr indent="-228600" eaLnBrk="1" hangingPunct="1">
              <a:lnSpc>
                <a:spcPct val="90000"/>
              </a:lnSpc>
            </a:pPr>
            <a:r>
              <a:rPr lang="en-US" sz="2400" dirty="0"/>
              <a:t>DB Stipend</a:t>
            </a:r>
          </a:p>
          <a:p>
            <a:pPr indent="-228600" eaLnBrk="1" hangingPunct="1">
              <a:lnSpc>
                <a:spcPct val="90000"/>
              </a:lnSpc>
            </a:pPr>
            <a:r>
              <a:rPr lang="en-US" sz="2400" dirty="0"/>
              <a:t>TRC Members &amp; Technical Advisors</a:t>
            </a:r>
          </a:p>
          <a:p>
            <a:pPr indent="-228600" eaLnBrk="1" hangingPunct="1">
              <a:lnSpc>
                <a:spcPct val="90000"/>
              </a:lnSpc>
            </a:pPr>
            <a:r>
              <a:rPr lang="en-US" sz="2400" dirty="0"/>
              <a:t>Project Documents </a:t>
            </a:r>
          </a:p>
          <a:p>
            <a:pPr indent="-228600" eaLnBrk="1" hangingPunct="1">
              <a:lnSpc>
                <a:spcPct val="90000"/>
              </a:lnSpc>
            </a:pPr>
            <a:r>
              <a:rPr lang="en-US" sz="2400" dirty="0"/>
              <a:t>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id="{B163FDA1-709F-4322-AEA2-7C8DD16DA84F}"/>
              </a:ext>
            </a:extLst>
          </p:cNvPr>
          <p:cNvSpPr txBox="1">
            <a:spLocks/>
          </p:cNvSpPr>
          <p:nvPr/>
        </p:nvSpPr>
        <p:spPr>
          <a:xfrm>
            <a:off x="1034603" y="22860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id="{08BB42E8-A282-4C1B-9073-13AA08BED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771" y="2815284"/>
            <a:ext cx="1104686" cy="122742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45A8BCF-85EB-4552-B03B-5E87B7AF181F}"/>
              </a:ext>
            </a:extLst>
          </p:cNvPr>
          <p:cNvPicPr>
            <a:picLocks noChangeAspect="1"/>
          </p:cNvPicPr>
          <p:nvPr/>
        </p:nvPicPr>
        <p:blipFill rotWithShape="1">
          <a:blip r:embed="rId3">
            <a:extLst>
              <a:ext uri="{28A0092B-C50C-407E-A947-70E740481C1C}">
                <a14:useLocalDpi xmlns:a14="http://schemas.microsoft.com/office/drawing/2010/main" val="0"/>
              </a:ext>
            </a:extLst>
          </a:blip>
          <a:srcRect l="2500" r="2500" b="7193"/>
          <a:stretch/>
        </p:blipFill>
        <p:spPr>
          <a:xfrm>
            <a:off x="0" y="17865"/>
            <a:ext cx="9144000" cy="5738699"/>
          </a:xfrm>
          <a:prstGeom prst="rect">
            <a:avLst/>
          </a:prstGeom>
        </p:spPr>
      </p:pic>
    </p:spTree>
    <p:extLst>
      <p:ext uri="{BB962C8B-B14F-4D97-AF65-F5344CB8AC3E}">
        <p14:creationId xmlns:p14="http://schemas.microsoft.com/office/powerpoint/2010/main" val="1117949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4" y="762000"/>
            <a:ext cx="7886699"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Project Limits</a:t>
            </a:r>
          </a:p>
          <a:p>
            <a:pPr lvl="1" indent="-228600" eaLnBrk="1" hangingPunct="1">
              <a:lnSpc>
                <a:spcPct val="90000"/>
              </a:lnSpc>
            </a:pPr>
            <a:r>
              <a:rPr lang="en-US" sz="2000" dirty="0"/>
              <a:t>Excerpt from Phase 1 Improvements proposed to the East Selmon Expressway and ongoing PD&amp;E study (result of Feasibility Study)</a:t>
            </a:r>
          </a:p>
          <a:p>
            <a:pPr lvl="2" eaLnBrk="1" hangingPunct="1">
              <a:lnSpc>
                <a:spcPct val="90000"/>
              </a:lnSpc>
            </a:pPr>
            <a:r>
              <a:rPr lang="en-US" sz="2100" dirty="0"/>
              <a:t>Ramp 2 – From I-4 Connector to east of 34</a:t>
            </a:r>
            <a:r>
              <a:rPr lang="en-US" sz="2100" baseline="30000" dirty="0"/>
              <a:t>th</a:t>
            </a:r>
            <a:r>
              <a:rPr lang="en-US" sz="2100" dirty="0"/>
              <a:t> Street</a:t>
            </a:r>
          </a:p>
          <a:p>
            <a:pPr lvl="2" eaLnBrk="1" hangingPunct="1">
              <a:lnSpc>
                <a:spcPct val="90000"/>
              </a:lnSpc>
            </a:pPr>
            <a:r>
              <a:rPr lang="en-US" sz="2100" dirty="0"/>
              <a:t>Ramp 3 – From east of US 301 to I-75</a:t>
            </a:r>
          </a:p>
          <a:p>
            <a:pPr indent="-228600" eaLnBrk="1" hangingPunct="1">
              <a:lnSpc>
                <a:spcPct val="90000"/>
              </a:lnSpc>
            </a:pPr>
            <a:r>
              <a:rPr lang="en-US" sz="2400" dirty="0"/>
              <a:t>Project Goals</a:t>
            </a:r>
          </a:p>
          <a:p>
            <a:pPr indent="-228600" eaLnBrk="1" hangingPunct="1">
              <a:lnSpc>
                <a:spcPct val="90000"/>
              </a:lnSpc>
            </a:pPr>
            <a:r>
              <a:rPr lang="en-US" sz="2400" dirty="0"/>
              <a:t>TTCP/Work Hours</a:t>
            </a:r>
          </a:p>
          <a:p>
            <a:pPr indent="-228600" eaLnBrk="1" hangingPunct="1">
              <a:lnSpc>
                <a:spcPct val="90000"/>
              </a:lnSpc>
            </a:pPr>
            <a:r>
              <a:rPr lang="en-US" sz="2400" dirty="0"/>
              <a:t>Project Information</a:t>
            </a:r>
          </a:p>
          <a:p>
            <a:pPr indent="-228600" eaLnBrk="1" hangingPunct="1">
              <a:lnSpc>
                <a:spcPct val="90000"/>
              </a:lnSpc>
            </a:pPr>
            <a:endParaRPr lang="en-US" sz="1900" dirty="0"/>
          </a:p>
        </p:txBody>
      </p:sp>
    </p:spTree>
    <p:extLst>
      <p:ext uri="{BB962C8B-B14F-4D97-AF65-F5344CB8AC3E}">
        <p14:creationId xmlns:p14="http://schemas.microsoft.com/office/powerpoint/2010/main" val="196473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Limits – Ramp 2</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1900" dirty="0"/>
          </a:p>
        </p:txBody>
      </p:sp>
      <p:pic>
        <p:nvPicPr>
          <p:cNvPr id="6" name="Picture 5">
            <a:extLst>
              <a:ext uri="{FF2B5EF4-FFF2-40B4-BE49-F238E27FC236}">
                <a16:creationId xmlns:a16="http://schemas.microsoft.com/office/drawing/2014/main" id="{9063EB43-F43E-4B53-A0FB-6601F322A1E7}"/>
              </a:ext>
            </a:extLst>
          </p:cNvPr>
          <p:cNvPicPr>
            <a:picLocks noChangeAspect="1"/>
          </p:cNvPicPr>
          <p:nvPr/>
        </p:nvPicPr>
        <p:blipFill>
          <a:blip r:embed="rId2"/>
          <a:stretch>
            <a:fillRect/>
          </a:stretch>
        </p:blipFill>
        <p:spPr>
          <a:xfrm>
            <a:off x="0" y="628650"/>
            <a:ext cx="9144000" cy="1865688"/>
          </a:xfrm>
          <a:prstGeom prst="rect">
            <a:avLst/>
          </a:prstGeom>
          <a:ln w="38100">
            <a:solidFill>
              <a:schemeClr val="tx1"/>
            </a:solidFill>
          </a:ln>
        </p:spPr>
      </p:pic>
      <p:pic>
        <p:nvPicPr>
          <p:cNvPr id="8" name="Picture 7">
            <a:extLst>
              <a:ext uri="{FF2B5EF4-FFF2-40B4-BE49-F238E27FC236}">
                <a16:creationId xmlns:a16="http://schemas.microsoft.com/office/drawing/2014/main" id="{D18846B1-A4B3-4FE8-97EE-5D1C25F0E5AE}"/>
              </a:ext>
            </a:extLst>
          </p:cNvPr>
          <p:cNvPicPr>
            <a:picLocks noChangeAspect="1"/>
          </p:cNvPicPr>
          <p:nvPr/>
        </p:nvPicPr>
        <p:blipFill rotWithShape="1">
          <a:blip r:embed="rId3"/>
          <a:srcRect t="12255" b="25282"/>
          <a:stretch/>
        </p:blipFill>
        <p:spPr>
          <a:xfrm>
            <a:off x="0" y="2468258"/>
            <a:ext cx="9144000" cy="1559677"/>
          </a:xfrm>
          <a:prstGeom prst="rect">
            <a:avLst/>
          </a:prstGeom>
          <a:ln w="38100">
            <a:solidFill>
              <a:schemeClr val="tx1"/>
            </a:solidFill>
          </a:ln>
        </p:spPr>
      </p:pic>
      <p:pic>
        <p:nvPicPr>
          <p:cNvPr id="9" name="Picture 8">
            <a:extLst>
              <a:ext uri="{FF2B5EF4-FFF2-40B4-BE49-F238E27FC236}">
                <a16:creationId xmlns:a16="http://schemas.microsoft.com/office/drawing/2014/main" id="{CD5FA4C1-3583-4627-9187-35E5EAF9C67F}"/>
              </a:ext>
            </a:extLst>
          </p:cNvPr>
          <p:cNvPicPr>
            <a:picLocks noChangeAspect="1"/>
          </p:cNvPicPr>
          <p:nvPr/>
        </p:nvPicPr>
        <p:blipFill rotWithShape="1">
          <a:blip r:embed="rId4"/>
          <a:srcRect b="22488"/>
          <a:stretch/>
        </p:blipFill>
        <p:spPr>
          <a:xfrm>
            <a:off x="0" y="3999360"/>
            <a:ext cx="9144000" cy="2018089"/>
          </a:xfrm>
          <a:prstGeom prst="rect">
            <a:avLst/>
          </a:prstGeom>
          <a:ln w="38100">
            <a:solidFill>
              <a:schemeClr val="tx1"/>
            </a:solidFill>
          </a:ln>
        </p:spPr>
      </p:pic>
      <p:sp>
        <p:nvSpPr>
          <p:cNvPr id="10" name="Speech Bubble: Rectangle 9">
            <a:extLst>
              <a:ext uri="{FF2B5EF4-FFF2-40B4-BE49-F238E27FC236}">
                <a16:creationId xmlns:a16="http://schemas.microsoft.com/office/drawing/2014/main" id="{E6A6B74C-AC35-48BB-9F4F-7A38E2A3D5B2}"/>
              </a:ext>
            </a:extLst>
          </p:cNvPr>
          <p:cNvSpPr/>
          <p:nvPr/>
        </p:nvSpPr>
        <p:spPr>
          <a:xfrm>
            <a:off x="4477703" y="574543"/>
            <a:ext cx="3657600" cy="374914"/>
          </a:xfrm>
          <a:prstGeom prst="wedgeRectCallout">
            <a:avLst>
              <a:gd name="adj1" fmla="val 39358"/>
              <a:gd name="adj2" fmla="val 71105"/>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Begin Merge at THEA Maintenance Limit</a:t>
            </a:r>
          </a:p>
        </p:txBody>
      </p:sp>
      <p:sp>
        <p:nvSpPr>
          <p:cNvPr id="11" name="Speech Bubble: Rectangle 10">
            <a:extLst>
              <a:ext uri="{FF2B5EF4-FFF2-40B4-BE49-F238E27FC236}">
                <a16:creationId xmlns:a16="http://schemas.microsoft.com/office/drawing/2014/main" id="{C2233DF3-60EA-4A3F-A6EB-589C5E3BC1FC}"/>
              </a:ext>
            </a:extLst>
          </p:cNvPr>
          <p:cNvSpPr/>
          <p:nvPr/>
        </p:nvSpPr>
        <p:spPr>
          <a:xfrm>
            <a:off x="5163503" y="2119765"/>
            <a:ext cx="2286000" cy="277131"/>
          </a:xfrm>
          <a:prstGeom prst="wedgeRectCallout">
            <a:avLst>
              <a:gd name="adj1" fmla="val 72084"/>
              <a:gd name="adj2" fmla="val -99039"/>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Bridge Widening over RR</a:t>
            </a:r>
          </a:p>
        </p:txBody>
      </p:sp>
      <p:sp>
        <p:nvSpPr>
          <p:cNvPr id="12" name="Speech Bubble: Rectangle 11">
            <a:extLst>
              <a:ext uri="{FF2B5EF4-FFF2-40B4-BE49-F238E27FC236}">
                <a16:creationId xmlns:a16="http://schemas.microsoft.com/office/drawing/2014/main" id="{DF0A7D03-07B2-4106-B684-0987A2EE35A6}"/>
              </a:ext>
            </a:extLst>
          </p:cNvPr>
          <p:cNvSpPr/>
          <p:nvPr/>
        </p:nvSpPr>
        <p:spPr>
          <a:xfrm>
            <a:off x="2895600" y="2644764"/>
            <a:ext cx="2971800" cy="277131"/>
          </a:xfrm>
          <a:prstGeom prst="wedgeRectCallout">
            <a:avLst>
              <a:gd name="adj1" fmla="val 47917"/>
              <a:gd name="adj2" fmla="val 162173"/>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Bridge Widening over 34</a:t>
            </a:r>
            <a:r>
              <a:rPr lang="en-US" sz="1600" baseline="30000" dirty="0"/>
              <a:t>th</a:t>
            </a:r>
            <a:r>
              <a:rPr lang="en-US" sz="1600" dirty="0"/>
              <a:t> Street</a:t>
            </a:r>
          </a:p>
        </p:txBody>
      </p:sp>
      <p:sp>
        <p:nvSpPr>
          <p:cNvPr id="13" name="Speech Bubble: Rectangle 12">
            <a:extLst>
              <a:ext uri="{FF2B5EF4-FFF2-40B4-BE49-F238E27FC236}">
                <a16:creationId xmlns:a16="http://schemas.microsoft.com/office/drawing/2014/main" id="{CF602E4F-7863-4E35-8062-C66F765C7431}"/>
              </a:ext>
            </a:extLst>
          </p:cNvPr>
          <p:cNvSpPr/>
          <p:nvPr/>
        </p:nvSpPr>
        <p:spPr>
          <a:xfrm>
            <a:off x="1447800" y="5145728"/>
            <a:ext cx="1905000" cy="277131"/>
          </a:xfrm>
          <a:prstGeom prst="wedgeRectCallout">
            <a:avLst>
              <a:gd name="adj1" fmla="val 53366"/>
              <a:gd name="adj2" fmla="val -140283"/>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New slip ramp exit</a:t>
            </a:r>
          </a:p>
        </p:txBody>
      </p:sp>
      <p:sp>
        <p:nvSpPr>
          <p:cNvPr id="14" name="Speech Bubble: Rectangle 13">
            <a:extLst>
              <a:ext uri="{FF2B5EF4-FFF2-40B4-BE49-F238E27FC236}">
                <a16:creationId xmlns:a16="http://schemas.microsoft.com/office/drawing/2014/main" id="{BC4C11B7-9132-49FA-B92E-FE603787F74D}"/>
              </a:ext>
            </a:extLst>
          </p:cNvPr>
          <p:cNvSpPr/>
          <p:nvPr/>
        </p:nvSpPr>
        <p:spPr>
          <a:xfrm>
            <a:off x="381000" y="3650867"/>
            <a:ext cx="2209800" cy="277131"/>
          </a:xfrm>
          <a:prstGeom prst="wedgeRectCallout">
            <a:avLst>
              <a:gd name="adj1" fmla="val 26642"/>
              <a:gd name="adj2" fmla="val -147157"/>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New slip ramp entrance</a:t>
            </a:r>
          </a:p>
        </p:txBody>
      </p:sp>
      <p:sp>
        <p:nvSpPr>
          <p:cNvPr id="15" name="Speech Bubble: Rectangle 14">
            <a:extLst>
              <a:ext uri="{FF2B5EF4-FFF2-40B4-BE49-F238E27FC236}">
                <a16:creationId xmlns:a16="http://schemas.microsoft.com/office/drawing/2014/main" id="{5365430D-D6CD-4B25-B4B1-9A4E8E0A893D}"/>
              </a:ext>
            </a:extLst>
          </p:cNvPr>
          <p:cNvSpPr/>
          <p:nvPr/>
        </p:nvSpPr>
        <p:spPr>
          <a:xfrm>
            <a:off x="6096000" y="4291577"/>
            <a:ext cx="2989898" cy="550181"/>
          </a:xfrm>
          <a:prstGeom prst="wedgeRectCallout">
            <a:avLst>
              <a:gd name="adj1" fmla="val -86633"/>
              <a:gd name="adj2" fmla="val 67260"/>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Selmon realignment and retaining wall to support slip ramp</a:t>
            </a:r>
          </a:p>
        </p:txBody>
      </p:sp>
    </p:spTree>
    <p:extLst>
      <p:ext uri="{BB962C8B-B14F-4D97-AF65-F5344CB8AC3E}">
        <p14:creationId xmlns:p14="http://schemas.microsoft.com/office/powerpoint/2010/main" val="94035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D951-833D-42F9-919C-4EBDD8B10460}"/>
              </a:ext>
            </a:extLst>
          </p:cNvPr>
          <p:cNvSpPr>
            <a:spLocks noGrp="1"/>
          </p:cNvSpPr>
          <p:nvPr>
            <p:ph type="title"/>
          </p:nvPr>
        </p:nvSpPr>
        <p:spPr>
          <a:xfrm>
            <a:off x="457200" y="19050"/>
            <a:ext cx="8229600" cy="1143000"/>
          </a:xfrm>
        </p:spPr>
        <p:txBody>
          <a:bodyPr/>
          <a:lstStyle/>
          <a:p>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Limits – Ramp 3</a:t>
            </a:r>
            <a:endParaRPr lang="en-US" sz="3600" dirty="0"/>
          </a:p>
        </p:txBody>
      </p:sp>
      <p:pic>
        <p:nvPicPr>
          <p:cNvPr id="4" name="Picture 3">
            <a:extLst>
              <a:ext uri="{FF2B5EF4-FFF2-40B4-BE49-F238E27FC236}">
                <a16:creationId xmlns:a16="http://schemas.microsoft.com/office/drawing/2014/main" id="{FE84EFA8-8462-4B5C-B1F9-BF99477BABC7}"/>
              </a:ext>
            </a:extLst>
          </p:cNvPr>
          <p:cNvPicPr>
            <a:picLocks noChangeAspect="1"/>
          </p:cNvPicPr>
          <p:nvPr/>
        </p:nvPicPr>
        <p:blipFill>
          <a:blip r:embed="rId2"/>
          <a:stretch>
            <a:fillRect/>
          </a:stretch>
        </p:blipFill>
        <p:spPr>
          <a:xfrm>
            <a:off x="0" y="1351791"/>
            <a:ext cx="9144000" cy="4154417"/>
          </a:xfrm>
          <a:prstGeom prst="rect">
            <a:avLst/>
          </a:prstGeom>
        </p:spPr>
      </p:pic>
      <p:sp>
        <p:nvSpPr>
          <p:cNvPr id="5" name="Speech Bubble: Rectangle 4">
            <a:extLst>
              <a:ext uri="{FF2B5EF4-FFF2-40B4-BE49-F238E27FC236}">
                <a16:creationId xmlns:a16="http://schemas.microsoft.com/office/drawing/2014/main" id="{72E4A451-4C64-4FEA-BE1B-677EDC4C5897}"/>
              </a:ext>
            </a:extLst>
          </p:cNvPr>
          <p:cNvSpPr/>
          <p:nvPr/>
        </p:nvSpPr>
        <p:spPr>
          <a:xfrm>
            <a:off x="1524000" y="1162050"/>
            <a:ext cx="3352800" cy="609600"/>
          </a:xfrm>
          <a:prstGeom prst="wedgeRectCallout">
            <a:avLst>
              <a:gd name="adj1" fmla="val 63548"/>
              <a:gd name="adj2" fmla="val 383806"/>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Realignment/widening PCC pavement to facilitate slip ramp construction</a:t>
            </a:r>
          </a:p>
        </p:txBody>
      </p:sp>
      <p:sp>
        <p:nvSpPr>
          <p:cNvPr id="6" name="Speech Bubble: Rectangle 5">
            <a:extLst>
              <a:ext uri="{FF2B5EF4-FFF2-40B4-BE49-F238E27FC236}">
                <a16:creationId xmlns:a16="http://schemas.microsoft.com/office/drawing/2014/main" id="{E80E1768-E68C-40C2-ADAD-1FF1F43731D5}"/>
              </a:ext>
            </a:extLst>
          </p:cNvPr>
          <p:cNvSpPr/>
          <p:nvPr/>
        </p:nvSpPr>
        <p:spPr>
          <a:xfrm>
            <a:off x="4876800" y="5468108"/>
            <a:ext cx="2133600" cy="381000"/>
          </a:xfrm>
          <a:prstGeom prst="wedgeRectCallout">
            <a:avLst>
              <a:gd name="adj1" fmla="val 74877"/>
              <a:gd name="adj2" fmla="val -462935"/>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New gated slip ramp</a:t>
            </a:r>
          </a:p>
        </p:txBody>
      </p:sp>
      <p:sp>
        <p:nvSpPr>
          <p:cNvPr id="7" name="Speech Bubble: Rectangle 6">
            <a:extLst>
              <a:ext uri="{FF2B5EF4-FFF2-40B4-BE49-F238E27FC236}">
                <a16:creationId xmlns:a16="http://schemas.microsoft.com/office/drawing/2014/main" id="{29D49215-980B-4F23-93AD-EEF55BBE420E}"/>
              </a:ext>
            </a:extLst>
          </p:cNvPr>
          <p:cNvSpPr/>
          <p:nvPr/>
        </p:nvSpPr>
        <p:spPr>
          <a:xfrm>
            <a:off x="95250" y="5086351"/>
            <a:ext cx="2057400" cy="533400"/>
          </a:xfrm>
          <a:prstGeom prst="wedgeRectCallout">
            <a:avLst>
              <a:gd name="adj1" fmla="val 77779"/>
              <a:gd name="adj2" fmla="val -263929"/>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Bridge widening over Falkenburg Rd</a:t>
            </a:r>
          </a:p>
        </p:txBody>
      </p:sp>
    </p:spTree>
    <p:extLst>
      <p:ext uri="{BB962C8B-B14F-4D97-AF65-F5344CB8AC3E}">
        <p14:creationId xmlns:p14="http://schemas.microsoft.com/office/powerpoint/2010/main" val="207696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AA38C4-D87F-4835-9EAB-F537A2FCBAB1}"/>
              </a:ext>
            </a:extLst>
          </p:cNvPr>
          <p:cNvPicPr>
            <a:picLocks noChangeAspect="1"/>
          </p:cNvPicPr>
          <p:nvPr/>
        </p:nvPicPr>
        <p:blipFill>
          <a:blip r:embed="rId2"/>
          <a:stretch>
            <a:fillRect/>
          </a:stretch>
        </p:blipFill>
        <p:spPr>
          <a:xfrm>
            <a:off x="0" y="1708772"/>
            <a:ext cx="9144000" cy="3440456"/>
          </a:xfrm>
          <a:prstGeom prst="rect">
            <a:avLst/>
          </a:prstGeom>
        </p:spPr>
      </p:pic>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28650" y="7620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Pavement </a:t>
            </a:r>
            <a:r>
              <a:rPr lang="en-US" altLang="en-US" sz="3600" b="1" dirty="0" err="1">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Limts</a:t>
            </a: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 – Ramp 3</a:t>
            </a:r>
            <a:endParaRPr lang="en-US" sz="2800" dirty="0"/>
          </a:p>
        </p:txBody>
      </p:sp>
      <p:sp>
        <p:nvSpPr>
          <p:cNvPr id="3" name="Speech Bubble: Rectangle 2">
            <a:extLst>
              <a:ext uri="{FF2B5EF4-FFF2-40B4-BE49-F238E27FC236}">
                <a16:creationId xmlns:a16="http://schemas.microsoft.com/office/drawing/2014/main" id="{ED929C70-FC25-4C12-B9FC-50C0B1B2A79F}"/>
              </a:ext>
            </a:extLst>
          </p:cNvPr>
          <p:cNvSpPr/>
          <p:nvPr/>
        </p:nvSpPr>
        <p:spPr>
          <a:xfrm>
            <a:off x="5534025" y="1263650"/>
            <a:ext cx="2971800" cy="411659"/>
          </a:xfrm>
          <a:prstGeom prst="wedgeRectCallout">
            <a:avLst>
              <a:gd name="adj1" fmla="val 438"/>
              <a:gd name="adj2" fmla="val 635902"/>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PCC Pavement Widening</a:t>
            </a:r>
          </a:p>
        </p:txBody>
      </p:sp>
      <p:sp>
        <p:nvSpPr>
          <p:cNvPr id="4" name="Speech Bubble: Rectangle 3">
            <a:extLst>
              <a:ext uri="{FF2B5EF4-FFF2-40B4-BE49-F238E27FC236}">
                <a16:creationId xmlns:a16="http://schemas.microsoft.com/office/drawing/2014/main" id="{3CC529ED-9D86-40B8-8466-8A04C55845D6}"/>
              </a:ext>
            </a:extLst>
          </p:cNvPr>
          <p:cNvSpPr/>
          <p:nvPr/>
        </p:nvSpPr>
        <p:spPr>
          <a:xfrm>
            <a:off x="5867400" y="5486400"/>
            <a:ext cx="2895600" cy="533400"/>
          </a:xfrm>
          <a:prstGeom prst="wedgeRectCallout">
            <a:avLst>
              <a:gd name="adj1" fmla="val -48106"/>
              <a:gd name="adj2" fmla="val -278571"/>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Standard Asphalt </a:t>
            </a:r>
          </a:p>
        </p:txBody>
      </p:sp>
      <p:sp>
        <p:nvSpPr>
          <p:cNvPr id="8" name="Speech Bubble: Rectangle 7">
            <a:extLst>
              <a:ext uri="{FF2B5EF4-FFF2-40B4-BE49-F238E27FC236}">
                <a16:creationId xmlns:a16="http://schemas.microsoft.com/office/drawing/2014/main" id="{957D4A72-90EF-4CBE-87C0-359A3CA000FD}"/>
              </a:ext>
            </a:extLst>
          </p:cNvPr>
          <p:cNvSpPr/>
          <p:nvPr/>
        </p:nvSpPr>
        <p:spPr>
          <a:xfrm>
            <a:off x="366712" y="5388520"/>
            <a:ext cx="3038475" cy="440234"/>
          </a:xfrm>
          <a:prstGeom prst="wedgeRectCallout">
            <a:avLst>
              <a:gd name="adj1" fmla="val 7984"/>
              <a:gd name="adj2" fmla="val -291005"/>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Standard Asphalt Widening</a:t>
            </a:r>
          </a:p>
        </p:txBody>
      </p:sp>
      <p:sp>
        <p:nvSpPr>
          <p:cNvPr id="9" name="Speech Bubble: Rectangle 8">
            <a:extLst>
              <a:ext uri="{FF2B5EF4-FFF2-40B4-BE49-F238E27FC236}">
                <a16:creationId xmlns:a16="http://schemas.microsoft.com/office/drawing/2014/main" id="{FF2E3DEA-7314-43C3-93F2-6D034F4B208F}"/>
              </a:ext>
            </a:extLst>
          </p:cNvPr>
          <p:cNvSpPr/>
          <p:nvPr/>
        </p:nvSpPr>
        <p:spPr>
          <a:xfrm>
            <a:off x="4162425" y="2590800"/>
            <a:ext cx="1714500" cy="484187"/>
          </a:xfrm>
          <a:prstGeom prst="wedgeRectCallout">
            <a:avLst>
              <a:gd name="adj1" fmla="val 82797"/>
              <a:gd name="adj2" fmla="val 262037"/>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Physical Gore</a:t>
            </a:r>
          </a:p>
        </p:txBody>
      </p:sp>
      <p:sp>
        <p:nvSpPr>
          <p:cNvPr id="10" name="Speech Bubble: Rectangle 9">
            <a:extLst>
              <a:ext uri="{FF2B5EF4-FFF2-40B4-BE49-F238E27FC236}">
                <a16:creationId xmlns:a16="http://schemas.microsoft.com/office/drawing/2014/main" id="{6B003360-D027-4E13-B803-5A36AA444A2C}"/>
              </a:ext>
            </a:extLst>
          </p:cNvPr>
          <p:cNvSpPr/>
          <p:nvPr/>
        </p:nvSpPr>
        <p:spPr>
          <a:xfrm>
            <a:off x="342899" y="1271401"/>
            <a:ext cx="2971800" cy="411659"/>
          </a:xfrm>
          <a:prstGeom prst="wedgeRectCallout">
            <a:avLst>
              <a:gd name="adj1" fmla="val 14380"/>
              <a:gd name="adj2" fmla="val 628960"/>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PCC Pavement Widening</a:t>
            </a:r>
          </a:p>
        </p:txBody>
      </p:sp>
    </p:spTree>
    <p:extLst>
      <p:ext uri="{BB962C8B-B14F-4D97-AF65-F5344CB8AC3E}">
        <p14:creationId xmlns:p14="http://schemas.microsoft.com/office/powerpoint/2010/main" val="318525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Master Signing – Ramp 2</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1900" dirty="0"/>
          </a:p>
        </p:txBody>
      </p:sp>
      <p:pic>
        <p:nvPicPr>
          <p:cNvPr id="2" name="Picture 1">
            <a:extLst>
              <a:ext uri="{FF2B5EF4-FFF2-40B4-BE49-F238E27FC236}">
                <a16:creationId xmlns:a16="http://schemas.microsoft.com/office/drawing/2014/main" id="{A9557EDC-E3C7-4238-86BE-68925C32ADE0}"/>
              </a:ext>
            </a:extLst>
          </p:cNvPr>
          <p:cNvPicPr>
            <a:picLocks noChangeAspect="1"/>
          </p:cNvPicPr>
          <p:nvPr/>
        </p:nvPicPr>
        <p:blipFill>
          <a:blip r:embed="rId2"/>
          <a:stretch>
            <a:fillRect/>
          </a:stretch>
        </p:blipFill>
        <p:spPr>
          <a:xfrm>
            <a:off x="0" y="1651665"/>
            <a:ext cx="9144000" cy="2509172"/>
          </a:xfrm>
          <a:prstGeom prst="rect">
            <a:avLst/>
          </a:prstGeom>
        </p:spPr>
      </p:pic>
      <p:sp>
        <p:nvSpPr>
          <p:cNvPr id="3" name="Speech Bubble: Rectangle 2">
            <a:extLst>
              <a:ext uri="{FF2B5EF4-FFF2-40B4-BE49-F238E27FC236}">
                <a16:creationId xmlns:a16="http://schemas.microsoft.com/office/drawing/2014/main" id="{9D6FF556-5915-40D0-80D8-C80E84D71DF6}"/>
              </a:ext>
            </a:extLst>
          </p:cNvPr>
          <p:cNvSpPr/>
          <p:nvPr/>
        </p:nvSpPr>
        <p:spPr>
          <a:xfrm>
            <a:off x="2209800" y="4298155"/>
            <a:ext cx="2057400" cy="731837"/>
          </a:xfrm>
          <a:prstGeom prst="wedgeRectCallout">
            <a:avLst>
              <a:gd name="adj1" fmla="val -51041"/>
              <a:gd name="adj2" fmla="val -118411"/>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New overhead sign at slip ramp exit gore</a:t>
            </a:r>
          </a:p>
        </p:txBody>
      </p:sp>
      <p:sp>
        <p:nvSpPr>
          <p:cNvPr id="16" name="Speech Bubble: Rectangle 15">
            <a:extLst>
              <a:ext uri="{FF2B5EF4-FFF2-40B4-BE49-F238E27FC236}">
                <a16:creationId xmlns:a16="http://schemas.microsoft.com/office/drawing/2014/main" id="{53225124-DA43-4DED-803A-3CADD8851748}"/>
              </a:ext>
            </a:extLst>
          </p:cNvPr>
          <p:cNvSpPr/>
          <p:nvPr/>
        </p:nvSpPr>
        <p:spPr>
          <a:xfrm>
            <a:off x="5181600" y="4255691"/>
            <a:ext cx="2057400" cy="731837"/>
          </a:xfrm>
          <a:prstGeom prst="wedgeRectCallout">
            <a:avLst>
              <a:gd name="adj1" fmla="val 94329"/>
              <a:gd name="adj2" fmla="val -264181"/>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New overhead wayfinding sign located by DB Firm</a:t>
            </a:r>
          </a:p>
        </p:txBody>
      </p:sp>
    </p:spTree>
    <p:extLst>
      <p:ext uri="{BB962C8B-B14F-4D97-AF65-F5344CB8AC3E}">
        <p14:creationId xmlns:p14="http://schemas.microsoft.com/office/powerpoint/2010/main" val="1571994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alpha val="60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11761</TotalTime>
  <Words>2528</Words>
  <Application>Microsoft Office PowerPoint</Application>
  <PresentationFormat>On-screen Show (4:3)</PresentationFormat>
  <Paragraphs>327</Paragraphs>
  <Slides>40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PowerPoint Presentation</vt:lpstr>
      <vt:lpstr>PowerPoint Presentation</vt:lpstr>
      <vt:lpstr>Project Roles </vt:lpstr>
      <vt:lpstr>PowerPoint Presentation</vt:lpstr>
      <vt:lpstr>Project Overview &amp; Objectives </vt:lpstr>
      <vt:lpstr>Project Limits – Ramp 2 </vt:lpstr>
      <vt:lpstr>Project Limits – Ramp 3</vt:lpstr>
      <vt:lpstr>Pavement Limts – Ramp 3</vt:lpstr>
      <vt:lpstr>Master Signing – Ramp 2 </vt:lpstr>
      <vt:lpstr>Master Signing – Ramp 3 </vt:lpstr>
      <vt:lpstr>Project Goals</vt:lpstr>
      <vt:lpstr>Upcoming Addendum Items</vt:lpstr>
      <vt:lpstr>PD&amp;E Updates</vt:lpstr>
      <vt:lpstr>Roadway</vt:lpstr>
      <vt:lpstr>TTCP/Work Hours</vt:lpstr>
      <vt:lpstr>Structures</vt:lpstr>
      <vt:lpstr>Signing and Pavement Markings</vt:lpstr>
      <vt:lpstr>ITS and Lighting</vt:lpstr>
      <vt:lpstr>Drainage </vt:lpstr>
      <vt:lpstr>Utilities </vt:lpstr>
      <vt:lpstr>Utilities </vt:lpstr>
      <vt:lpstr>Design Variations and/or Exceptions </vt:lpstr>
      <vt:lpstr>Design Variations and/or Exceptions</vt:lpstr>
      <vt:lpstr>Public Involvement</vt:lpstr>
      <vt:lpstr>Innovative Aspects &amp; ATC’s </vt:lpstr>
      <vt:lpstr>Innovative Aspects &amp; ATC’s</vt:lpstr>
      <vt:lpstr>Written Technical Proposal</vt:lpstr>
      <vt:lpstr>Q &amp; A Session</vt:lpstr>
      <vt:lpstr>PowerPoint Presentation</vt:lpstr>
      <vt:lpstr>Procurement Schedule</vt:lpstr>
      <vt:lpstr>Procurement Schedule</vt:lpstr>
      <vt:lpstr>PowerPoint Presentation</vt:lpstr>
      <vt:lpstr>DB Stipend</vt:lpstr>
      <vt:lpstr>PowerPoint Presentation</vt:lpstr>
      <vt:lpstr>Project Documents </vt:lpstr>
      <vt:lpstr>PowerPoint Presentation</vt:lpstr>
      <vt:lpstr>PowerPoint Presentation</vt:lpstr>
      <vt:lpstr>PowerPoint Presentation</vt:lpstr>
      <vt:lpstr>PowerPoint Presentation</vt:lpstr>
      <vt:lpstr>PowerPoint Presentation</vt:lpstr>
    </vt:vector>
  </TitlesOfParts>
  <Company>sdfhsdfg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Trippe</dc:creator>
  <cp:lastModifiedBy>James Drapp</cp:lastModifiedBy>
  <cp:revision>526</cp:revision>
  <cp:lastPrinted>2016-12-14T13:54:41Z</cp:lastPrinted>
  <dcterms:created xsi:type="dcterms:W3CDTF">2010-04-16T18:41:34Z</dcterms:created>
  <dcterms:modified xsi:type="dcterms:W3CDTF">2021-01-29T13:25:53Z</dcterms:modified>
</cp:coreProperties>
</file>