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36"/>
  </p:notesMasterIdLst>
  <p:handoutMasterIdLst>
    <p:handoutMasterId r:id="rId37"/>
  </p:handoutMasterIdLst>
  <p:sldIdLst>
    <p:sldId id="264" r:id="rId2"/>
    <p:sldId id="318" r:id="rId3"/>
    <p:sldId id="502" r:id="rId4"/>
    <p:sldId id="314" r:id="rId5"/>
    <p:sldId id="510" r:id="rId6"/>
    <p:sldId id="514" r:id="rId7"/>
    <p:sldId id="533" r:id="rId8"/>
    <p:sldId id="489" r:id="rId9"/>
    <p:sldId id="496" r:id="rId10"/>
    <p:sldId id="545" r:id="rId11"/>
    <p:sldId id="546" r:id="rId12"/>
    <p:sldId id="524" r:id="rId13"/>
    <p:sldId id="525" r:id="rId14"/>
    <p:sldId id="527" r:id="rId15"/>
    <p:sldId id="540" r:id="rId16"/>
    <p:sldId id="516" r:id="rId17"/>
    <p:sldId id="497" r:id="rId18"/>
    <p:sldId id="547" r:id="rId19"/>
    <p:sldId id="543" r:id="rId20"/>
    <p:sldId id="498" r:id="rId21"/>
    <p:sldId id="541" r:id="rId22"/>
    <p:sldId id="542" r:id="rId23"/>
    <p:sldId id="500" r:id="rId24"/>
    <p:sldId id="504" r:id="rId25"/>
    <p:sldId id="517" r:id="rId26"/>
    <p:sldId id="513" r:id="rId27"/>
    <p:sldId id="529" r:id="rId28"/>
    <p:sldId id="548" r:id="rId29"/>
    <p:sldId id="544" r:id="rId30"/>
    <p:sldId id="503" r:id="rId31"/>
    <p:sldId id="501" r:id="rId32"/>
    <p:sldId id="456" r:id="rId33"/>
    <p:sldId id="465" r:id="rId34"/>
    <p:sldId id="530"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F781"/>
    <a:srgbClr val="0099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88055" autoAdjust="0"/>
  </p:normalViewPr>
  <p:slideViewPr>
    <p:cSldViewPr>
      <p:cViewPr varScale="1">
        <p:scale>
          <a:sx n="82" d="100"/>
          <a:sy n="82" d="100"/>
        </p:scale>
        <p:origin x="798" y="13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E453E-6BAC-41B9-A3BA-93E198644F20}"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A3949DE1-0610-4BD7-9F38-3239D031186C}">
      <dgm:prSet/>
      <dgm:spPr/>
      <dgm:t>
        <a:bodyPr/>
        <a:lstStyle/>
        <a:p>
          <a:r>
            <a:rPr lang="en-US" b="1" dirty="0"/>
            <a:t>Man Le </a:t>
          </a:r>
          <a:r>
            <a:rPr lang="en-US" dirty="0"/>
            <a:t>– THEA Contracts &amp; Procurement Manager</a:t>
          </a:r>
        </a:p>
      </dgm:t>
    </dgm:pt>
    <dgm:pt modelId="{0C5DAF65-0E4E-420B-A2D7-08EBC6256C14}" type="parTrans" cxnId="{A671EE43-8A58-4E78-B7B1-6BA77FEDC344}">
      <dgm:prSet/>
      <dgm:spPr/>
      <dgm:t>
        <a:bodyPr/>
        <a:lstStyle/>
        <a:p>
          <a:endParaRPr lang="en-US"/>
        </a:p>
      </dgm:t>
    </dgm:pt>
    <dgm:pt modelId="{CB0F6A4D-29D5-44E9-BA47-D93FCBCD3FEF}" type="sibTrans" cxnId="{A671EE43-8A58-4E78-B7B1-6BA77FEDC344}">
      <dgm:prSet/>
      <dgm:spPr/>
      <dgm:t>
        <a:bodyPr/>
        <a:lstStyle/>
        <a:p>
          <a:endParaRPr lang="en-US"/>
        </a:p>
      </dgm:t>
    </dgm:pt>
    <dgm:pt modelId="{E2DA6A7F-B46F-4F24-9667-B00AF4D9694E}">
      <dgm:prSet/>
      <dgm:spPr/>
      <dgm:t>
        <a:bodyPr/>
        <a:lstStyle/>
        <a:p>
          <a:r>
            <a:rPr lang="en-US" b="1" dirty="0"/>
            <a:t>Judith Villegas, EI </a:t>
          </a:r>
          <a:r>
            <a:rPr lang="en-US" dirty="0"/>
            <a:t>– THEA Project Manager</a:t>
          </a:r>
        </a:p>
      </dgm:t>
    </dgm:pt>
    <dgm:pt modelId="{69A62843-E874-445A-9A4A-C0C5B7E2905E}" type="parTrans" cxnId="{94353A71-B373-47DF-A2F6-4999B55A3DBE}">
      <dgm:prSet/>
      <dgm:spPr/>
      <dgm:t>
        <a:bodyPr/>
        <a:lstStyle/>
        <a:p>
          <a:endParaRPr lang="en-US"/>
        </a:p>
      </dgm:t>
    </dgm:pt>
    <dgm:pt modelId="{ADF42691-8C32-4A3C-897F-C3C6F4253173}" type="sibTrans" cxnId="{94353A71-B373-47DF-A2F6-4999B55A3DBE}">
      <dgm:prSet/>
      <dgm:spPr/>
      <dgm:t>
        <a:bodyPr/>
        <a:lstStyle/>
        <a:p>
          <a:endParaRPr lang="en-US"/>
        </a:p>
      </dgm:t>
    </dgm:pt>
    <dgm:pt modelId="{03F9A530-B34A-4B3C-AABB-98FA9E10E07B}">
      <dgm:prSet/>
      <dgm:spPr/>
      <dgm:t>
        <a:bodyPr/>
        <a:lstStyle/>
        <a:p>
          <a:r>
            <a:rPr lang="en-US" b="1" dirty="0"/>
            <a:t>Sue Chrzan </a:t>
          </a:r>
          <a:r>
            <a:rPr lang="en-US" dirty="0"/>
            <a:t>– THEA Director of Public Affairs and Communications</a:t>
          </a:r>
        </a:p>
      </dgm:t>
    </dgm:pt>
    <dgm:pt modelId="{8C8FC544-6760-4FD9-9336-0C3EF41AB811}" type="parTrans" cxnId="{54059A05-2B61-4562-A902-FA046E57E6D5}">
      <dgm:prSet/>
      <dgm:spPr/>
      <dgm:t>
        <a:bodyPr/>
        <a:lstStyle/>
        <a:p>
          <a:endParaRPr lang="en-US"/>
        </a:p>
      </dgm:t>
    </dgm:pt>
    <dgm:pt modelId="{C1B291AD-9947-456C-ABE3-583DA50BA5E8}" type="sibTrans" cxnId="{54059A05-2B61-4562-A902-FA046E57E6D5}">
      <dgm:prSet/>
      <dgm:spPr/>
      <dgm:t>
        <a:bodyPr/>
        <a:lstStyle/>
        <a:p>
          <a:endParaRPr lang="en-US"/>
        </a:p>
      </dgm:t>
    </dgm:pt>
    <dgm:pt modelId="{ABAC4B26-1284-474D-B37F-55B4E0C96A1C}">
      <dgm:prSet/>
      <dgm:spPr/>
      <dgm:t>
        <a:bodyPr/>
        <a:lstStyle/>
        <a:p>
          <a:r>
            <a:rPr lang="en-US" b="1" dirty="0"/>
            <a:t>Brian Pickard, PE </a:t>
          </a:r>
          <a:r>
            <a:rPr lang="en-US" dirty="0"/>
            <a:t>– THEA Director of Operations and Engineering</a:t>
          </a:r>
        </a:p>
      </dgm:t>
    </dgm:pt>
    <dgm:pt modelId="{40AB49AF-05A6-4F93-BE15-603A8718F9D8}" type="parTrans" cxnId="{983E4A22-F7DB-4785-8A1B-4DF900730F2F}">
      <dgm:prSet/>
      <dgm:spPr/>
      <dgm:t>
        <a:bodyPr/>
        <a:lstStyle/>
        <a:p>
          <a:endParaRPr lang="en-US"/>
        </a:p>
      </dgm:t>
    </dgm:pt>
    <dgm:pt modelId="{FBB5DDBB-20C1-4E00-9801-966E16BB45B4}" type="sibTrans" cxnId="{983E4A22-F7DB-4785-8A1B-4DF900730F2F}">
      <dgm:prSet/>
      <dgm:spPr/>
      <dgm:t>
        <a:bodyPr/>
        <a:lstStyle/>
        <a:p>
          <a:endParaRPr lang="en-US"/>
        </a:p>
      </dgm:t>
    </dgm:pt>
    <dgm:pt modelId="{2C5FB8B4-F5A9-4175-9334-063D540BE095}">
      <dgm:prSet/>
      <dgm:spPr/>
      <dgm:t>
        <a:bodyPr/>
        <a:lstStyle/>
        <a:p>
          <a:r>
            <a:rPr lang="en-US" b="1" dirty="0"/>
            <a:t>Jim Drapp, PE </a:t>
          </a:r>
          <a:r>
            <a:rPr lang="en-US" dirty="0"/>
            <a:t>– THEA GEC Program Manager </a:t>
          </a:r>
          <a:r>
            <a:rPr lang="en-US" b="1" dirty="0"/>
            <a:t> </a:t>
          </a:r>
          <a:endParaRPr lang="en-US" dirty="0"/>
        </a:p>
      </dgm:t>
    </dgm:pt>
    <dgm:pt modelId="{659B7412-7D26-475A-862E-1C3F4F0F5322}" type="parTrans" cxnId="{1D84649D-7687-475D-8AD6-54E2686E1641}">
      <dgm:prSet/>
      <dgm:spPr/>
      <dgm:t>
        <a:bodyPr/>
        <a:lstStyle/>
        <a:p>
          <a:endParaRPr lang="en-US"/>
        </a:p>
      </dgm:t>
    </dgm:pt>
    <dgm:pt modelId="{F926DA6D-4CAC-46DE-9E3A-0D06FA07BEBB}" type="sibTrans" cxnId="{1D84649D-7687-475D-8AD6-54E2686E1641}">
      <dgm:prSet/>
      <dgm:spPr/>
      <dgm:t>
        <a:bodyPr/>
        <a:lstStyle/>
        <a:p>
          <a:endParaRPr lang="en-US"/>
        </a:p>
      </dgm:t>
    </dgm:pt>
    <dgm:pt modelId="{FBF2ADA7-A402-498E-A256-09C6B9A82F92}">
      <dgm:prSet/>
      <dgm:spPr/>
      <dgm:t>
        <a:bodyPr/>
        <a:lstStyle/>
        <a:p>
          <a:r>
            <a:rPr lang="en-US" b="1" dirty="0"/>
            <a:t>Al Stewart, PE </a:t>
          </a:r>
          <a:r>
            <a:rPr lang="en-US" dirty="0"/>
            <a:t>– THEA GEC</a:t>
          </a:r>
        </a:p>
      </dgm:t>
    </dgm:pt>
    <dgm:pt modelId="{8D6D83D2-4704-4494-8D9C-FF6E9D294F75}" type="parTrans" cxnId="{EF297340-07ED-4D0C-9572-FEBF0A803E8E}">
      <dgm:prSet/>
      <dgm:spPr/>
      <dgm:t>
        <a:bodyPr/>
        <a:lstStyle/>
        <a:p>
          <a:endParaRPr lang="en-US"/>
        </a:p>
      </dgm:t>
    </dgm:pt>
    <dgm:pt modelId="{1F85BB87-8B9D-4758-8FF7-8C52877A2810}" type="sibTrans" cxnId="{EF297340-07ED-4D0C-9572-FEBF0A803E8E}">
      <dgm:prSet/>
      <dgm:spPr/>
      <dgm:t>
        <a:bodyPr/>
        <a:lstStyle/>
        <a:p>
          <a:endParaRPr lang="en-US"/>
        </a:p>
      </dgm:t>
    </dgm:pt>
    <dgm:pt modelId="{25149306-916D-4290-9A3C-A15BB6A5EA67}">
      <dgm:prSet/>
      <dgm:spPr/>
      <dgm:t>
        <a:bodyPr/>
        <a:lstStyle/>
        <a:p>
          <a:r>
            <a:rPr lang="en-US" b="1" dirty="0"/>
            <a:t>Ed Ponce, PE </a:t>
          </a:r>
          <a:r>
            <a:rPr lang="en-US" dirty="0"/>
            <a:t>– THEA GEC</a:t>
          </a:r>
        </a:p>
      </dgm:t>
    </dgm:pt>
    <dgm:pt modelId="{C6211A89-3044-4809-8C7A-3CAFFAED2ED1}" type="parTrans" cxnId="{5A948DAC-32BE-4027-AA3B-AC52DB9BC2B5}">
      <dgm:prSet/>
      <dgm:spPr/>
      <dgm:t>
        <a:bodyPr/>
        <a:lstStyle/>
        <a:p>
          <a:endParaRPr lang="en-US"/>
        </a:p>
      </dgm:t>
    </dgm:pt>
    <dgm:pt modelId="{586B5E27-8097-4DA7-B405-8531CE3F49E7}" type="sibTrans" cxnId="{5A948DAC-32BE-4027-AA3B-AC52DB9BC2B5}">
      <dgm:prSet/>
      <dgm:spPr/>
      <dgm:t>
        <a:bodyPr/>
        <a:lstStyle/>
        <a:p>
          <a:endParaRPr lang="en-US"/>
        </a:p>
      </dgm:t>
    </dgm:pt>
    <dgm:pt modelId="{4A611D28-7203-45CB-9F06-E7C562E155ED}">
      <dgm:prSet/>
      <dgm:spPr/>
      <dgm:t>
        <a:bodyPr/>
        <a:lstStyle/>
        <a:p>
          <a:r>
            <a:rPr lang="en-US" b="1" dirty="0"/>
            <a:t>David Hubbard, PE</a:t>
          </a:r>
          <a:r>
            <a:rPr lang="en-US" dirty="0"/>
            <a:t> – THEA GEC</a:t>
          </a:r>
        </a:p>
      </dgm:t>
    </dgm:pt>
    <dgm:pt modelId="{23E49139-E84F-4CEF-B74B-D37E6365B900}" type="parTrans" cxnId="{2BB86F33-7928-4749-8027-79B42F8D2747}">
      <dgm:prSet/>
      <dgm:spPr/>
      <dgm:t>
        <a:bodyPr/>
        <a:lstStyle/>
        <a:p>
          <a:endParaRPr lang="en-US"/>
        </a:p>
      </dgm:t>
    </dgm:pt>
    <dgm:pt modelId="{90E3A743-07FF-4512-97E9-080E5BB4D541}" type="sibTrans" cxnId="{2BB86F33-7928-4749-8027-79B42F8D2747}">
      <dgm:prSet/>
      <dgm:spPr/>
      <dgm:t>
        <a:bodyPr/>
        <a:lstStyle/>
        <a:p>
          <a:endParaRPr lang="en-US"/>
        </a:p>
      </dgm:t>
    </dgm:pt>
    <dgm:pt modelId="{2C990B57-DDC9-480A-82D1-69F0BBA15EB7}" type="pres">
      <dgm:prSet presAssocID="{551E453E-6BAC-41B9-A3BA-93E198644F20}" presName="vert0" presStyleCnt="0">
        <dgm:presLayoutVars>
          <dgm:dir/>
          <dgm:animOne val="branch"/>
          <dgm:animLvl val="lvl"/>
        </dgm:presLayoutVars>
      </dgm:prSet>
      <dgm:spPr/>
      <dgm:t>
        <a:bodyPr/>
        <a:lstStyle/>
        <a:p>
          <a:endParaRPr lang="en-US"/>
        </a:p>
      </dgm:t>
    </dgm:pt>
    <dgm:pt modelId="{6C89E0F5-3783-4CB4-9C80-25E6829343E9}" type="pres">
      <dgm:prSet presAssocID="{A3949DE1-0610-4BD7-9F38-3239D031186C}" presName="thickLine" presStyleLbl="alignNode1" presStyleIdx="0" presStyleCnt="8"/>
      <dgm:spPr/>
    </dgm:pt>
    <dgm:pt modelId="{A64302D1-F49F-4DA0-89C8-3E09F2386A9D}" type="pres">
      <dgm:prSet presAssocID="{A3949DE1-0610-4BD7-9F38-3239D031186C}" presName="horz1" presStyleCnt="0"/>
      <dgm:spPr/>
    </dgm:pt>
    <dgm:pt modelId="{6497E0CF-AA1D-4E62-8F39-CC9EC75E766A}" type="pres">
      <dgm:prSet presAssocID="{A3949DE1-0610-4BD7-9F38-3239D031186C}" presName="tx1" presStyleLbl="revTx" presStyleIdx="0" presStyleCnt="8"/>
      <dgm:spPr/>
      <dgm:t>
        <a:bodyPr/>
        <a:lstStyle/>
        <a:p>
          <a:endParaRPr lang="en-US"/>
        </a:p>
      </dgm:t>
    </dgm:pt>
    <dgm:pt modelId="{E615C9A1-1D93-4729-A32B-0A87159D9A46}" type="pres">
      <dgm:prSet presAssocID="{A3949DE1-0610-4BD7-9F38-3239D031186C}" presName="vert1" presStyleCnt="0"/>
      <dgm:spPr/>
    </dgm:pt>
    <dgm:pt modelId="{0C23DECE-7B5E-42C2-BDC6-94EC925E0D14}" type="pres">
      <dgm:prSet presAssocID="{E2DA6A7F-B46F-4F24-9667-B00AF4D9694E}" presName="thickLine" presStyleLbl="alignNode1" presStyleIdx="1" presStyleCnt="8"/>
      <dgm:spPr/>
    </dgm:pt>
    <dgm:pt modelId="{38FC7ED9-C0C1-4A85-B2F4-1A94B9A5ED7A}" type="pres">
      <dgm:prSet presAssocID="{E2DA6A7F-B46F-4F24-9667-B00AF4D9694E}" presName="horz1" presStyleCnt="0"/>
      <dgm:spPr/>
    </dgm:pt>
    <dgm:pt modelId="{78C59FCA-7211-4648-AA19-74FCDEF8E4AD}" type="pres">
      <dgm:prSet presAssocID="{E2DA6A7F-B46F-4F24-9667-B00AF4D9694E}" presName="tx1" presStyleLbl="revTx" presStyleIdx="1" presStyleCnt="8"/>
      <dgm:spPr/>
      <dgm:t>
        <a:bodyPr/>
        <a:lstStyle/>
        <a:p>
          <a:endParaRPr lang="en-US"/>
        </a:p>
      </dgm:t>
    </dgm:pt>
    <dgm:pt modelId="{A5DE31AD-738A-4296-AA70-DF3430EA62C1}" type="pres">
      <dgm:prSet presAssocID="{E2DA6A7F-B46F-4F24-9667-B00AF4D9694E}" presName="vert1" presStyleCnt="0"/>
      <dgm:spPr/>
    </dgm:pt>
    <dgm:pt modelId="{25807A2E-CB29-4613-9DE0-8F183DE3BEF7}" type="pres">
      <dgm:prSet presAssocID="{03F9A530-B34A-4B3C-AABB-98FA9E10E07B}" presName="thickLine" presStyleLbl="alignNode1" presStyleIdx="2" presStyleCnt="8"/>
      <dgm:spPr/>
    </dgm:pt>
    <dgm:pt modelId="{FC6DE96B-AD83-4FE9-A9A3-AD92E21EABC7}" type="pres">
      <dgm:prSet presAssocID="{03F9A530-B34A-4B3C-AABB-98FA9E10E07B}" presName="horz1" presStyleCnt="0"/>
      <dgm:spPr/>
    </dgm:pt>
    <dgm:pt modelId="{A4231592-525A-4BF5-A26B-D361856D9F63}" type="pres">
      <dgm:prSet presAssocID="{03F9A530-B34A-4B3C-AABB-98FA9E10E07B}" presName="tx1" presStyleLbl="revTx" presStyleIdx="2" presStyleCnt="8"/>
      <dgm:spPr/>
      <dgm:t>
        <a:bodyPr/>
        <a:lstStyle/>
        <a:p>
          <a:endParaRPr lang="en-US"/>
        </a:p>
      </dgm:t>
    </dgm:pt>
    <dgm:pt modelId="{6CEE32EE-D04E-45F7-8BEA-9A37D98A44B7}" type="pres">
      <dgm:prSet presAssocID="{03F9A530-B34A-4B3C-AABB-98FA9E10E07B}" presName="vert1" presStyleCnt="0"/>
      <dgm:spPr/>
    </dgm:pt>
    <dgm:pt modelId="{5D97E7D0-E387-481E-A73F-5437BB5EF479}" type="pres">
      <dgm:prSet presAssocID="{ABAC4B26-1284-474D-B37F-55B4E0C96A1C}" presName="thickLine" presStyleLbl="alignNode1" presStyleIdx="3" presStyleCnt="8"/>
      <dgm:spPr/>
    </dgm:pt>
    <dgm:pt modelId="{458BEFB9-B721-4181-8E7A-30178AD14AD1}" type="pres">
      <dgm:prSet presAssocID="{ABAC4B26-1284-474D-B37F-55B4E0C96A1C}" presName="horz1" presStyleCnt="0"/>
      <dgm:spPr/>
    </dgm:pt>
    <dgm:pt modelId="{9CF2B93E-B0F0-46CC-9E27-B3B8F4BD0529}" type="pres">
      <dgm:prSet presAssocID="{ABAC4B26-1284-474D-B37F-55B4E0C96A1C}" presName="tx1" presStyleLbl="revTx" presStyleIdx="3" presStyleCnt="8"/>
      <dgm:spPr/>
      <dgm:t>
        <a:bodyPr/>
        <a:lstStyle/>
        <a:p>
          <a:endParaRPr lang="en-US"/>
        </a:p>
      </dgm:t>
    </dgm:pt>
    <dgm:pt modelId="{23DD615B-2EF6-4D49-98FE-349247236B82}" type="pres">
      <dgm:prSet presAssocID="{ABAC4B26-1284-474D-B37F-55B4E0C96A1C}" presName="vert1" presStyleCnt="0"/>
      <dgm:spPr/>
    </dgm:pt>
    <dgm:pt modelId="{59FF802B-D44E-44A9-9836-86B16CD5937B}" type="pres">
      <dgm:prSet presAssocID="{2C5FB8B4-F5A9-4175-9334-063D540BE095}" presName="thickLine" presStyleLbl="alignNode1" presStyleIdx="4" presStyleCnt="8"/>
      <dgm:spPr/>
    </dgm:pt>
    <dgm:pt modelId="{ED134983-6A0D-473C-9DE5-D13848A4DA4F}" type="pres">
      <dgm:prSet presAssocID="{2C5FB8B4-F5A9-4175-9334-063D540BE095}" presName="horz1" presStyleCnt="0"/>
      <dgm:spPr/>
    </dgm:pt>
    <dgm:pt modelId="{2419CC3F-8FE4-4B80-BE42-ACCD6FA150EB}" type="pres">
      <dgm:prSet presAssocID="{2C5FB8B4-F5A9-4175-9334-063D540BE095}" presName="tx1" presStyleLbl="revTx" presStyleIdx="4" presStyleCnt="8"/>
      <dgm:spPr/>
      <dgm:t>
        <a:bodyPr/>
        <a:lstStyle/>
        <a:p>
          <a:endParaRPr lang="en-US"/>
        </a:p>
      </dgm:t>
    </dgm:pt>
    <dgm:pt modelId="{3329A20F-81F6-40C9-BC5A-18B11797CA3B}" type="pres">
      <dgm:prSet presAssocID="{2C5FB8B4-F5A9-4175-9334-063D540BE095}" presName="vert1" presStyleCnt="0"/>
      <dgm:spPr/>
    </dgm:pt>
    <dgm:pt modelId="{E7405E2D-22F0-47AC-B1E3-51FF534DBFE4}" type="pres">
      <dgm:prSet presAssocID="{FBF2ADA7-A402-498E-A256-09C6B9A82F92}" presName="thickLine" presStyleLbl="alignNode1" presStyleIdx="5" presStyleCnt="8"/>
      <dgm:spPr/>
    </dgm:pt>
    <dgm:pt modelId="{B0085FDF-0978-4CE9-BF57-952A357923B9}" type="pres">
      <dgm:prSet presAssocID="{FBF2ADA7-A402-498E-A256-09C6B9A82F92}" presName="horz1" presStyleCnt="0"/>
      <dgm:spPr/>
    </dgm:pt>
    <dgm:pt modelId="{3A330FF4-EA27-4C98-BFF6-AB2ED6C65996}" type="pres">
      <dgm:prSet presAssocID="{FBF2ADA7-A402-498E-A256-09C6B9A82F92}" presName="tx1" presStyleLbl="revTx" presStyleIdx="5" presStyleCnt="8"/>
      <dgm:spPr/>
      <dgm:t>
        <a:bodyPr/>
        <a:lstStyle/>
        <a:p>
          <a:endParaRPr lang="en-US"/>
        </a:p>
      </dgm:t>
    </dgm:pt>
    <dgm:pt modelId="{DC677799-275C-4539-A501-2C4F760589F9}" type="pres">
      <dgm:prSet presAssocID="{FBF2ADA7-A402-498E-A256-09C6B9A82F92}" presName="vert1" presStyleCnt="0"/>
      <dgm:spPr/>
    </dgm:pt>
    <dgm:pt modelId="{87EB90D7-072A-4E7C-A27F-CCDBB8C05A38}" type="pres">
      <dgm:prSet presAssocID="{25149306-916D-4290-9A3C-A15BB6A5EA67}" presName="thickLine" presStyleLbl="alignNode1" presStyleIdx="6" presStyleCnt="8"/>
      <dgm:spPr/>
    </dgm:pt>
    <dgm:pt modelId="{E4E699E7-8561-4CF8-965C-B95A015167EC}" type="pres">
      <dgm:prSet presAssocID="{25149306-916D-4290-9A3C-A15BB6A5EA67}" presName="horz1" presStyleCnt="0"/>
      <dgm:spPr/>
    </dgm:pt>
    <dgm:pt modelId="{7B5F84C6-7FB5-405E-8ACE-018EA0F8BD0D}" type="pres">
      <dgm:prSet presAssocID="{25149306-916D-4290-9A3C-A15BB6A5EA67}" presName="tx1" presStyleLbl="revTx" presStyleIdx="6" presStyleCnt="8"/>
      <dgm:spPr/>
      <dgm:t>
        <a:bodyPr/>
        <a:lstStyle/>
        <a:p>
          <a:endParaRPr lang="en-US"/>
        </a:p>
      </dgm:t>
    </dgm:pt>
    <dgm:pt modelId="{C67A5461-D7D0-47BA-9865-5BA893E94365}" type="pres">
      <dgm:prSet presAssocID="{25149306-916D-4290-9A3C-A15BB6A5EA67}" presName="vert1" presStyleCnt="0"/>
      <dgm:spPr/>
    </dgm:pt>
    <dgm:pt modelId="{AABEE993-309C-42F0-880B-69CC4C21D87E}" type="pres">
      <dgm:prSet presAssocID="{4A611D28-7203-45CB-9F06-E7C562E155ED}" presName="thickLine" presStyleLbl="alignNode1" presStyleIdx="7" presStyleCnt="8"/>
      <dgm:spPr/>
    </dgm:pt>
    <dgm:pt modelId="{4A39B878-4ACB-4013-9FD3-ABB8DBC5AFD0}" type="pres">
      <dgm:prSet presAssocID="{4A611D28-7203-45CB-9F06-E7C562E155ED}" presName="horz1" presStyleCnt="0"/>
      <dgm:spPr/>
    </dgm:pt>
    <dgm:pt modelId="{041DDC59-79B0-40B3-81CD-23A07CD8E455}" type="pres">
      <dgm:prSet presAssocID="{4A611D28-7203-45CB-9F06-E7C562E155ED}" presName="tx1" presStyleLbl="revTx" presStyleIdx="7" presStyleCnt="8"/>
      <dgm:spPr/>
      <dgm:t>
        <a:bodyPr/>
        <a:lstStyle/>
        <a:p>
          <a:endParaRPr lang="en-US"/>
        </a:p>
      </dgm:t>
    </dgm:pt>
    <dgm:pt modelId="{37F42A5D-C3EB-40C6-A4B6-A020B15D0220}" type="pres">
      <dgm:prSet presAssocID="{4A611D28-7203-45CB-9F06-E7C562E155ED}" presName="vert1" presStyleCnt="0"/>
      <dgm:spPr/>
    </dgm:pt>
  </dgm:ptLst>
  <dgm:cxnLst>
    <dgm:cxn modelId="{1D84649D-7687-475D-8AD6-54E2686E1641}" srcId="{551E453E-6BAC-41B9-A3BA-93E198644F20}" destId="{2C5FB8B4-F5A9-4175-9334-063D540BE095}" srcOrd="4" destOrd="0" parTransId="{659B7412-7D26-475A-862E-1C3F4F0F5322}" sibTransId="{F926DA6D-4CAC-46DE-9E3A-0D06FA07BEBB}"/>
    <dgm:cxn modelId="{983E4A22-F7DB-4785-8A1B-4DF900730F2F}" srcId="{551E453E-6BAC-41B9-A3BA-93E198644F20}" destId="{ABAC4B26-1284-474D-B37F-55B4E0C96A1C}" srcOrd="3" destOrd="0" parTransId="{40AB49AF-05A6-4F93-BE15-603A8718F9D8}" sibTransId="{FBB5DDBB-20C1-4E00-9801-966E16BB45B4}"/>
    <dgm:cxn modelId="{D36572F4-4231-42EF-ADBD-A4EEEC08FD4D}" type="presOf" srcId="{E2DA6A7F-B46F-4F24-9667-B00AF4D9694E}" destId="{78C59FCA-7211-4648-AA19-74FCDEF8E4AD}" srcOrd="0" destOrd="0" presId="urn:microsoft.com/office/officeart/2008/layout/LinedList"/>
    <dgm:cxn modelId="{54059A05-2B61-4562-A902-FA046E57E6D5}" srcId="{551E453E-6BAC-41B9-A3BA-93E198644F20}" destId="{03F9A530-B34A-4B3C-AABB-98FA9E10E07B}" srcOrd="2" destOrd="0" parTransId="{8C8FC544-6760-4FD9-9336-0C3EF41AB811}" sibTransId="{C1B291AD-9947-456C-ABE3-583DA50BA5E8}"/>
    <dgm:cxn modelId="{C2A12ABF-BB68-4236-B8F0-4255DD87319B}" type="presOf" srcId="{551E453E-6BAC-41B9-A3BA-93E198644F20}" destId="{2C990B57-DDC9-480A-82D1-69F0BBA15EB7}" srcOrd="0" destOrd="0" presId="urn:microsoft.com/office/officeart/2008/layout/LinedList"/>
    <dgm:cxn modelId="{8522D86C-41D1-4687-92A0-3C437F091225}" type="presOf" srcId="{4A611D28-7203-45CB-9F06-E7C562E155ED}" destId="{041DDC59-79B0-40B3-81CD-23A07CD8E455}" srcOrd="0" destOrd="0" presId="urn:microsoft.com/office/officeart/2008/layout/LinedList"/>
    <dgm:cxn modelId="{331529D9-A469-46FE-BB5C-1AAFDE84D83D}" type="presOf" srcId="{FBF2ADA7-A402-498E-A256-09C6B9A82F92}" destId="{3A330FF4-EA27-4C98-BFF6-AB2ED6C65996}" srcOrd="0" destOrd="0" presId="urn:microsoft.com/office/officeart/2008/layout/LinedList"/>
    <dgm:cxn modelId="{A671EE43-8A58-4E78-B7B1-6BA77FEDC344}" srcId="{551E453E-6BAC-41B9-A3BA-93E198644F20}" destId="{A3949DE1-0610-4BD7-9F38-3239D031186C}" srcOrd="0" destOrd="0" parTransId="{0C5DAF65-0E4E-420B-A2D7-08EBC6256C14}" sibTransId="{CB0F6A4D-29D5-44E9-BA47-D93FCBCD3FEF}"/>
    <dgm:cxn modelId="{E9D2B693-0110-4231-9EF6-FA2B51839120}" type="presOf" srcId="{2C5FB8B4-F5A9-4175-9334-063D540BE095}" destId="{2419CC3F-8FE4-4B80-BE42-ACCD6FA150EB}" srcOrd="0" destOrd="0" presId="urn:microsoft.com/office/officeart/2008/layout/LinedList"/>
    <dgm:cxn modelId="{EF297340-07ED-4D0C-9572-FEBF0A803E8E}" srcId="{551E453E-6BAC-41B9-A3BA-93E198644F20}" destId="{FBF2ADA7-A402-498E-A256-09C6B9A82F92}" srcOrd="5" destOrd="0" parTransId="{8D6D83D2-4704-4494-8D9C-FF6E9D294F75}" sibTransId="{1F85BB87-8B9D-4758-8FF7-8C52877A2810}"/>
    <dgm:cxn modelId="{DEDB832A-D97A-4C72-AF7F-E30EA60BD51E}" type="presOf" srcId="{A3949DE1-0610-4BD7-9F38-3239D031186C}" destId="{6497E0CF-AA1D-4E62-8F39-CC9EC75E766A}" srcOrd="0" destOrd="0" presId="urn:microsoft.com/office/officeart/2008/layout/LinedList"/>
    <dgm:cxn modelId="{5A948DAC-32BE-4027-AA3B-AC52DB9BC2B5}" srcId="{551E453E-6BAC-41B9-A3BA-93E198644F20}" destId="{25149306-916D-4290-9A3C-A15BB6A5EA67}" srcOrd="6" destOrd="0" parTransId="{C6211A89-3044-4809-8C7A-3CAFFAED2ED1}" sibTransId="{586B5E27-8097-4DA7-B405-8531CE3F49E7}"/>
    <dgm:cxn modelId="{1CAB89B5-CD67-4840-9F2A-96A1C9B95B03}" type="presOf" srcId="{ABAC4B26-1284-474D-B37F-55B4E0C96A1C}" destId="{9CF2B93E-B0F0-46CC-9E27-B3B8F4BD0529}" srcOrd="0" destOrd="0" presId="urn:microsoft.com/office/officeart/2008/layout/LinedList"/>
    <dgm:cxn modelId="{8052BF90-8582-45CA-8809-C0B4891A2586}" type="presOf" srcId="{25149306-916D-4290-9A3C-A15BB6A5EA67}" destId="{7B5F84C6-7FB5-405E-8ACE-018EA0F8BD0D}" srcOrd="0" destOrd="0" presId="urn:microsoft.com/office/officeart/2008/layout/LinedList"/>
    <dgm:cxn modelId="{2BB86F33-7928-4749-8027-79B42F8D2747}" srcId="{551E453E-6BAC-41B9-A3BA-93E198644F20}" destId="{4A611D28-7203-45CB-9F06-E7C562E155ED}" srcOrd="7" destOrd="0" parTransId="{23E49139-E84F-4CEF-B74B-D37E6365B900}" sibTransId="{90E3A743-07FF-4512-97E9-080E5BB4D541}"/>
    <dgm:cxn modelId="{94353A71-B373-47DF-A2F6-4999B55A3DBE}" srcId="{551E453E-6BAC-41B9-A3BA-93E198644F20}" destId="{E2DA6A7F-B46F-4F24-9667-B00AF4D9694E}" srcOrd="1" destOrd="0" parTransId="{69A62843-E874-445A-9A4A-C0C5B7E2905E}" sibTransId="{ADF42691-8C32-4A3C-897F-C3C6F4253173}"/>
    <dgm:cxn modelId="{52721186-1F06-4941-8F16-7520AF6BACB3}" type="presOf" srcId="{03F9A530-B34A-4B3C-AABB-98FA9E10E07B}" destId="{A4231592-525A-4BF5-A26B-D361856D9F63}" srcOrd="0" destOrd="0" presId="urn:microsoft.com/office/officeart/2008/layout/LinedList"/>
    <dgm:cxn modelId="{4D7E391E-F402-43C9-B4C9-20DB4A8F2DA4}" type="presParOf" srcId="{2C990B57-DDC9-480A-82D1-69F0BBA15EB7}" destId="{6C89E0F5-3783-4CB4-9C80-25E6829343E9}" srcOrd="0" destOrd="0" presId="urn:microsoft.com/office/officeart/2008/layout/LinedList"/>
    <dgm:cxn modelId="{381C2622-7A70-4EBB-B082-59D0EACC8B77}" type="presParOf" srcId="{2C990B57-DDC9-480A-82D1-69F0BBA15EB7}" destId="{A64302D1-F49F-4DA0-89C8-3E09F2386A9D}" srcOrd="1" destOrd="0" presId="urn:microsoft.com/office/officeart/2008/layout/LinedList"/>
    <dgm:cxn modelId="{D69B3169-A555-43CD-9085-001C2CF8DFD3}" type="presParOf" srcId="{A64302D1-F49F-4DA0-89C8-3E09F2386A9D}" destId="{6497E0CF-AA1D-4E62-8F39-CC9EC75E766A}" srcOrd="0" destOrd="0" presId="urn:microsoft.com/office/officeart/2008/layout/LinedList"/>
    <dgm:cxn modelId="{8AD78A3D-C097-447C-BF03-CF4E5435A20E}" type="presParOf" srcId="{A64302D1-F49F-4DA0-89C8-3E09F2386A9D}" destId="{E615C9A1-1D93-4729-A32B-0A87159D9A46}" srcOrd="1" destOrd="0" presId="urn:microsoft.com/office/officeart/2008/layout/LinedList"/>
    <dgm:cxn modelId="{6E6DADDB-17DB-4A08-B655-15F59E5B742C}" type="presParOf" srcId="{2C990B57-DDC9-480A-82D1-69F0BBA15EB7}" destId="{0C23DECE-7B5E-42C2-BDC6-94EC925E0D14}" srcOrd="2" destOrd="0" presId="urn:microsoft.com/office/officeart/2008/layout/LinedList"/>
    <dgm:cxn modelId="{CC3DBD8D-4ADA-461D-A740-C5A327667F4A}" type="presParOf" srcId="{2C990B57-DDC9-480A-82D1-69F0BBA15EB7}" destId="{38FC7ED9-C0C1-4A85-B2F4-1A94B9A5ED7A}" srcOrd="3" destOrd="0" presId="urn:microsoft.com/office/officeart/2008/layout/LinedList"/>
    <dgm:cxn modelId="{7E54224E-F286-46DF-B0B1-E111D134BDC9}" type="presParOf" srcId="{38FC7ED9-C0C1-4A85-B2F4-1A94B9A5ED7A}" destId="{78C59FCA-7211-4648-AA19-74FCDEF8E4AD}" srcOrd="0" destOrd="0" presId="urn:microsoft.com/office/officeart/2008/layout/LinedList"/>
    <dgm:cxn modelId="{25B050AB-5B51-483B-99D7-FE200D99F472}" type="presParOf" srcId="{38FC7ED9-C0C1-4A85-B2F4-1A94B9A5ED7A}" destId="{A5DE31AD-738A-4296-AA70-DF3430EA62C1}" srcOrd="1" destOrd="0" presId="urn:microsoft.com/office/officeart/2008/layout/LinedList"/>
    <dgm:cxn modelId="{E58D3E03-71CA-48C5-8107-56E1D518EEA7}" type="presParOf" srcId="{2C990B57-DDC9-480A-82D1-69F0BBA15EB7}" destId="{25807A2E-CB29-4613-9DE0-8F183DE3BEF7}" srcOrd="4" destOrd="0" presId="urn:microsoft.com/office/officeart/2008/layout/LinedList"/>
    <dgm:cxn modelId="{0F3D51CA-C4AC-4165-8664-B2845DEE7C9A}" type="presParOf" srcId="{2C990B57-DDC9-480A-82D1-69F0BBA15EB7}" destId="{FC6DE96B-AD83-4FE9-A9A3-AD92E21EABC7}" srcOrd="5" destOrd="0" presId="urn:microsoft.com/office/officeart/2008/layout/LinedList"/>
    <dgm:cxn modelId="{0BC8D4D0-E2F6-4ED7-A27E-1EB2438920EA}" type="presParOf" srcId="{FC6DE96B-AD83-4FE9-A9A3-AD92E21EABC7}" destId="{A4231592-525A-4BF5-A26B-D361856D9F63}" srcOrd="0" destOrd="0" presId="urn:microsoft.com/office/officeart/2008/layout/LinedList"/>
    <dgm:cxn modelId="{B1F76B7D-B5A8-4350-AE90-78F3848D3C77}" type="presParOf" srcId="{FC6DE96B-AD83-4FE9-A9A3-AD92E21EABC7}" destId="{6CEE32EE-D04E-45F7-8BEA-9A37D98A44B7}" srcOrd="1" destOrd="0" presId="urn:microsoft.com/office/officeart/2008/layout/LinedList"/>
    <dgm:cxn modelId="{FEB5D598-7EE7-4B0A-938F-FA02BEA1F7F6}" type="presParOf" srcId="{2C990B57-DDC9-480A-82D1-69F0BBA15EB7}" destId="{5D97E7D0-E387-481E-A73F-5437BB5EF479}" srcOrd="6" destOrd="0" presId="urn:microsoft.com/office/officeart/2008/layout/LinedList"/>
    <dgm:cxn modelId="{1412D39F-9C13-41FA-B843-4E0228073AF1}" type="presParOf" srcId="{2C990B57-DDC9-480A-82D1-69F0BBA15EB7}" destId="{458BEFB9-B721-4181-8E7A-30178AD14AD1}" srcOrd="7" destOrd="0" presId="urn:microsoft.com/office/officeart/2008/layout/LinedList"/>
    <dgm:cxn modelId="{5D623274-BF51-4C98-9EE1-71B93FB0DF76}" type="presParOf" srcId="{458BEFB9-B721-4181-8E7A-30178AD14AD1}" destId="{9CF2B93E-B0F0-46CC-9E27-B3B8F4BD0529}" srcOrd="0" destOrd="0" presId="urn:microsoft.com/office/officeart/2008/layout/LinedList"/>
    <dgm:cxn modelId="{BD19B05A-0B03-4D8E-B002-F5D4B4017994}" type="presParOf" srcId="{458BEFB9-B721-4181-8E7A-30178AD14AD1}" destId="{23DD615B-2EF6-4D49-98FE-349247236B82}" srcOrd="1" destOrd="0" presId="urn:microsoft.com/office/officeart/2008/layout/LinedList"/>
    <dgm:cxn modelId="{1E30ADDF-D96D-4C6D-AEBF-3829AA1AE34C}" type="presParOf" srcId="{2C990B57-DDC9-480A-82D1-69F0BBA15EB7}" destId="{59FF802B-D44E-44A9-9836-86B16CD5937B}" srcOrd="8" destOrd="0" presId="urn:microsoft.com/office/officeart/2008/layout/LinedList"/>
    <dgm:cxn modelId="{A01BBCFE-F988-4429-8686-E504D9B88184}" type="presParOf" srcId="{2C990B57-DDC9-480A-82D1-69F0BBA15EB7}" destId="{ED134983-6A0D-473C-9DE5-D13848A4DA4F}" srcOrd="9" destOrd="0" presId="urn:microsoft.com/office/officeart/2008/layout/LinedList"/>
    <dgm:cxn modelId="{2DC9DBED-5408-476A-AC96-147A5C3AF72C}" type="presParOf" srcId="{ED134983-6A0D-473C-9DE5-D13848A4DA4F}" destId="{2419CC3F-8FE4-4B80-BE42-ACCD6FA150EB}" srcOrd="0" destOrd="0" presId="urn:microsoft.com/office/officeart/2008/layout/LinedList"/>
    <dgm:cxn modelId="{5EA487BB-453D-4C91-A8DD-78CD547E9B3C}" type="presParOf" srcId="{ED134983-6A0D-473C-9DE5-D13848A4DA4F}" destId="{3329A20F-81F6-40C9-BC5A-18B11797CA3B}" srcOrd="1" destOrd="0" presId="urn:microsoft.com/office/officeart/2008/layout/LinedList"/>
    <dgm:cxn modelId="{127B9BD2-EE5B-4879-BC49-EAD8A07C8526}" type="presParOf" srcId="{2C990B57-DDC9-480A-82D1-69F0BBA15EB7}" destId="{E7405E2D-22F0-47AC-B1E3-51FF534DBFE4}" srcOrd="10" destOrd="0" presId="urn:microsoft.com/office/officeart/2008/layout/LinedList"/>
    <dgm:cxn modelId="{C9B234FD-621F-402A-906B-6D6E2D2D9237}" type="presParOf" srcId="{2C990B57-DDC9-480A-82D1-69F0BBA15EB7}" destId="{B0085FDF-0978-4CE9-BF57-952A357923B9}" srcOrd="11" destOrd="0" presId="urn:microsoft.com/office/officeart/2008/layout/LinedList"/>
    <dgm:cxn modelId="{EFEB7E07-21D1-4961-A449-6F0E4DC53FED}" type="presParOf" srcId="{B0085FDF-0978-4CE9-BF57-952A357923B9}" destId="{3A330FF4-EA27-4C98-BFF6-AB2ED6C65996}" srcOrd="0" destOrd="0" presId="urn:microsoft.com/office/officeart/2008/layout/LinedList"/>
    <dgm:cxn modelId="{905C7C1C-8D3C-4187-BF11-531714A81DE9}" type="presParOf" srcId="{B0085FDF-0978-4CE9-BF57-952A357923B9}" destId="{DC677799-275C-4539-A501-2C4F760589F9}" srcOrd="1" destOrd="0" presId="urn:microsoft.com/office/officeart/2008/layout/LinedList"/>
    <dgm:cxn modelId="{FBCD635B-444B-4FFC-9FF4-2D118E005212}" type="presParOf" srcId="{2C990B57-DDC9-480A-82D1-69F0BBA15EB7}" destId="{87EB90D7-072A-4E7C-A27F-CCDBB8C05A38}" srcOrd="12" destOrd="0" presId="urn:microsoft.com/office/officeart/2008/layout/LinedList"/>
    <dgm:cxn modelId="{9FF0371C-12B6-4983-906B-36B413DAED59}" type="presParOf" srcId="{2C990B57-DDC9-480A-82D1-69F0BBA15EB7}" destId="{E4E699E7-8561-4CF8-965C-B95A015167EC}" srcOrd="13" destOrd="0" presId="urn:microsoft.com/office/officeart/2008/layout/LinedList"/>
    <dgm:cxn modelId="{C76E9F25-9F83-44DE-B3A6-600559078E72}" type="presParOf" srcId="{E4E699E7-8561-4CF8-965C-B95A015167EC}" destId="{7B5F84C6-7FB5-405E-8ACE-018EA0F8BD0D}" srcOrd="0" destOrd="0" presId="urn:microsoft.com/office/officeart/2008/layout/LinedList"/>
    <dgm:cxn modelId="{0434D749-751E-4773-B4C7-D574712907A6}" type="presParOf" srcId="{E4E699E7-8561-4CF8-965C-B95A015167EC}" destId="{C67A5461-D7D0-47BA-9865-5BA893E94365}" srcOrd="1" destOrd="0" presId="urn:microsoft.com/office/officeart/2008/layout/LinedList"/>
    <dgm:cxn modelId="{1DAB4B34-6A56-4988-A693-1F65CE8D6BF9}" type="presParOf" srcId="{2C990B57-DDC9-480A-82D1-69F0BBA15EB7}" destId="{AABEE993-309C-42F0-880B-69CC4C21D87E}" srcOrd="14" destOrd="0" presId="urn:microsoft.com/office/officeart/2008/layout/LinedList"/>
    <dgm:cxn modelId="{40341104-7D48-47C4-811D-90B82FFBCBE3}" type="presParOf" srcId="{2C990B57-DDC9-480A-82D1-69F0BBA15EB7}" destId="{4A39B878-4ACB-4013-9FD3-ABB8DBC5AFD0}" srcOrd="15" destOrd="0" presId="urn:microsoft.com/office/officeart/2008/layout/LinedList"/>
    <dgm:cxn modelId="{625CEFF5-28BC-48B3-8AE7-B5B6BC54BF61}" type="presParOf" srcId="{4A39B878-4ACB-4013-9FD3-ABB8DBC5AFD0}" destId="{041DDC59-79B0-40B3-81CD-23A07CD8E455}" srcOrd="0" destOrd="0" presId="urn:microsoft.com/office/officeart/2008/layout/LinedList"/>
    <dgm:cxn modelId="{56755DB2-890A-4F14-911B-D25F604C2B39}" type="presParOf" srcId="{4A39B878-4ACB-4013-9FD3-ABB8DBC5AFD0}" destId="{37F42A5D-C3EB-40C6-A4B6-A020B15D02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C22A5-7D7D-4277-A412-46C1FC5FC649}"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223C9AFF-E411-4A87-BCEC-7E92E2053E73}">
      <dgm:prSet custT="1"/>
      <dgm:spPr/>
      <dgm:t>
        <a:bodyPr/>
        <a:lstStyle/>
        <a:p>
          <a:pPr algn="r"/>
          <a:r>
            <a:rPr lang="en-US" sz="2800" b="1" u="sng" dirty="0">
              <a:solidFill>
                <a:schemeClr val="tx1"/>
              </a:solidFill>
            </a:rPr>
            <a:t>http://www.tampa-xway.com/procurement/#</a:t>
          </a:r>
          <a:r>
            <a:rPr lang="en-US" sz="2800" b="1" dirty="0">
              <a:solidFill>
                <a:schemeClr val="tx1"/>
              </a:solidFill>
            </a:rPr>
            <a:t> </a:t>
          </a:r>
        </a:p>
      </dgm:t>
    </dgm:pt>
    <dgm:pt modelId="{29A40528-5ED2-4749-9314-CE8DA7213392}" type="parTrans" cxnId="{AC236438-23D5-48E5-A964-E9EAE77C2E69}">
      <dgm:prSet/>
      <dgm:spPr/>
      <dgm:t>
        <a:bodyPr/>
        <a:lstStyle/>
        <a:p>
          <a:endParaRPr lang="en-US"/>
        </a:p>
      </dgm:t>
    </dgm:pt>
    <dgm:pt modelId="{5631810D-4373-4151-9918-728ACF68434A}" type="sibTrans" cxnId="{AC236438-23D5-48E5-A964-E9EAE77C2E69}">
      <dgm:prSet/>
      <dgm:spPr/>
      <dgm:t>
        <a:bodyPr/>
        <a:lstStyle/>
        <a:p>
          <a:endParaRPr lang="en-US" dirty="0"/>
        </a:p>
      </dgm:t>
    </dgm:pt>
    <dgm:pt modelId="{FEC7840D-A5FC-41B7-A503-9F7280E26CF3}">
      <dgm:prSet/>
      <dgm:spPr/>
      <dgm:t>
        <a:bodyPr/>
        <a:lstStyle/>
        <a:p>
          <a:r>
            <a:rPr lang="en-US" dirty="0">
              <a:solidFill>
                <a:schemeClr val="tx1"/>
              </a:solidFill>
            </a:rPr>
            <a:t>The </a:t>
          </a:r>
          <a:r>
            <a:rPr lang="en-US" b="1" u="sng" dirty="0">
              <a:solidFill>
                <a:schemeClr val="tx1"/>
              </a:solidFill>
            </a:rPr>
            <a:t>cone of silence </a:t>
          </a:r>
          <a:r>
            <a:rPr lang="en-US" dirty="0">
              <a:solidFill>
                <a:schemeClr val="tx1"/>
              </a:solidFill>
            </a:rPr>
            <a:t>remains in place for all THEA, HNTB, Tierra, Element, Kimley-Horn and Omni staff.  The cone of silence begins on date of advertisement and ends upon Board Approval.</a:t>
          </a:r>
        </a:p>
      </dgm:t>
    </dgm:pt>
    <dgm:pt modelId="{9A406F0F-532B-4C25-8FA3-250E264DBBCB}" type="parTrans" cxnId="{793AA799-5A6A-415E-8BD3-A8CF860CD3E1}">
      <dgm:prSet/>
      <dgm:spPr/>
      <dgm:t>
        <a:bodyPr/>
        <a:lstStyle/>
        <a:p>
          <a:endParaRPr lang="en-US"/>
        </a:p>
      </dgm:t>
    </dgm:pt>
    <dgm:pt modelId="{3F13B614-FF93-4D3D-AE7A-4C0F6BD0B4BC}" type="sibTrans" cxnId="{793AA799-5A6A-415E-8BD3-A8CF860CD3E1}">
      <dgm:prSet/>
      <dgm:spPr/>
      <dgm:t>
        <a:bodyPr/>
        <a:lstStyle/>
        <a:p>
          <a:endParaRPr lang="en-US" dirty="0"/>
        </a:p>
      </dgm:t>
    </dgm:pt>
    <dgm:pt modelId="{0D7885C8-3160-4E62-988C-4CF9853AE296}">
      <dgm:prSet/>
      <dgm:spPr>
        <a:solidFill>
          <a:srgbClr val="FFCC00"/>
        </a:solidFill>
      </dgm:spPr>
      <dgm:t>
        <a:bodyPr/>
        <a:lstStyle/>
        <a:p>
          <a:r>
            <a:rPr lang="en-US" dirty="0">
              <a:solidFill>
                <a:schemeClr val="tx1"/>
              </a:solidFill>
            </a:rPr>
            <a:t>All questions should be emailed to Man Le, THEA Contracts &amp; Procurement Manager: </a:t>
          </a:r>
          <a:r>
            <a:rPr lang="en-US" u="sng" dirty="0">
              <a:solidFill>
                <a:schemeClr val="tx1"/>
              </a:solidFill>
            </a:rPr>
            <a:t>man.le@tampa-xway.com</a:t>
          </a:r>
          <a:endParaRPr lang="en-US" dirty="0">
            <a:solidFill>
              <a:schemeClr val="tx1"/>
            </a:solidFill>
          </a:endParaRPr>
        </a:p>
      </dgm:t>
    </dgm:pt>
    <dgm:pt modelId="{734CC3D3-A9AE-4505-A237-71BBF6A7AE3D}" type="parTrans" cxnId="{6D04C16F-6DA0-4039-BA24-9BF23FF14B6D}">
      <dgm:prSet/>
      <dgm:spPr/>
      <dgm:t>
        <a:bodyPr/>
        <a:lstStyle/>
        <a:p>
          <a:endParaRPr lang="en-US"/>
        </a:p>
      </dgm:t>
    </dgm:pt>
    <dgm:pt modelId="{7262913B-381E-4A0E-8369-5DEE706EEF91}" type="sibTrans" cxnId="{6D04C16F-6DA0-4039-BA24-9BF23FF14B6D}">
      <dgm:prSet/>
      <dgm:spPr/>
      <dgm:t>
        <a:bodyPr/>
        <a:lstStyle/>
        <a:p>
          <a:endParaRPr lang="en-US" dirty="0"/>
        </a:p>
      </dgm:t>
    </dgm:pt>
    <dgm:pt modelId="{1BE6A727-97B8-4E5F-B306-4E118A48F62B}">
      <dgm:prSet custT="1"/>
      <dgm:spPr>
        <a:solidFill>
          <a:schemeClr val="accent6">
            <a:lumMod val="75000"/>
          </a:schemeClr>
        </a:solidFill>
      </dgm:spPr>
      <dgm:t>
        <a:bodyPr/>
        <a:lstStyle/>
        <a:p>
          <a:pPr algn="l"/>
          <a:r>
            <a:rPr lang="en-US" sz="2500" b="1" dirty="0">
              <a:solidFill>
                <a:schemeClr val="tx1"/>
              </a:solidFill>
            </a:rPr>
            <a:t>Answers will be posted on the THEA website and Demandstar</a:t>
          </a:r>
          <a:endParaRPr lang="en-US" sz="2500" dirty="0">
            <a:solidFill>
              <a:schemeClr val="tx1"/>
            </a:solidFill>
          </a:endParaRPr>
        </a:p>
      </dgm:t>
    </dgm:pt>
    <dgm:pt modelId="{127DB728-D6F2-4BAF-B918-0FC628B7B4E7}" type="parTrans" cxnId="{F46097D3-12AD-449E-96CC-204D15E06164}">
      <dgm:prSet/>
      <dgm:spPr/>
      <dgm:t>
        <a:bodyPr/>
        <a:lstStyle/>
        <a:p>
          <a:endParaRPr lang="en-US"/>
        </a:p>
      </dgm:t>
    </dgm:pt>
    <dgm:pt modelId="{18A40682-2A0C-4226-960C-447CD765DBCD}" type="sibTrans" cxnId="{F46097D3-12AD-449E-96CC-204D15E06164}">
      <dgm:prSet/>
      <dgm:spPr/>
      <dgm:t>
        <a:bodyPr/>
        <a:lstStyle/>
        <a:p>
          <a:endParaRPr lang="en-US"/>
        </a:p>
      </dgm:t>
    </dgm:pt>
    <dgm:pt modelId="{97A72A3E-E5A8-47E8-AD32-ED1EDA56241F}" type="pres">
      <dgm:prSet presAssocID="{1EEC22A5-7D7D-4277-A412-46C1FC5FC649}" presName="outerComposite" presStyleCnt="0">
        <dgm:presLayoutVars>
          <dgm:chMax val="5"/>
          <dgm:dir/>
          <dgm:resizeHandles val="exact"/>
        </dgm:presLayoutVars>
      </dgm:prSet>
      <dgm:spPr/>
      <dgm:t>
        <a:bodyPr/>
        <a:lstStyle/>
        <a:p>
          <a:endParaRPr lang="en-US"/>
        </a:p>
      </dgm:t>
    </dgm:pt>
    <dgm:pt modelId="{79E5DC10-B13A-4602-98D4-F7073A6FE2EB}" type="pres">
      <dgm:prSet presAssocID="{1EEC22A5-7D7D-4277-A412-46C1FC5FC649}" presName="dummyMaxCanvas" presStyleCnt="0">
        <dgm:presLayoutVars/>
      </dgm:prSet>
      <dgm:spPr/>
    </dgm:pt>
    <dgm:pt modelId="{16620937-CD2B-4C4E-AA48-CEF8F3E21D9C}" type="pres">
      <dgm:prSet presAssocID="{1EEC22A5-7D7D-4277-A412-46C1FC5FC649}" presName="FourNodes_1" presStyleLbl="node1" presStyleIdx="0" presStyleCnt="4" custScaleX="120894" custLinFactNeighborX="7307" custLinFactNeighborY="1534">
        <dgm:presLayoutVars>
          <dgm:bulletEnabled val="1"/>
        </dgm:presLayoutVars>
      </dgm:prSet>
      <dgm:spPr/>
      <dgm:t>
        <a:bodyPr/>
        <a:lstStyle/>
        <a:p>
          <a:endParaRPr lang="en-US"/>
        </a:p>
      </dgm:t>
    </dgm:pt>
    <dgm:pt modelId="{06488A21-A6B0-42D2-8100-0BA566A5AA69}" type="pres">
      <dgm:prSet presAssocID="{1EEC22A5-7D7D-4277-A412-46C1FC5FC649}" presName="FourNodes_2" presStyleLbl="node1" presStyleIdx="1" presStyleCnt="4" custLinFactNeighborX="-4223" custLinFactNeighborY="395">
        <dgm:presLayoutVars>
          <dgm:bulletEnabled val="1"/>
        </dgm:presLayoutVars>
      </dgm:prSet>
      <dgm:spPr/>
      <dgm:t>
        <a:bodyPr/>
        <a:lstStyle/>
        <a:p>
          <a:endParaRPr lang="en-US"/>
        </a:p>
      </dgm:t>
    </dgm:pt>
    <dgm:pt modelId="{7F6BBDEA-F9B1-452C-9871-0E67DB8172B5}" type="pres">
      <dgm:prSet presAssocID="{1EEC22A5-7D7D-4277-A412-46C1FC5FC649}" presName="FourNodes_3" presStyleLbl="node1" presStyleIdx="2" presStyleCnt="4" custLinFactNeighborX="-3098" custLinFactNeighborY="-5797">
        <dgm:presLayoutVars>
          <dgm:bulletEnabled val="1"/>
        </dgm:presLayoutVars>
      </dgm:prSet>
      <dgm:spPr/>
      <dgm:t>
        <a:bodyPr/>
        <a:lstStyle/>
        <a:p>
          <a:endParaRPr lang="en-US"/>
        </a:p>
      </dgm:t>
    </dgm:pt>
    <dgm:pt modelId="{C6EC84CE-0C31-4DC4-9C86-4B5F092980E3}" type="pres">
      <dgm:prSet presAssocID="{1EEC22A5-7D7D-4277-A412-46C1FC5FC649}" presName="FourNodes_4" presStyleLbl="node1" presStyleIdx="3" presStyleCnt="4" custScaleX="104167" custLinFactNeighborX="-6532" custLinFactNeighborY="-5402">
        <dgm:presLayoutVars>
          <dgm:bulletEnabled val="1"/>
        </dgm:presLayoutVars>
      </dgm:prSet>
      <dgm:spPr/>
      <dgm:t>
        <a:bodyPr/>
        <a:lstStyle/>
        <a:p>
          <a:endParaRPr lang="en-US"/>
        </a:p>
      </dgm:t>
    </dgm:pt>
    <dgm:pt modelId="{948828B8-1852-4497-8203-DE743B7A31C3}" type="pres">
      <dgm:prSet presAssocID="{1EEC22A5-7D7D-4277-A412-46C1FC5FC649}" presName="FourConn_1-2" presStyleLbl="fgAccFollowNode1" presStyleIdx="0" presStyleCnt="3">
        <dgm:presLayoutVars>
          <dgm:bulletEnabled val="1"/>
        </dgm:presLayoutVars>
      </dgm:prSet>
      <dgm:spPr/>
      <dgm:t>
        <a:bodyPr/>
        <a:lstStyle/>
        <a:p>
          <a:endParaRPr lang="en-US"/>
        </a:p>
      </dgm:t>
    </dgm:pt>
    <dgm:pt modelId="{61B8D290-BF2C-469A-8ADC-4A04CFBB8B1C}" type="pres">
      <dgm:prSet presAssocID="{1EEC22A5-7D7D-4277-A412-46C1FC5FC649}" presName="FourConn_2-3" presStyleLbl="fgAccFollowNode1" presStyleIdx="1" presStyleCnt="3">
        <dgm:presLayoutVars>
          <dgm:bulletEnabled val="1"/>
        </dgm:presLayoutVars>
      </dgm:prSet>
      <dgm:spPr/>
      <dgm:t>
        <a:bodyPr/>
        <a:lstStyle/>
        <a:p>
          <a:endParaRPr lang="en-US"/>
        </a:p>
      </dgm:t>
    </dgm:pt>
    <dgm:pt modelId="{AF681400-2F98-475F-B473-7B8B052A2F07}" type="pres">
      <dgm:prSet presAssocID="{1EEC22A5-7D7D-4277-A412-46C1FC5FC649}" presName="FourConn_3-4" presStyleLbl="fgAccFollowNode1" presStyleIdx="2" presStyleCnt="3">
        <dgm:presLayoutVars>
          <dgm:bulletEnabled val="1"/>
        </dgm:presLayoutVars>
      </dgm:prSet>
      <dgm:spPr/>
      <dgm:t>
        <a:bodyPr/>
        <a:lstStyle/>
        <a:p>
          <a:endParaRPr lang="en-US"/>
        </a:p>
      </dgm:t>
    </dgm:pt>
    <dgm:pt modelId="{936AE784-A20B-4295-A4C6-19AC3F06FFDB}" type="pres">
      <dgm:prSet presAssocID="{1EEC22A5-7D7D-4277-A412-46C1FC5FC649}" presName="FourNodes_1_text" presStyleLbl="node1" presStyleIdx="3" presStyleCnt="4">
        <dgm:presLayoutVars>
          <dgm:bulletEnabled val="1"/>
        </dgm:presLayoutVars>
      </dgm:prSet>
      <dgm:spPr/>
      <dgm:t>
        <a:bodyPr/>
        <a:lstStyle/>
        <a:p>
          <a:endParaRPr lang="en-US"/>
        </a:p>
      </dgm:t>
    </dgm:pt>
    <dgm:pt modelId="{CB9E8D77-DB92-4977-BD2B-8A2FC0B1581A}" type="pres">
      <dgm:prSet presAssocID="{1EEC22A5-7D7D-4277-A412-46C1FC5FC649}" presName="FourNodes_2_text" presStyleLbl="node1" presStyleIdx="3" presStyleCnt="4">
        <dgm:presLayoutVars>
          <dgm:bulletEnabled val="1"/>
        </dgm:presLayoutVars>
      </dgm:prSet>
      <dgm:spPr/>
      <dgm:t>
        <a:bodyPr/>
        <a:lstStyle/>
        <a:p>
          <a:endParaRPr lang="en-US"/>
        </a:p>
      </dgm:t>
    </dgm:pt>
    <dgm:pt modelId="{1E98C002-B244-4A53-85E8-F9C49E66092B}" type="pres">
      <dgm:prSet presAssocID="{1EEC22A5-7D7D-4277-A412-46C1FC5FC649}" presName="FourNodes_3_text" presStyleLbl="node1" presStyleIdx="3" presStyleCnt="4">
        <dgm:presLayoutVars>
          <dgm:bulletEnabled val="1"/>
        </dgm:presLayoutVars>
      </dgm:prSet>
      <dgm:spPr/>
      <dgm:t>
        <a:bodyPr/>
        <a:lstStyle/>
        <a:p>
          <a:endParaRPr lang="en-US"/>
        </a:p>
      </dgm:t>
    </dgm:pt>
    <dgm:pt modelId="{EF0878F6-A4EF-49FF-BA1F-E82EE3BB72CB}" type="pres">
      <dgm:prSet presAssocID="{1EEC22A5-7D7D-4277-A412-46C1FC5FC649}" presName="FourNodes_4_text" presStyleLbl="node1" presStyleIdx="3" presStyleCnt="4">
        <dgm:presLayoutVars>
          <dgm:bulletEnabled val="1"/>
        </dgm:presLayoutVars>
      </dgm:prSet>
      <dgm:spPr/>
      <dgm:t>
        <a:bodyPr/>
        <a:lstStyle/>
        <a:p>
          <a:endParaRPr lang="en-US"/>
        </a:p>
      </dgm:t>
    </dgm:pt>
  </dgm:ptLst>
  <dgm:cxnLst>
    <dgm:cxn modelId="{31445857-BBDE-4E06-899A-E28065DB53BE}" type="presOf" srcId="{0D7885C8-3160-4E62-988C-4CF9853AE296}" destId="{7F6BBDEA-F9B1-452C-9871-0E67DB8172B5}" srcOrd="0" destOrd="0" presId="urn:microsoft.com/office/officeart/2005/8/layout/vProcess5"/>
    <dgm:cxn modelId="{68519A86-75AB-42DA-8521-5B50F34054C9}" type="presOf" srcId="{0D7885C8-3160-4E62-988C-4CF9853AE296}" destId="{1E98C002-B244-4A53-85E8-F9C49E66092B}" srcOrd="1" destOrd="0" presId="urn:microsoft.com/office/officeart/2005/8/layout/vProcess5"/>
    <dgm:cxn modelId="{154DAE80-5A01-44A7-841B-48B6587165D7}" type="presOf" srcId="{223C9AFF-E411-4A87-BCEC-7E92E2053E73}" destId="{936AE784-A20B-4295-A4C6-19AC3F06FFDB}" srcOrd="1" destOrd="0" presId="urn:microsoft.com/office/officeart/2005/8/layout/vProcess5"/>
    <dgm:cxn modelId="{51AB036C-30A5-4515-9339-EA7436533EA3}" type="presOf" srcId="{5631810D-4373-4151-9918-728ACF68434A}" destId="{948828B8-1852-4497-8203-DE743B7A31C3}" srcOrd="0" destOrd="0" presId="urn:microsoft.com/office/officeart/2005/8/layout/vProcess5"/>
    <dgm:cxn modelId="{14290591-9E91-4950-A6A2-617C099A9B9D}" type="presOf" srcId="{223C9AFF-E411-4A87-BCEC-7E92E2053E73}" destId="{16620937-CD2B-4C4E-AA48-CEF8F3E21D9C}" srcOrd="0" destOrd="0" presId="urn:microsoft.com/office/officeart/2005/8/layout/vProcess5"/>
    <dgm:cxn modelId="{4D203B94-921D-40DB-894B-F6337062C068}" type="presOf" srcId="{1BE6A727-97B8-4E5F-B306-4E118A48F62B}" destId="{EF0878F6-A4EF-49FF-BA1F-E82EE3BB72CB}" srcOrd="1" destOrd="0" presId="urn:microsoft.com/office/officeart/2005/8/layout/vProcess5"/>
    <dgm:cxn modelId="{DF9CA5AC-FEEA-4878-9918-B616521563EA}" type="presOf" srcId="{3F13B614-FF93-4D3D-AE7A-4C0F6BD0B4BC}" destId="{61B8D290-BF2C-469A-8ADC-4A04CFBB8B1C}" srcOrd="0" destOrd="0" presId="urn:microsoft.com/office/officeart/2005/8/layout/vProcess5"/>
    <dgm:cxn modelId="{E3BA61A5-51CB-4704-9AE6-18BCBE30B2C7}" type="presOf" srcId="{FEC7840D-A5FC-41B7-A503-9F7280E26CF3}" destId="{CB9E8D77-DB92-4977-BD2B-8A2FC0B1581A}" srcOrd="1" destOrd="0" presId="urn:microsoft.com/office/officeart/2005/8/layout/vProcess5"/>
    <dgm:cxn modelId="{F46097D3-12AD-449E-96CC-204D15E06164}" srcId="{1EEC22A5-7D7D-4277-A412-46C1FC5FC649}" destId="{1BE6A727-97B8-4E5F-B306-4E118A48F62B}" srcOrd="3" destOrd="0" parTransId="{127DB728-D6F2-4BAF-B918-0FC628B7B4E7}" sibTransId="{18A40682-2A0C-4226-960C-447CD765DBCD}"/>
    <dgm:cxn modelId="{793AA799-5A6A-415E-8BD3-A8CF860CD3E1}" srcId="{1EEC22A5-7D7D-4277-A412-46C1FC5FC649}" destId="{FEC7840D-A5FC-41B7-A503-9F7280E26CF3}" srcOrd="1" destOrd="0" parTransId="{9A406F0F-532B-4C25-8FA3-250E264DBBCB}" sibTransId="{3F13B614-FF93-4D3D-AE7A-4C0F6BD0B4BC}"/>
    <dgm:cxn modelId="{6D04C16F-6DA0-4039-BA24-9BF23FF14B6D}" srcId="{1EEC22A5-7D7D-4277-A412-46C1FC5FC649}" destId="{0D7885C8-3160-4E62-988C-4CF9853AE296}" srcOrd="2" destOrd="0" parTransId="{734CC3D3-A9AE-4505-A237-71BBF6A7AE3D}" sibTransId="{7262913B-381E-4A0E-8369-5DEE706EEF91}"/>
    <dgm:cxn modelId="{56CDAF4E-0754-4410-A60E-F713659E5A66}" type="presOf" srcId="{1EEC22A5-7D7D-4277-A412-46C1FC5FC649}" destId="{97A72A3E-E5A8-47E8-AD32-ED1EDA56241F}" srcOrd="0" destOrd="0" presId="urn:microsoft.com/office/officeart/2005/8/layout/vProcess5"/>
    <dgm:cxn modelId="{FC503BD5-9F62-4C57-A026-05396507F343}" type="presOf" srcId="{7262913B-381E-4A0E-8369-5DEE706EEF91}" destId="{AF681400-2F98-475F-B473-7B8B052A2F07}" srcOrd="0" destOrd="0" presId="urn:microsoft.com/office/officeart/2005/8/layout/vProcess5"/>
    <dgm:cxn modelId="{2D827C7A-11CC-4267-B2A8-89D5B45CDAB1}" type="presOf" srcId="{FEC7840D-A5FC-41B7-A503-9F7280E26CF3}" destId="{06488A21-A6B0-42D2-8100-0BA566A5AA69}" srcOrd="0" destOrd="0" presId="urn:microsoft.com/office/officeart/2005/8/layout/vProcess5"/>
    <dgm:cxn modelId="{2547873E-8A73-4611-96E7-BD9B96C2FC84}" type="presOf" srcId="{1BE6A727-97B8-4E5F-B306-4E118A48F62B}" destId="{C6EC84CE-0C31-4DC4-9C86-4B5F092980E3}" srcOrd="0" destOrd="0" presId="urn:microsoft.com/office/officeart/2005/8/layout/vProcess5"/>
    <dgm:cxn modelId="{AC236438-23D5-48E5-A964-E9EAE77C2E69}" srcId="{1EEC22A5-7D7D-4277-A412-46C1FC5FC649}" destId="{223C9AFF-E411-4A87-BCEC-7E92E2053E73}" srcOrd="0" destOrd="0" parTransId="{29A40528-5ED2-4749-9314-CE8DA7213392}" sibTransId="{5631810D-4373-4151-9918-728ACF68434A}"/>
    <dgm:cxn modelId="{4D651E3D-5AD1-4262-B854-0A3BD7FAE284}" type="presParOf" srcId="{97A72A3E-E5A8-47E8-AD32-ED1EDA56241F}" destId="{79E5DC10-B13A-4602-98D4-F7073A6FE2EB}" srcOrd="0" destOrd="0" presId="urn:microsoft.com/office/officeart/2005/8/layout/vProcess5"/>
    <dgm:cxn modelId="{131EAF43-4E36-4D65-9206-420EC2AE1143}" type="presParOf" srcId="{97A72A3E-E5A8-47E8-AD32-ED1EDA56241F}" destId="{16620937-CD2B-4C4E-AA48-CEF8F3E21D9C}" srcOrd="1" destOrd="0" presId="urn:microsoft.com/office/officeart/2005/8/layout/vProcess5"/>
    <dgm:cxn modelId="{3A8DBB65-A22E-4CB0-A893-18301AED9F2C}" type="presParOf" srcId="{97A72A3E-E5A8-47E8-AD32-ED1EDA56241F}" destId="{06488A21-A6B0-42D2-8100-0BA566A5AA69}" srcOrd="2" destOrd="0" presId="urn:microsoft.com/office/officeart/2005/8/layout/vProcess5"/>
    <dgm:cxn modelId="{051B1D65-7AEE-4C63-B045-ADB3C5AD9D63}" type="presParOf" srcId="{97A72A3E-E5A8-47E8-AD32-ED1EDA56241F}" destId="{7F6BBDEA-F9B1-452C-9871-0E67DB8172B5}" srcOrd="3" destOrd="0" presId="urn:microsoft.com/office/officeart/2005/8/layout/vProcess5"/>
    <dgm:cxn modelId="{86C228D0-AC4D-4849-872B-6A1C3FD71DCB}" type="presParOf" srcId="{97A72A3E-E5A8-47E8-AD32-ED1EDA56241F}" destId="{C6EC84CE-0C31-4DC4-9C86-4B5F092980E3}" srcOrd="4" destOrd="0" presId="urn:microsoft.com/office/officeart/2005/8/layout/vProcess5"/>
    <dgm:cxn modelId="{200792E2-5792-41B6-84CB-BDB4CCE4B686}" type="presParOf" srcId="{97A72A3E-E5A8-47E8-AD32-ED1EDA56241F}" destId="{948828B8-1852-4497-8203-DE743B7A31C3}" srcOrd="5" destOrd="0" presId="urn:microsoft.com/office/officeart/2005/8/layout/vProcess5"/>
    <dgm:cxn modelId="{14DE3D8E-7D55-4CC2-82E3-38BD934FC60C}" type="presParOf" srcId="{97A72A3E-E5A8-47E8-AD32-ED1EDA56241F}" destId="{61B8D290-BF2C-469A-8ADC-4A04CFBB8B1C}" srcOrd="6" destOrd="0" presId="urn:microsoft.com/office/officeart/2005/8/layout/vProcess5"/>
    <dgm:cxn modelId="{FAA6CAEA-A8CC-4EA2-8A0A-0AF959DF2ADC}" type="presParOf" srcId="{97A72A3E-E5A8-47E8-AD32-ED1EDA56241F}" destId="{AF681400-2F98-475F-B473-7B8B052A2F07}" srcOrd="7" destOrd="0" presId="urn:microsoft.com/office/officeart/2005/8/layout/vProcess5"/>
    <dgm:cxn modelId="{63B38F9F-BE66-4250-9232-D580A0F602DA}" type="presParOf" srcId="{97A72A3E-E5A8-47E8-AD32-ED1EDA56241F}" destId="{936AE784-A20B-4295-A4C6-19AC3F06FFDB}" srcOrd="8" destOrd="0" presId="urn:microsoft.com/office/officeart/2005/8/layout/vProcess5"/>
    <dgm:cxn modelId="{BF50A6AA-3BD5-4211-BED5-66D7D36BFB63}" type="presParOf" srcId="{97A72A3E-E5A8-47E8-AD32-ED1EDA56241F}" destId="{CB9E8D77-DB92-4977-BD2B-8A2FC0B1581A}" srcOrd="9" destOrd="0" presId="urn:microsoft.com/office/officeart/2005/8/layout/vProcess5"/>
    <dgm:cxn modelId="{D271C5C4-E647-4D88-9485-ECE19AEE2345}" type="presParOf" srcId="{97A72A3E-E5A8-47E8-AD32-ED1EDA56241F}" destId="{1E98C002-B244-4A53-85E8-F9C49E66092B}" srcOrd="10" destOrd="0" presId="urn:microsoft.com/office/officeart/2005/8/layout/vProcess5"/>
    <dgm:cxn modelId="{1A25201F-2390-454D-AD24-C89394BDB909}" type="presParOf" srcId="{97A72A3E-E5A8-47E8-AD32-ED1EDA56241F}" destId="{EF0878F6-A4EF-49FF-BA1F-E82EE3BB72C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E0F5-3783-4CB4-9C80-25E6829343E9}">
      <dsp:nvSpPr>
        <dsp:cNvPr id="0" name=""/>
        <dsp:cNvSpPr/>
      </dsp:nvSpPr>
      <dsp:spPr>
        <a:xfrm>
          <a:off x="0" y="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97E0CF-AA1D-4E62-8F39-CC9EC75E766A}">
      <dsp:nvSpPr>
        <dsp:cNvPr id="0" name=""/>
        <dsp:cNvSpPr/>
      </dsp:nvSpPr>
      <dsp:spPr>
        <a:xfrm>
          <a:off x="0" y="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Man Le </a:t>
          </a:r>
          <a:r>
            <a:rPr lang="en-US" sz="2200" kern="1200" dirty="0"/>
            <a:t>– THEA Contracts &amp; Procurement Manager</a:t>
          </a:r>
        </a:p>
      </dsp:txBody>
      <dsp:txXfrm>
        <a:off x="0" y="0"/>
        <a:ext cx="7886700" cy="543917"/>
      </dsp:txXfrm>
    </dsp:sp>
    <dsp:sp modelId="{0C23DECE-7B5E-42C2-BDC6-94EC925E0D14}">
      <dsp:nvSpPr>
        <dsp:cNvPr id="0" name=""/>
        <dsp:cNvSpPr/>
      </dsp:nvSpPr>
      <dsp:spPr>
        <a:xfrm>
          <a:off x="0" y="543917"/>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C59FCA-7211-4648-AA19-74FCDEF8E4AD}">
      <dsp:nvSpPr>
        <dsp:cNvPr id="0" name=""/>
        <dsp:cNvSpPr/>
      </dsp:nvSpPr>
      <dsp:spPr>
        <a:xfrm>
          <a:off x="0" y="543917"/>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Judith Villegas, EI </a:t>
          </a:r>
          <a:r>
            <a:rPr lang="en-US" sz="2200" kern="1200" dirty="0"/>
            <a:t>– THEA Project Manager</a:t>
          </a:r>
        </a:p>
      </dsp:txBody>
      <dsp:txXfrm>
        <a:off x="0" y="543917"/>
        <a:ext cx="7886700" cy="543917"/>
      </dsp:txXfrm>
    </dsp:sp>
    <dsp:sp modelId="{25807A2E-CB29-4613-9DE0-8F183DE3BEF7}">
      <dsp:nvSpPr>
        <dsp:cNvPr id="0" name=""/>
        <dsp:cNvSpPr/>
      </dsp:nvSpPr>
      <dsp:spPr>
        <a:xfrm>
          <a:off x="0" y="1087834"/>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231592-525A-4BF5-A26B-D361856D9F63}">
      <dsp:nvSpPr>
        <dsp:cNvPr id="0" name=""/>
        <dsp:cNvSpPr/>
      </dsp:nvSpPr>
      <dsp:spPr>
        <a:xfrm>
          <a:off x="0" y="1087834"/>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Sue Chrzan </a:t>
          </a:r>
          <a:r>
            <a:rPr lang="en-US" sz="2200" kern="1200" dirty="0"/>
            <a:t>– THEA Director of Public Affairs and Communications</a:t>
          </a:r>
        </a:p>
      </dsp:txBody>
      <dsp:txXfrm>
        <a:off x="0" y="1087834"/>
        <a:ext cx="7886700" cy="543917"/>
      </dsp:txXfrm>
    </dsp:sp>
    <dsp:sp modelId="{5D97E7D0-E387-481E-A73F-5437BB5EF479}">
      <dsp:nvSpPr>
        <dsp:cNvPr id="0" name=""/>
        <dsp:cNvSpPr/>
      </dsp:nvSpPr>
      <dsp:spPr>
        <a:xfrm>
          <a:off x="0" y="1631751"/>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F2B93E-B0F0-46CC-9E27-B3B8F4BD0529}">
      <dsp:nvSpPr>
        <dsp:cNvPr id="0" name=""/>
        <dsp:cNvSpPr/>
      </dsp:nvSpPr>
      <dsp:spPr>
        <a:xfrm>
          <a:off x="0" y="1631751"/>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Brian Pickard, PE </a:t>
          </a:r>
          <a:r>
            <a:rPr lang="en-US" sz="2200" kern="1200" dirty="0"/>
            <a:t>– THEA Director of Operations and Engineering</a:t>
          </a:r>
        </a:p>
      </dsp:txBody>
      <dsp:txXfrm>
        <a:off x="0" y="1631751"/>
        <a:ext cx="7886700" cy="543917"/>
      </dsp:txXfrm>
    </dsp:sp>
    <dsp:sp modelId="{59FF802B-D44E-44A9-9836-86B16CD5937B}">
      <dsp:nvSpPr>
        <dsp:cNvPr id="0" name=""/>
        <dsp:cNvSpPr/>
      </dsp:nvSpPr>
      <dsp:spPr>
        <a:xfrm>
          <a:off x="0" y="2175669"/>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19CC3F-8FE4-4B80-BE42-ACCD6FA150EB}">
      <dsp:nvSpPr>
        <dsp:cNvPr id="0" name=""/>
        <dsp:cNvSpPr/>
      </dsp:nvSpPr>
      <dsp:spPr>
        <a:xfrm>
          <a:off x="0" y="2175669"/>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Jim Drapp, PE </a:t>
          </a:r>
          <a:r>
            <a:rPr lang="en-US" sz="2200" kern="1200" dirty="0"/>
            <a:t>– THEA GEC Program Manager </a:t>
          </a:r>
          <a:r>
            <a:rPr lang="en-US" sz="2200" b="1" kern="1200" dirty="0"/>
            <a:t> </a:t>
          </a:r>
          <a:endParaRPr lang="en-US" sz="2200" kern="1200" dirty="0"/>
        </a:p>
      </dsp:txBody>
      <dsp:txXfrm>
        <a:off x="0" y="2175669"/>
        <a:ext cx="7886700" cy="543917"/>
      </dsp:txXfrm>
    </dsp:sp>
    <dsp:sp modelId="{E7405E2D-22F0-47AC-B1E3-51FF534DBFE4}">
      <dsp:nvSpPr>
        <dsp:cNvPr id="0" name=""/>
        <dsp:cNvSpPr/>
      </dsp:nvSpPr>
      <dsp:spPr>
        <a:xfrm>
          <a:off x="0" y="2719586"/>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330FF4-EA27-4C98-BFF6-AB2ED6C65996}">
      <dsp:nvSpPr>
        <dsp:cNvPr id="0" name=""/>
        <dsp:cNvSpPr/>
      </dsp:nvSpPr>
      <dsp:spPr>
        <a:xfrm>
          <a:off x="0" y="2719586"/>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Al Stewart, PE </a:t>
          </a:r>
          <a:r>
            <a:rPr lang="en-US" sz="2200" kern="1200" dirty="0"/>
            <a:t>– THEA GEC</a:t>
          </a:r>
        </a:p>
      </dsp:txBody>
      <dsp:txXfrm>
        <a:off x="0" y="2719586"/>
        <a:ext cx="7886700" cy="543917"/>
      </dsp:txXfrm>
    </dsp:sp>
    <dsp:sp modelId="{87EB90D7-072A-4E7C-A27F-CCDBB8C05A38}">
      <dsp:nvSpPr>
        <dsp:cNvPr id="0" name=""/>
        <dsp:cNvSpPr/>
      </dsp:nvSpPr>
      <dsp:spPr>
        <a:xfrm>
          <a:off x="0" y="3263503"/>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5F84C6-7FB5-405E-8ACE-018EA0F8BD0D}">
      <dsp:nvSpPr>
        <dsp:cNvPr id="0" name=""/>
        <dsp:cNvSpPr/>
      </dsp:nvSpPr>
      <dsp:spPr>
        <a:xfrm>
          <a:off x="0" y="3263503"/>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Ed Ponce, PE </a:t>
          </a:r>
          <a:r>
            <a:rPr lang="en-US" sz="2200" kern="1200" dirty="0"/>
            <a:t>– THEA GEC</a:t>
          </a:r>
        </a:p>
      </dsp:txBody>
      <dsp:txXfrm>
        <a:off x="0" y="3263503"/>
        <a:ext cx="7886700" cy="543917"/>
      </dsp:txXfrm>
    </dsp:sp>
    <dsp:sp modelId="{AABEE993-309C-42F0-880B-69CC4C21D87E}">
      <dsp:nvSpPr>
        <dsp:cNvPr id="0" name=""/>
        <dsp:cNvSpPr/>
      </dsp:nvSpPr>
      <dsp:spPr>
        <a:xfrm>
          <a:off x="0" y="3807420"/>
          <a:ext cx="78867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1DDC59-79B0-40B3-81CD-23A07CD8E455}">
      <dsp:nvSpPr>
        <dsp:cNvPr id="0" name=""/>
        <dsp:cNvSpPr/>
      </dsp:nvSpPr>
      <dsp:spPr>
        <a:xfrm>
          <a:off x="0" y="3807420"/>
          <a:ext cx="78867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a:t>David Hubbard, PE</a:t>
          </a:r>
          <a:r>
            <a:rPr lang="en-US" sz="2200" kern="1200" dirty="0"/>
            <a:t> – THEA GEC</a:t>
          </a:r>
        </a:p>
      </dsp:txBody>
      <dsp:txXfrm>
        <a:off x="0" y="3807420"/>
        <a:ext cx="78867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EDC62958-6AB1-4249-BC0D-102958D4FF2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a:extLst>
              <a:ext uri="{FF2B5EF4-FFF2-40B4-BE49-F238E27FC236}">
                <a16:creationId xmlns:a16="http://schemas.microsoft.com/office/drawing/2014/main" xmlns="" id="{CEFABC91-4139-456B-A738-32EF40636A3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a:latin typeface="Arial" charset="0"/>
              </a:defRPr>
            </a:lvl1pPr>
          </a:lstStyle>
          <a:p>
            <a:pPr>
              <a:defRPr/>
            </a:pPr>
            <a:fld id="{55DD5116-82F3-41D6-A99D-5B12B5EA1649}" type="datetimeFigureOut">
              <a:rPr lang="en-US"/>
              <a:pPr>
                <a:defRPr/>
              </a:pPr>
              <a:t>11/12/2020</a:t>
            </a:fld>
            <a:endParaRPr lang="en-US" dirty="0"/>
          </a:p>
        </p:txBody>
      </p:sp>
      <p:sp>
        <p:nvSpPr>
          <p:cNvPr id="65540" name="Rectangle 4">
            <a:extLst>
              <a:ext uri="{FF2B5EF4-FFF2-40B4-BE49-F238E27FC236}">
                <a16:creationId xmlns:a16="http://schemas.microsoft.com/office/drawing/2014/main" xmlns="" id="{7D57FF08-3ED7-417E-A559-7A2A7071CDB2}"/>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a:latin typeface="Arial" charset="0"/>
              </a:defRPr>
            </a:lvl1pPr>
          </a:lstStyle>
          <a:p>
            <a:pPr>
              <a:defRPr/>
            </a:pPr>
            <a:endParaRPr lang="en-US" dirty="0"/>
          </a:p>
        </p:txBody>
      </p:sp>
      <p:sp>
        <p:nvSpPr>
          <p:cNvPr id="65541" name="Rectangle 5">
            <a:extLst>
              <a:ext uri="{FF2B5EF4-FFF2-40B4-BE49-F238E27FC236}">
                <a16:creationId xmlns:a16="http://schemas.microsoft.com/office/drawing/2014/main" xmlns="" id="{A688172D-5474-4B26-A7B8-B0AEF7A9DC2C}"/>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a:lvl1pPr>
          </a:lstStyle>
          <a:p>
            <a:pPr>
              <a:defRPr/>
            </a:pPr>
            <a:fld id="{92C5C666-ABC9-487C-BD6B-0DFC18A49176}" type="slidenum">
              <a:rPr lang="en-US" altLang="en-US"/>
              <a:pPr>
                <a:defRPr/>
              </a:pPr>
              <a:t>‹#›</a:t>
            </a:fld>
            <a:endParaRPr lang="en-US" altLang="en-US" dirty="0"/>
          </a:p>
        </p:txBody>
      </p:sp>
    </p:spTree>
    <p:extLst>
      <p:ext uri="{BB962C8B-B14F-4D97-AF65-F5344CB8AC3E}">
        <p14:creationId xmlns:p14="http://schemas.microsoft.com/office/powerpoint/2010/main" val="210290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B53853D-F924-4E40-9CE6-6510DD003F17}"/>
              </a:ext>
            </a:extLst>
          </p:cNvPr>
          <p:cNvSpPr>
            <a:spLocks noGrp="1"/>
          </p:cNvSpPr>
          <p:nvPr>
            <p:ph type="hdr" sz="quarter"/>
          </p:nvPr>
        </p:nvSpPr>
        <p:spPr>
          <a:xfrm>
            <a:off x="0" y="0"/>
            <a:ext cx="3038475" cy="465138"/>
          </a:xfrm>
          <a:prstGeom prst="rect">
            <a:avLst/>
          </a:prstGeom>
        </p:spPr>
        <p:txBody>
          <a:bodyPr vert="horz" lIns="91409" tIns="45705" rIns="91409" bIns="45705"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1D8EB8B5-2A8B-4BB5-B7F4-780C6593AD1C}"/>
              </a:ext>
            </a:extLst>
          </p:cNvPr>
          <p:cNvSpPr>
            <a:spLocks noGrp="1"/>
          </p:cNvSpPr>
          <p:nvPr>
            <p:ph type="dt" idx="1"/>
          </p:nvPr>
        </p:nvSpPr>
        <p:spPr>
          <a:xfrm>
            <a:off x="3970338" y="0"/>
            <a:ext cx="3038475" cy="465138"/>
          </a:xfrm>
          <a:prstGeom prst="rect">
            <a:avLst/>
          </a:prstGeom>
        </p:spPr>
        <p:txBody>
          <a:bodyPr vert="horz" lIns="91409" tIns="45705" rIns="91409" bIns="45705" rtlCol="0"/>
          <a:lstStyle>
            <a:lvl1pPr algn="r">
              <a:defRPr sz="1200">
                <a:latin typeface="Arial" charset="0"/>
              </a:defRPr>
            </a:lvl1pPr>
          </a:lstStyle>
          <a:p>
            <a:pPr>
              <a:defRPr/>
            </a:pPr>
            <a:fld id="{20A87F62-4EDF-47D4-A20B-49F85E4AD08F}" type="datetimeFigureOut">
              <a:rPr lang="en-US"/>
              <a:pPr>
                <a:defRPr/>
              </a:pPr>
              <a:t>11/12/2020</a:t>
            </a:fld>
            <a:endParaRPr lang="en-US" dirty="0"/>
          </a:p>
        </p:txBody>
      </p:sp>
      <p:sp>
        <p:nvSpPr>
          <p:cNvPr id="4" name="Slide Image Placeholder 3">
            <a:extLst>
              <a:ext uri="{FF2B5EF4-FFF2-40B4-BE49-F238E27FC236}">
                <a16:creationId xmlns:a16="http://schemas.microsoft.com/office/drawing/2014/main" xmlns="" id="{42234A67-0E52-43B0-ABA4-A87585F95636}"/>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09" tIns="45705" rIns="91409" bIns="45705" rtlCol="0" anchor="ctr"/>
          <a:lstStyle/>
          <a:p>
            <a:pPr lvl="0"/>
            <a:endParaRPr lang="en-US" noProof="0" dirty="0"/>
          </a:p>
        </p:txBody>
      </p:sp>
      <p:sp>
        <p:nvSpPr>
          <p:cNvPr id="5" name="Notes Placeholder 4">
            <a:extLst>
              <a:ext uri="{FF2B5EF4-FFF2-40B4-BE49-F238E27FC236}">
                <a16:creationId xmlns:a16="http://schemas.microsoft.com/office/drawing/2014/main" xmlns="" id="{68B39681-2BCC-4613-B459-986547444092}"/>
              </a:ext>
            </a:extLst>
          </p:cNvPr>
          <p:cNvSpPr>
            <a:spLocks noGrp="1"/>
          </p:cNvSpPr>
          <p:nvPr>
            <p:ph type="body" sz="quarter" idx="3"/>
          </p:nvPr>
        </p:nvSpPr>
        <p:spPr>
          <a:xfrm>
            <a:off x="700088" y="4416425"/>
            <a:ext cx="5610225" cy="4183063"/>
          </a:xfrm>
          <a:prstGeom prst="rect">
            <a:avLst/>
          </a:prstGeom>
        </p:spPr>
        <p:txBody>
          <a:bodyPr vert="horz" wrap="square" lIns="91409" tIns="45705" rIns="91409" bIns="4570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5D0B9010-504A-4C3C-BFA0-9179280111D6}"/>
              </a:ext>
            </a:extLst>
          </p:cNvPr>
          <p:cNvSpPr>
            <a:spLocks noGrp="1"/>
          </p:cNvSpPr>
          <p:nvPr>
            <p:ph type="ftr" sz="quarter" idx="4"/>
          </p:nvPr>
        </p:nvSpPr>
        <p:spPr>
          <a:xfrm>
            <a:off x="0" y="8829675"/>
            <a:ext cx="3038475" cy="465138"/>
          </a:xfrm>
          <a:prstGeom prst="rect">
            <a:avLst/>
          </a:prstGeom>
        </p:spPr>
        <p:txBody>
          <a:bodyPr vert="horz" lIns="91409" tIns="45705" rIns="91409" bIns="45705"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0974F0E8-42A2-4130-913D-FD6942806EA6}"/>
              </a:ext>
            </a:extLst>
          </p:cNvPr>
          <p:cNvSpPr>
            <a:spLocks noGrp="1"/>
          </p:cNvSpPr>
          <p:nvPr>
            <p:ph type="sldNum" sz="quarter" idx="5"/>
          </p:nvPr>
        </p:nvSpPr>
        <p:spPr>
          <a:xfrm>
            <a:off x="3970338" y="8829675"/>
            <a:ext cx="3038475" cy="465138"/>
          </a:xfrm>
          <a:prstGeom prst="rect">
            <a:avLst/>
          </a:prstGeom>
        </p:spPr>
        <p:txBody>
          <a:bodyPr vert="horz" wrap="square" lIns="91409" tIns="45705" rIns="91409" bIns="45705" numCol="1" anchor="b" anchorCtr="0" compatLnSpc="1">
            <a:prstTxWarp prst="textNoShape">
              <a:avLst/>
            </a:prstTxWarp>
          </a:bodyPr>
          <a:lstStyle>
            <a:lvl1pPr algn="r">
              <a:defRPr sz="1200"/>
            </a:lvl1pPr>
          </a:lstStyle>
          <a:p>
            <a:pPr>
              <a:defRPr/>
            </a:pPr>
            <a:fld id="{726D12FB-AD03-4BD1-A336-FA89E212EFE1}" type="slidenum">
              <a:rPr lang="en-US" altLang="en-US"/>
              <a:pPr>
                <a:defRPr/>
              </a:pPr>
              <a:t>‹#›</a:t>
            </a:fld>
            <a:endParaRPr lang="en-US" altLang="en-US" dirty="0"/>
          </a:p>
        </p:txBody>
      </p:sp>
    </p:spTree>
    <p:extLst>
      <p:ext uri="{BB962C8B-B14F-4D97-AF65-F5344CB8AC3E}">
        <p14:creationId xmlns:p14="http://schemas.microsoft.com/office/powerpoint/2010/main" val="425144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0D0BB4A2-AA1C-49CD-8A64-8178C7C18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26BC4A71-76E4-4AA0-97BA-0AA8398A05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6148" name="Slide Number Placeholder 3">
            <a:extLst>
              <a:ext uri="{FF2B5EF4-FFF2-40B4-BE49-F238E27FC236}">
                <a16:creationId xmlns:a16="http://schemas.microsoft.com/office/drawing/2014/main" xmlns="" id="{B5E55180-C811-401A-8498-AE780E46F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EBB994-9ACC-4815-B631-FD5312CA7655}" type="slidenum">
              <a:rPr lang="en-US" altLang="en-US" sz="1200" smtClean="0"/>
              <a:pPr/>
              <a:t>1</a:t>
            </a:fld>
            <a:endParaRPr lang="en-US" altLang="en-US" sz="1200" dirty="0"/>
          </a:p>
        </p:txBody>
      </p:sp>
    </p:spTree>
    <p:extLst>
      <p:ext uri="{BB962C8B-B14F-4D97-AF65-F5344CB8AC3E}">
        <p14:creationId xmlns:p14="http://schemas.microsoft.com/office/powerpoint/2010/main" val="246370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16</a:t>
            </a:fld>
            <a:endParaRPr lang="en-US" altLang="en-US" dirty="0"/>
          </a:p>
        </p:txBody>
      </p:sp>
    </p:spTree>
    <p:extLst>
      <p:ext uri="{BB962C8B-B14F-4D97-AF65-F5344CB8AC3E}">
        <p14:creationId xmlns:p14="http://schemas.microsoft.com/office/powerpoint/2010/main" val="191448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25</a:t>
            </a:fld>
            <a:endParaRPr lang="en-US" altLang="en-US" dirty="0"/>
          </a:p>
        </p:txBody>
      </p:sp>
    </p:spTree>
    <p:extLst>
      <p:ext uri="{BB962C8B-B14F-4D97-AF65-F5344CB8AC3E}">
        <p14:creationId xmlns:p14="http://schemas.microsoft.com/office/powerpoint/2010/main" val="232255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26</a:t>
            </a:fld>
            <a:endParaRPr lang="en-US" altLang="en-US" dirty="0"/>
          </a:p>
        </p:txBody>
      </p:sp>
    </p:spTree>
    <p:extLst>
      <p:ext uri="{BB962C8B-B14F-4D97-AF65-F5344CB8AC3E}">
        <p14:creationId xmlns:p14="http://schemas.microsoft.com/office/powerpoint/2010/main" val="327790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10"/>
          </p:nvPr>
        </p:nvSpPr>
        <p:spPr/>
        <p:txBody>
          <a:bodyPr/>
          <a:lstStyle/>
          <a:p>
            <a:pPr>
              <a:defRPr/>
            </a:pPr>
            <a:fld id="{726D12FB-AD03-4BD1-A336-FA89E212EFE1}" type="slidenum">
              <a:rPr lang="en-US" altLang="en-US" smtClean="0"/>
              <a:pPr>
                <a:defRPr/>
              </a:pPr>
              <a:t>27</a:t>
            </a:fld>
            <a:endParaRPr lang="en-US" altLang="en-US" dirty="0"/>
          </a:p>
        </p:txBody>
      </p:sp>
    </p:spTree>
    <p:extLst>
      <p:ext uri="{BB962C8B-B14F-4D97-AF65-F5344CB8AC3E}">
        <p14:creationId xmlns:p14="http://schemas.microsoft.com/office/powerpoint/2010/main" val="249379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xmlns="" id="{AFF7D15B-5D9A-490B-8588-F94D25836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xmlns="" id="{78B42E1D-9F62-49B5-86E3-01880B8A0F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5124" name="Slide Number Placeholder 3">
            <a:extLst>
              <a:ext uri="{FF2B5EF4-FFF2-40B4-BE49-F238E27FC236}">
                <a16:creationId xmlns:a16="http://schemas.microsoft.com/office/drawing/2014/main" xmlns="" id="{C765F1CE-F430-4AE1-A165-193E8E3718E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fld id="{68E582BB-E1EC-466A-80C5-EFD255A50BF0}" type="slidenum">
              <a:rPr lang="en-US" altLang="en-US" sz="1200" kern="0" smtClean="0"/>
              <a:pPr eaLnBrk="1" fontAlgn="auto" hangingPunct="1">
                <a:spcBef>
                  <a:spcPts val="0"/>
                </a:spcBef>
                <a:spcAft>
                  <a:spcPts val="0"/>
                </a:spcAft>
                <a:defRPr/>
              </a:pPr>
              <a:t>34</a:t>
            </a:fld>
            <a:endParaRPr lang="en-US" altLang="en-US" sz="1200" kern="0" dirty="0"/>
          </a:p>
        </p:txBody>
      </p:sp>
    </p:spTree>
    <p:extLst>
      <p:ext uri="{BB962C8B-B14F-4D97-AF65-F5344CB8AC3E}">
        <p14:creationId xmlns:p14="http://schemas.microsoft.com/office/powerpoint/2010/main" val="263721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38BE36F-08FD-4487-A502-25A0C99D462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6D57F4D0-5F9A-4EF5-BFD5-305DEAC9B4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F808C707-C5A7-4CFD-AB82-50853483B039}"/>
              </a:ext>
            </a:extLst>
          </p:cNvPr>
          <p:cNvSpPr>
            <a:spLocks noGrp="1"/>
          </p:cNvSpPr>
          <p:nvPr>
            <p:ph type="sldNum" sz="quarter" idx="12"/>
          </p:nvPr>
        </p:nvSpPr>
        <p:spPr/>
        <p:txBody>
          <a:bodyPr/>
          <a:lstStyle>
            <a:lvl1pPr>
              <a:defRPr/>
            </a:lvl1pPr>
          </a:lstStyle>
          <a:p>
            <a:pPr>
              <a:defRPr/>
            </a:pPr>
            <a:fld id="{15A8EC67-6F7D-4161-8962-63897A17D7E0}" type="slidenum">
              <a:rPr lang="en-US" altLang="en-US"/>
              <a:pPr>
                <a:defRPr/>
              </a:pPr>
              <a:t>‹#›</a:t>
            </a:fld>
            <a:endParaRPr lang="en-US" altLang="en-US" dirty="0"/>
          </a:p>
        </p:txBody>
      </p:sp>
    </p:spTree>
    <p:extLst>
      <p:ext uri="{BB962C8B-B14F-4D97-AF65-F5344CB8AC3E}">
        <p14:creationId xmlns:p14="http://schemas.microsoft.com/office/powerpoint/2010/main" val="341145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91DDDC-1A3B-4214-8463-910973BD60F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C66A7E1F-6099-4EC6-A347-990907787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963FC78E-8F47-48BD-B1C8-6FE0C57BA779}"/>
              </a:ext>
            </a:extLst>
          </p:cNvPr>
          <p:cNvSpPr>
            <a:spLocks noGrp="1"/>
          </p:cNvSpPr>
          <p:nvPr>
            <p:ph type="sldNum" sz="quarter" idx="12"/>
          </p:nvPr>
        </p:nvSpPr>
        <p:spPr/>
        <p:txBody>
          <a:bodyPr/>
          <a:lstStyle>
            <a:lvl1pPr>
              <a:defRPr/>
            </a:lvl1pPr>
          </a:lstStyle>
          <a:p>
            <a:pPr>
              <a:defRPr/>
            </a:pPr>
            <a:fld id="{BD278861-0BCB-44A2-83B2-97B70D8F95AC}" type="slidenum">
              <a:rPr lang="en-US" altLang="en-US"/>
              <a:pPr>
                <a:defRPr/>
              </a:pPr>
              <a:t>‹#›</a:t>
            </a:fld>
            <a:endParaRPr lang="en-US" altLang="en-US" dirty="0"/>
          </a:p>
        </p:txBody>
      </p:sp>
    </p:spTree>
    <p:extLst>
      <p:ext uri="{BB962C8B-B14F-4D97-AF65-F5344CB8AC3E}">
        <p14:creationId xmlns:p14="http://schemas.microsoft.com/office/powerpoint/2010/main" val="23027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DC44CD-2F12-400F-897E-09CED64F38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C49F06E-9972-4FA1-A6D4-0A774943202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B9A8F41E-C6FA-4B7E-9297-BD1CF8A106C9}"/>
              </a:ext>
            </a:extLst>
          </p:cNvPr>
          <p:cNvSpPr>
            <a:spLocks noGrp="1"/>
          </p:cNvSpPr>
          <p:nvPr>
            <p:ph type="sldNum" sz="quarter" idx="12"/>
          </p:nvPr>
        </p:nvSpPr>
        <p:spPr/>
        <p:txBody>
          <a:bodyPr/>
          <a:lstStyle>
            <a:lvl1pPr>
              <a:defRPr/>
            </a:lvl1pPr>
          </a:lstStyle>
          <a:p>
            <a:pPr>
              <a:defRPr/>
            </a:pPr>
            <a:fld id="{277158FD-D2A0-437A-8CEB-A11F31358584}" type="slidenum">
              <a:rPr lang="en-US" altLang="en-US"/>
              <a:pPr>
                <a:defRPr/>
              </a:pPr>
              <a:t>‹#›</a:t>
            </a:fld>
            <a:endParaRPr lang="en-US" altLang="en-US" dirty="0"/>
          </a:p>
        </p:txBody>
      </p:sp>
    </p:spTree>
    <p:extLst>
      <p:ext uri="{BB962C8B-B14F-4D97-AF65-F5344CB8AC3E}">
        <p14:creationId xmlns:p14="http://schemas.microsoft.com/office/powerpoint/2010/main" val="24919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FCD90A-D9DD-43D3-A9C8-3AD6BF16DC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AD30649A-5E3B-4423-AE97-B11A10204D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DBE278C8-F196-4B91-92AD-5482E18D9EFF}"/>
              </a:ext>
            </a:extLst>
          </p:cNvPr>
          <p:cNvSpPr>
            <a:spLocks noGrp="1"/>
          </p:cNvSpPr>
          <p:nvPr>
            <p:ph type="sldNum" sz="quarter" idx="12"/>
          </p:nvPr>
        </p:nvSpPr>
        <p:spPr/>
        <p:txBody>
          <a:bodyPr/>
          <a:lstStyle>
            <a:lvl1pPr>
              <a:defRPr/>
            </a:lvl1pPr>
          </a:lstStyle>
          <a:p>
            <a:pPr>
              <a:defRPr/>
            </a:pPr>
            <a:fld id="{8272724B-26D4-42D1-818E-A1A45388CCAC}" type="slidenum">
              <a:rPr lang="en-US" altLang="en-US"/>
              <a:pPr>
                <a:defRPr/>
              </a:pPr>
              <a:t>‹#›</a:t>
            </a:fld>
            <a:endParaRPr lang="en-US" altLang="en-US" dirty="0"/>
          </a:p>
        </p:txBody>
      </p:sp>
    </p:spTree>
    <p:extLst>
      <p:ext uri="{BB962C8B-B14F-4D97-AF65-F5344CB8AC3E}">
        <p14:creationId xmlns:p14="http://schemas.microsoft.com/office/powerpoint/2010/main" val="15432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FEABAD-0139-4D07-B474-BAE81FFDA0BA}"/>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xmlns="" id="{33AE6DFE-E0F5-44F2-9DA6-8F3DB22704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8AB76C1C-8868-4FE7-BAFE-D86224F91510}"/>
              </a:ext>
            </a:extLst>
          </p:cNvPr>
          <p:cNvSpPr>
            <a:spLocks noGrp="1"/>
          </p:cNvSpPr>
          <p:nvPr>
            <p:ph type="sldNum" sz="quarter" idx="12"/>
          </p:nvPr>
        </p:nvSpPr>
        <p:spPr/>
        <p:txBody>
          <a:bodyPr/>
          <a:lstStyle>
            <a:lvl1pPr>
              <a:defRPr/>
            </a:lvl1pPr>
          </a:lstStyle>
          <a:p>
            <a:pPr>
              <a:defRPr/>
            </a:pPr>
            <a:fld id="{17FEC569-7273-4A06-8625-06BCA31207D2}" type="slidenum">
              <a:rPr lang="en-US" altLang="en-US"/>
              <a:pPr>
                <a:defRPr/>
              </a:pPr>
              <a:t>‹#›</a:t>
            </a:fld>
            <a:endParaRPr lang="en-US" altLang="en-US" dirty="0"/>
          </a:p>
        </p:txBody>
      </p:sp>
    </p:spTree>
    <p:extLst>
      <p:ext uri="{BB962C8B-B14F-4D97-AF65-F5344CB8AC3E}">
        <p14:creationId xmlns:p14="http://schemas.microsoft.com/office/powerpoint/2010/main" val="126727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FCB0AA8-3989-4182-A92B-8C454D89C804}"/>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A1A11CB4-A3FC-43DA-BDC9-BFC8A3D0E65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A60318DC-9E51-4A25-8A7A-E4ED6472292B}"/>
              </a:ext>
            </a:extLst>
          </p:cNvPr>
          <p:cNvSpPr>
            <a:spLocks noGrp="1"/>
          </p:cNvSpPr>
          <p:nvPr>
            <p:ph type="sldNum" sz="quarter" idx="12"/>
          </p:nvPr>
        </p:nvSpPr>
        <p:spPr/>
        <p:txBody>
          <a:bodyPr/>
          <a:lstStyle>
            <a:lvl1pPr>
              <a:defRPr/>
            </a:lvl1pPr>
          </a:lstStyle>
          <a:p>
            <a:pPr>
              <a:defRPr/>
            </a:pPr>
            <a:fld id="{69B041DD-6B24-4E0A-9CBD-62B402B9FE0B}" type="slidenum">
              <a:rPr lang="en-US" altLang="en-US"/>
              <a:pPr>
                <a:defRPr/>
              </a:pPr>
              <a:t>‹#›</a:t>
            </a:fld>
            <a:endParaRPr lang="en-US" altLang="en-US" dirty="0"/>
          </a:p>
        </p:txBody>
      </p:sp>
    </p:spTree>
    <p:extLst>
      <p:ext uri="{BB962C8B-B14F-4D97-AF65-F5344CB8AC3E}">
        <p14:creationId xmlns:p14="http://schemas.microsoft.com/office/powerpoint/2010/main" val="2788451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864266E-9BB0-4029-8DFA-AD532C29A7D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xmlns="" id="{211B6D39-CACA-424F-A13A-E7B4D3B2E52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8932CA58-81E3-474E-BD52-9416726E58DC}"/>
              </a:ext>
            </a:extLst>
          </p:cNvPr>
          <p:cNvSpPr>
            <a:spLocks noGrp="1"/>
          </p:cNvSpPr>
          <p:nvPr>
            <p:ph type="sldNum" sz="quarter" idx="12"/>
          </p:nvPr>
        </p:nvSpPr>
        <p:spPr/>
        <p:txBody>
          <a:bodyPr/>
          <a:lstStyle>
            <a:lvl1pPr>
              <a:defRPr/>
            </a:lvl1pPr>
          </a:lstStyle>
          <a:p>
            <a:pPr>
              <a:defRPr/>
            </a:pPr>
            <a:fld id="{B1A31D5F-8B06-4AE5-B0FA-4084DFB5BCA9}" type="slidenum">
              <a:rPr lang="en-US" altLang="en-US"/>
              <a:pPr>
                <a:defRPr/>
              </a:pPr>
              <a:t>‹#›</a:t>
            </a:fld>
            <a:endParaRPr lang="en-US" altLang="en-US" dirty="0"/>
          </a:p>
        </p:txBody>
      </p:sp>
    </p:spTree>
    <p:extLst>
      <p:ext uri="{BB962C8B-B14F-4D97-AF65-F5344CB8AC3E}">
        <p14:creationId xmlns:p14="http://schemas.microsoft.com/office/powerpoint/2010/main" val="348794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EF67393-147F-41F9-A6B4-362F9870332A}"/>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xmlns="" id="{D1138585-BEDC-4DC0-A3B1-EFBBDB6BFA10}"/>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18D579B1-C3AD-4996-BACD-4F869B3CFCF9}"/>
              </a:ext>
            </a:extLst>
          </p:cNvPr>
          <p:cNvSpPr>
            <a:spLocks noGrp="1"/>
          </p:cNvSpPr>
          <p:nvPr>
            <p:ph type="sldNum" sz="quarter" idx="12"/>
          </p:nvPr>
        </p:nvSpPr>
        <p:spPr/>
        <p:txBody>
          <a:bodyPr/>
          <a:lstStyle>
            <a:lvl1pPr>
              <a:defRPr/>
            </a:lvl1pPr>
          </a:lstStyle>
          <a:p>
            <a:pPr>
              <a:defRPr/>
            </a:pPr>
            <a:fld id="{F98B589D-4617-40A0-95A8-8A296D0016C6}" type="slidenum">
              <a:rPr lang="en-US" altLang="en-US"/>
              <a:pPr>
                <a:defRPr/>
              </a:pPr>
              <a:t>‹#›</a:t>
            </a:fld>
            <a:endParaRPr lang="en-US" altLang="en-US" dirty="0"/>
          </a:p>
        </p:txBody>
      </p:sp>
    </p:spTree>
    <p:extLst>
      <p:ext uri="{BB962C8B-B14F-4D97-AF65-F5344CB8AC3E}">
        <p14:creationId xmlns:p14="http://schemas.microsoft.com/office/powerpoint/2010/main" val="16963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DCE1E57-EA61-4214-8B36-CAECC91B6DD7}"/>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xmlns="" id="{414B4387-D91D-46EF-A429-52D4BA5D270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1F930E2F-2ED5-4B0C-B331-39FBE34CA537}"/>
              </a:ext>
            </a:extLst>
          </p:cNvPr>
          <p:cNvSpPr>
            <a:spLocks noGrp="1"/>
          </p:cNvSpPr>
          <p:nvPr>
            <p:ph type="sldNum" sz="quarter" idx="12"/>
          </p:nvPr>
        </p:nvSpPr>
        <p:spPr/>
        <p:txBody>
          <a:bodyPr/>
          <a:lstStyle>
            <a:lvl1pPr>
              <a:defRPr/>
            </a:lvl1pPr>
          </a:lstStyle>
          <a:p>
            <a:pPr>
              <a:defRPr/>
            </a:pPr>
            <a:fld id="{6DF552B0-716D-49E0-81BF-37F77FEFD90D}" type="slidenum">
              <a:rPr lang="en-US" altLang="en-US"/>
              <a:pPr>
                <a:defRPr/>
              </a:pPr>
              <a:t>‹#›</a:t>
            </a:fld>
            <a:endParaRPr lang="en-US" altLang="en-US" dirty="0"/>
          </a:p>
        </p:txBody>
      </p:sp>
    </p:spTree>
    <p:extLst>
      <p:ext uri="{BB962C8B-B14F-4D97-AF65-F5344CB8AC3E}">
        <p14:creationId xmlns:p14="http://schemas.microsoft.com/office/powerpoint/2010/main" val="40727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3E756AF-28BD-415A-B0D1-8D9DA04A0A3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59DB01C0-276A-465C-97D1-4643DAF5685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D33ED440-0CE8-4EB0-B674-A2F30DA4C04F}"/>
              </a:ext>
            </a:extLst>
          </p:cNvPr>
          <p:cNvSpPr>
            <a:spLocks noGrp="1"/>
          </p:cNvSpPr>
          <p:nvPr>
            <p:ph type="sldNum" sz="quarter" idx="12"/>
          </p:nvPr>
        </p:nvSpPr>
        <p:spPr/>
        <p:txBody>
          <a:bodyPr/>
          <a:lstStyle>
            <a:lvl1pPr>
              <a:defRPr/>
            </a:lvl1pPr>
          </a:lstStyle>
          <a:p>
            <a:pPr>
              <a:defRPr/>
            </a:pPr>
            <a:fld id="{57138A79-CBF0-45D9-A4C2-A820ECD90F01}" type="slidenum">
              <a:rPr lang="en-US" altLang="en-US"/>
              <a:pPr>
                <a:defRPr/>
              </a:pPr>
              <a:t>‹#›</a:t>
            </a:fld>
            <a:endParaRPr lang="en-US" altLang="en-US" dirty="0"/>
          </a:p>
        </p:txBody>
      </p:sp>
    </p:spTree>
    <p:extLst>
      <p:ext uri="{BB962C8B-B14F-4D97-AF65-F5344CB8AC3E}">
        <p14:creationId xmlns:p14="http://schemas.microsoft.com/office/powerpoint/2010/main" val="394579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085D5E6-783E-403D-B9E0-6DB7E2CB90E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xmlns="" id="{D433304D-5C15-4398-B1B9-582D464441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7ABBF5C5-468F-4AB6-92AB-8989F32507D9}"/>
              </a:ext>
            </a:extLst>
          </p:cNvPr>
          <p:cNvSpPr>
            <a:spLocks noGrp="1"/>
          </p:cNvSpPr>
          <p:nvPr>
            <p:ph type="sldNum" sz="quarter" idx="12"/>
          </p:nvPr>
        </p:nvSpPr>
        <p:spPr/>
        <p:txBody>
          <a:bodyPr/>
          <a:lstStyle>
            <a:lvl1pPr>
              <a:defRPr/>
            </a:lvl1pPr>
          </a:lstStyle>
          <a:p>
            <a:pPr>
              <a:defRPr/>
            </a:pPr>
            <a:fld id="{B52EB4C0-1DFE-4EFD-9023-DFF79851F5AE}" type="slidenum">
              <a:rPr lang="en-US" altLang="en-US"/>
              <a:pPr>
                <a:defRPr/>
              </a:pPr>
              <a:t>‹#›</a:t>
            </a:fld>
            <a:endParaRPr lang="en-US" altLang="en-US" dirty="0"/>
          </a:p>
        </p:txBody>
      </p:sp>
    </p:spTree>
    <p:extLst>
      <p:ext uri="{BB962C8B-B14F-4D97-AF65-F5344CB8AC3E}">
        <p14:creationId xmlns:p14="http://schemas.microsoft.com/office/powerpoint/2010/main" val="7558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DDFAC00-E24B-4EF5-B9E9-32FC4481C0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F89FEB6E-DDAA-4720-A78E-C81C82FDDC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9CC56B7-2AB5-4E8C-8878-6373C03AA4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a:extLst>
              <a:ext uri="{FF2B5EF4-FFF2-40B4-BE49-F238E27FC236}">
                <a16:creationId xmlns:a16="http://schemas.microsoft.com/office/drawing/2014/main" xmlns="" id="{6B317E77-94FE-4C19-8F01-F80717930D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xmlns="" id="{69535C22-CF5D-4AD2-ADCD-70A4E2F7A86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B9FFC43-8863-42B7-B244-03D165B9CF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camago.com/faq/camag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EC69466-833C-4E68-8E9F-2CA774A01D17}"/>
              </a:ext>
            </a:extLst>
          </p:cNvPr>
          <p:cNvPicPr>
            <a:picLocks noChangeAspect="1"/>
          </p:cNvPicPr>
          <p:nvPr/>
        </p:nvPicPr>
        <p:blipFill rotWithShape="1">
          <a:blip r:embed="rId3">
            <a:extLst>
              <a:ext uri="{28A0092B-C50C-407E-A947-70E740481C1C}">
                <a14:useLocalDpi xmlns:a14="http://schemas.microsoft.com/office/drawing/2010/main" val="0"/>
              </a:ext>
            </a:extLst>
          </a:blip>
          <a:srcRect l="22374" r="39173"/>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1">
            <a:extLst>
              <a:ext uri="{FF2B5EF4-FFF2-40B4-BE49-F238E27FC236}">
                <a16:creationId xmlns:a16="http://schemas.microsoft.com/office/drawing/2014/main" xmlns="" id="{C7839049-EFF5-4BA1-B64B-318BB87B5D82}"/>
              </a:ext>
            </a:extLst>
          </p:cNvPr>
          <p:cNvSpPr txBox="1">
            <a:spLocks/>
          </p:cNvSpPr>
          <p:nvPr/>
        </p:nvSpPr>
        <p:spPr>
          <a:xfrm>
            <a:off x="245746" y="2895600"/>
            <a:ext cx="3943352" cy="2427120"/>
          </a:xfrm>
          <a:prstGeom prst="rect">
            <a:avLst/>
          </a:prstGeom>
        </p:spPr>
        <p:txBody>
          <a:bodyPr vert="horz" lIns="91440" tIns="45720" rIns="91440" bIns="45720" rtlCol="0" anchor="t" anchorCtr="1">
            <a:normAutofit fontScale="77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East Selmon Slip Ramps</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DB Industry Forum</a:t>
            </a:r>
          </a:p>
          <a:p>
            <a:pPr algn="l" eaLnBrk="1" hangingPunct="1">
              <a:lnSpc>
                <a:spcPct val="90000"/>
              </a:lnSpc>
              <a:spcAft>
                <a:spcPts val="600"/>
              </a:spcAft>
              <a:defRPr/>
            </a:pPr>
            <a:r>
              <a:rPr lang="en-US" altLang="en-US" sz="4800" b="1" dirty="0">
                <a:solidFill>
                  <a:srgbClr val="0070C0"/>
                </a:solidFill>
                <a:effectLst>
                  <a:outerShdw blurRad="38100" dist="38100" dir="2700000" algn="tl">
                    <a:srgbClr val="000000">
                      <a:alpha val="43137"/>
                    </a:srgbClr>
                  </a:outerShdw>
                </a:effectLst>
              </a:rPr>
              <a:t>11/12/2020</a:t>
            </a:r>
          </a:p>
          <a:p>
            <a:pPr algn="l" eaLnBrk="1" hangingPunct="1">
              <a:lnSpc>
                <a:spcPct val="90000"/>
              </a:lnSpc>
              <a:spcAft>
                <a:spcPts val="600"/>
              </a:spcAft>
              <a:defRPr/>
            </a:pPr>
            <a:endParaRPr lang="en-US" altLang="en-US" sz="5100" b="1" dirty="0"/>
          </a:p>
        </p:txBody>
      </p:sp>
      <p:sp>
        <p:nvSpPr>
          <p:cNvPr id="2" name="TextBox 1">
            <a:extLst>
              <a:ext uri="{FF2B5EF4-FFF2-40B4-BE49-F238E27FC236}">
                <a16:creationId xmlns:a16="http://schemas.microsoft.com/office/drawing/2014/main" xmlns="" id="{9245429C-83BF-42F8-9A5C-DE7E35E19396}"/>
              </a:ext>
            </a:extLst>
          </p:cNvPr>
          <p:cNvSpPr txBox="1"/>
          <p:nvPr/>
        </p:nvSpPr>
        <p:spPr>
          <a:xfrm>
            <a:off x="-457179" y="287804"/>
            <a:ext cx="5349202" cy="1938992"/>
          </a:xfrm>
          <a:prstGeom prst="rect">
            <a:avLst/>
          </a:prstGeom>
          <a:noFill/>
        </p:spPr>
        <p:txBody>
          <a:bodyPr wrap="square" rtlCol="0">
            <a:spAutoFit/>
          </a:bodyPr>
          <a:lstStyle/>
          <a:p>
            <a:pPr algn="ctr"/>
            <a:r>
              <a:rPr lang="en-US" sz="4000" dirty="0">
                <a:latin typeface="+mj-lt"/>
              </a:rPr>
              <a:t>Tampa Hillsborough </a:t>
            </a:r>
          </a:p>
          <a:p>
            <a:pPr algn="ctr"/>
            <a:r>
              <a:rPr lang="en-US" sz="4000" dirty="0">
                <a:latin typeface="+mj-lt"/>
              </a:rPr>
              <a:t>Expressway </a:t>
            </a:r>
          </a:p>
          <a:p>
            <a:pPr algn="ctr"/>
            <a:r>
              <a:rPr lang="en-US" sz="4000" dirty="0">
                <a:latin typeface="+mj-lt"/>
              </a:rPr>
              <a:t>Authority</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75AB77-F203-4E6E-BDC6-1553457C2B86}"/>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Structures</a:t>
            </a:r>
          </a:p>
        </p:txBody>
      </p:sp>
      <p:sp>
        <p:nvSpPr>
          <p:cNvPr id="3" name="TextBox 2">
            <a:extLst>
              <a:ext uri="{FF2B5EF4-FFF2-40B4-BE49-F238E27FC236}">
                <a16:creationId xmlns:a16="http://schemas.microsoft.com/office/drawing/2014/main" xmlns="" id="{3830D599-AFAF-4970-B148-FEE890F88F5A}"/>
              </a:ext>
            </a:extLst>
          </p:cNvPr>
          <p:cNvSpPr txBox="1"/>
          <p:nvPr/>
        </p:nvSpPr>
        <p:spPr>
          <a:xfrm>
            <a:off x="381000" y="1417638"/>
            <a:ext cx="8305800" cy="2677656"/>
          </a:xfrm>
          <a:prstGeom prst="rect">
            <a:avLst/>
          </a:prstGeom>
          <a:noFill/>
        </p:spPr>
        <p:txBody>
          <a:bodyPr wrap="square" rtlCol="0">
            <a:spAutoFit/>
          </a:bodyPr>
          <a:lstStyle/>
          <a:p>
            <a:pPr marL="342900" indent="-342900">
              <a:buFont typeface="Arial" panose="020B0604020202020204" pitchFamily="34" charset="0"/>
              <a:buChar char="•"/>
            </a:pPr>
            <a:r>
              <a:rPr lang="en-US" dirty="0"/>
              <a:t>Intermediate bridge widening anticipated</a:t>
            </a:r>
          </a:p>
          <a:p>
            <a:pPr marL="342900" indent="-342900">
              <a:buFont typeface="Arial" panose="020B0604020202020204" pitchFamily="34" charset="0"/>
              <a:buChar char="•"/>
            </a:pPr>
            <a:r>
              <a:rPr lang="en-US" dirty="0"/>
              <a:t>Ramp 2 – Bridges potentially impacted:</a:t>
            </a:r>
          </a:p>
          <a:p>
            <a:pPr marL="800100" lvl="1" indent="-342900">
              <a:buFont typeface="Arial" panose="020B0604020202020204" pitchFamily="34" charset="0"/>
              <a:buChar char="•"/>
            </a:pPr>
            <a:r>
              <a:rPr lang="en-US" dirty="0"/>
              <a:t>N. 34</a:t>
            </a:r>
            <a:r>
              <a:rPr lang="en-US" baseline="30000" dirty="0"/>
              <a:t>th</a:t>
            </a:r>
            <a:r>
              <a:rPr lang="en-US" dirty="0"/>
              <a:t> Street</a:t>
            </a:r>
          </a:p>
          <a:p>
            <a:pPr marL="800100" lvl="1" indent="-342900">
              <a:buFont typeface="Arial" panose="020B0604020202020204" pitchFamily="34" charset="0"/>
              <a:buChar char="•"/>
            </a:pPr>
            <a:r>
              <a:rPr lang="en-US" dirty="0"/>
              <a:t>CSX Railroad</a:t>
            </a:r>
          </a:p>
          <a:p>
            <a:pPr marL="342900" indent="-342900">
              <a:buFont typeface="Arial" panose="020B0604020202020204" pitchFamily="34" charset="0"/>
              <a:buChar char="•"/>
            </a:pPr>
            <a:r>
              <a:rPr lang="en-US" dirty="0"/>
              <a:t>Ramp 3 – Bridges potentially impacted:</a:t>
            </a:r>
          </a:p>
          <a:p>
            <a:pPr marL="800100" lvl="1" indent="-342900">
              <a:buFont typeface="Arial" panose="020B0604020202020204" pitchFamily="34" charset="0"/>
              <a:buChar char="•"/>
            </a:pPr>
            <a:r>
              <a:rPr lang="en-US" dirty="0"/>
              <a:t>Falkenburg Rd</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770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64A94-7086-4E66-AB6E-914D00760D6E}"/>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ITS and Lighting</a:t>
            </a:r>
          </a:p>
        </p:txBody>
      </p:sp>
      <p:sp>
        <p:nvSpPr>
          <p:cNvPr id="3" name="TextBox 2">
            <a:extLst>
              <a:ext uri="{FF2B5EF4-FFF2-40B4-BE49-F238E27FC236}">
                <a16:creationId xmlns:a16="http://schemas.microsoft.com/office/drawing/2014/main" xmlns="" id="{02973AD0-A346-47BE-A91D-AA44C9D19F35}"/>
              </a:ext>
            </a:extLst>
          </p:cNvPr>
          <p:cNvSpPr txBox="1"/>
          <p:nvPr/>
        </p:nvSpPr>
        <p:spPr>
          <a:xfrm>
            <a:off x="685800" y="1676400"/>
            <a:ext cx="77724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t>Must include Wrong-Way detection and gates</a:t>
            </a:r>
          </a:p>
          <a:p>
            <a:pPr marL="800100" lvl="1" indent="-342900">
              <a:buFont typeface="Arial" panose="020B0604020202020204" pitchFamily="34" charset="0"/>
              <a:buChar char="•"/>
            </a:pPr>
            <a:r>
              <a:rPr lang="en-US" dirty="0"/>
              <a:t>Advance warning signage</a:t>
            </a:r>
          </a:p>
          <a:p>
            <a:pPr marL="800100" lvl="1" indent="-342900">
              <a:buFont typeface="Arial" panose="020B0604020202020204" pitchFamily="34" charset="0"/>
              <a:buChar char="•"/>
            </a:pPr>
            <a:r>
              <a:rPr lang="en-US" dirty="0"/>
              <a:t>Prevent EB REL traffic from entering I-75 NB Loop Ramp</a:t>
            </a:r>
          </a:p>
          <a:p>
            <a:pPr marL="342900" indent="-342900">
              <a:buFont typeface="Arial" panose="020B0604020202020204" pitchFamily="34" charset="0"/>
              <a:buChar char="•"/>
            </a:pPr>
            <a:r>
              <a:rPr lang="en-US" dirty="0"/>
              <a:t>Provide Communication with TMC</a:t>
            </a:r>
          </a:p>
          <a:p>
            <a:pPr marL="342900" indent="-342900">
              <a:buFont typeface="Arial" panose="020B0604020202020204" pitchFamily="34" charset="0"/>
              <a:buChar char="•"/>
            </a:pPr>
            <a:r>
              <a:rPr lang="en-US" dirty="0"/>
              <a:t>Interoperability with existing system required</a:t>
            </a:r>
          </a:p>
          <a:p>
            <a:pPr marL="800100" lvl="1" indent="-342900">
              <a:buFont typeface="Arial" panose="020B0604020202020204" pitchFamily="34" charset="0"/>
              <a:buChar char="•"/>
            </a:pPr>
            <a:r>
              <a:rPr lang="en-US" dirty="0"/>
              <a:t>Identical products to minimize impacts to THEA maintenance and operations</a:t>
            </a:r>
          </a:p>
          <a:p>
            <a:pPr marL="342900" indent="-342900">
              <a:buFont typeface="Arial" panose="020B0604020202020204" pitchFamily="34" charset="0"/>
              <a:buChar char="•"/>
            </a:pPr>
            <a:r>
              <a:rPr lang="en-US" dirty="0"/>
              <a:t>Evaluate existing lighting and provide lighting to meet required Lighting Initial Values for both ramps.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50265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112712"/>
            <a:ext cx="7886700" cy="1563688"/>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Drainage</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533400" y="1676400"/>
            <a:ext cx="81534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t>Video inspection of oldest (constructed with the original Expressway) existing pipes and culverts will be provided to the Design-Build teams when complete.</a:t>
            </a:r>
          </a:p>
          <a:p>
            <a:pPr marL="342900" indent="-342900">
              <a:buFont typeface="Arial" panose="020B0604020202020204" pitchFamily="34" charset="0"/>
              <a:buChar char="•"/>
            </a:pPr>
            <a:r>
              <a:rPr lang="en-US" dirty="0"/>
              <a:t>Contract underway with Shenandoah</a:t>
            </a:r>
          </a:p>
          <a:p>
            <a:pPr marL="342900" indent="-342900">
              <a:buFont typeface="Arial" panose="020B0604020202020204" pitchFamily="34" charset="0"/>
              <a:buChar char="•"/>
            </a:pPr>
            <a:r>
              <a:rPr lang="en-US" dirty="0"/>
              <a:t>Anticipate completion by December 1 Design-Build advertisement date.</a:t>
            </a:r>
          </a:p>
          <a:p>
            <a:pPr marL="342900" indent="-342900">
              <a:buFont typeface="Arial" panose="020B0604020202020204" pitchFamily="34" charset="0"/>
              <a:buChar char="•"/>
            </a:pPr>
            <a:r>
              <a:rPr lang="en-US" dirty="0"/>
              <a:t>Spread to be confined within shoulders.</a:t>
            </a:r>
          </a:p>
          <a:p>
            <a:endParaRPr lang="en-US" dirty="0"/>
          </a:p>
        </p:txBody>
      </p:sp>
    </p:spTree>
    <p:extLst>
      <p:ext uri="{BB962C8B-B14F-4D97-AF65-F5344CB8AC3E}">
        <p14:creationId xmlns:p14="http://schemas.microsoft.com/office/powerpoint/2010/main" val="376502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3810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Utilities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819150" y="1371600"/>
            <a:ext cx="746760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Utility coordination is underway (First Contact).</a:t>
            </a:r>
          </a:p>
          <a:p>
            <a:pPr marL="342900" indent="-342900">
              <a:buFont typeface="Arial" panose="020B0604020202020204" pitchFamily="34" charset="0"/>
              <a:buChar char="•"/>
            </a:pPr>
            <a:r>
              <a:rPr lang="en-US" sz="2800" dirty="0"/>
              <a:t>Design-Build Firms will finalize coordination efforts based on their design approach.</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51512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9525"/>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Design Variations and/or Exceptions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3" name="TextBox 2">
            <a:extLst>
              <a:ext uri="{FF2B5EF4-FFF2-40B4-BE49-F238E27FC236}">
                <a16:creationId xmlns:a16="http://schemas.microsoft.com/office/drawing/2014/main" xmlns="" id="{9B0E7EDB-ED6A-4DB8-A3CA-E32B4BCEC876}"/>
              </a:ext>
            </a:extLst>
          </p:cNvPr>
          <p:cNvSpPr txBox="1"/>
          <p:nvPr/>
        </p:nvSpPr>
        <p:spPr>
          <a:xfrm>
            <a:off x="1047750" y="1066800"/>
            <a:ext cx="7467600" cy="5539978"/>
          </a:xfrm>
          <a:prstGeom prst="rect">
            <a:avLst/>
          </a:prstGeom>
          <a:noFill/>
        </p:spPr>
        <p:txBody>
          <a:bodyPr wrap="square" rtlCol="0">
            <a:spAutoFit/>
          </a:bodyPr>
          <a:lstStyle/>
          <a:p>
            <a:pPr marL="342900" indent="-342900">
              <a:buFont typeface="Arial" panose="020B0604020202020204" pitchFamily="34" charset="0"/>
              <a:buChar char="•"/>
            </a:pPr>
            <a:r>
              <a:rPr lang="en-US" dirty="0"/>
              <a:t>Design-Build Firm shall obtain and/or modify applicable Design Variations and/or Exceptions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Known Variations/Exceptions</a:t>
            </a:r>
          </a:p>
          <a:p>
            <a:pPr marL="800100" lvl="1" indent="-342900">
              <a:buFont typeface="Arial" panose="020B0604020202020204" pitchFamily="34" charset="0"/>
              <a:buChar char="•"/>
            </a:pPr>
            <a:r>
              <a:rPr lang="en-US" dirty="0"/>
              <a:t>Design Variations:</a:t>
            </a:r>
          </a:p>
          <a:p>
            <a:pPr marL="1257300" lvl="2" indent="-342900">
              <a:buFont typeface="Arial" panose="020B0604020202020204" pitchFamily="34" charset="0"/>
              <a:buChar char="•"/>
            </a:pPr>
            <a:r>
              <a:rPr lang="en-US" dirty="0"/>
              <a:t>Selmon WB Local Lanes:</a:t>
            </a:r>
          </a:p>
          <a:p>
            <a:pPr marL="1714500" lvl="3" indent="-342900">
              <a:buFont typeface="Arial" panose="020B0604020202020204" pitchFamily="34" charset="0"/>
              <a:buChar char="•"/>
            </a:pPr>
            <a:r>
              <a:rPr lang="en-US" dirty="0"/>
              <a:t>Shoulder Width</a:t>
            </a:r>
          </a:p>
          <a:p>
            <a:pPr marL="1714500" lvl="3" indent="-342900">
              <a:buFont typeface="Arial" panose="020B0604020202020204" pitchFamily="34" charset="0"/>
              <a:buChar char="•"/>
            </a:pPr>
            <a:r>
              <a:rPr lang="en-US" dirty="0"/>
              <a:t>Horizontal Curve Length</a:t>
            </a:r>
          </a:p>
          <a:p>
            <a:pPr marL="1257300" lvl="2" indent="-342900">
              <a:buFont typeface="Arial" panose="020B0604020202020204" pitchFamily="34" charset="0"/>
              <a:buChar char="•"/>
            </a:pPr>
            <a:r>
              <a:rPr lang="en-US" dirty="0"/>
              <a:t>REL / WB REL egress (Ramp 2)</a:t>
            </a:r>
          </a:p>
          <a:p>
            <a:pPr marL="1714500" lvl="3" indent="-342900">
              <a:buFont typeface="Arial" panose="020B0604020202020204" pitchFamily="34" charset="0"/>
              <a:buChar char="•"/>
            </a:pPr>
            <a:r>
              <a:rPr lang="en-US" dirty="0"/>
              <a:t>Shoulder Width</a:t>
            </a:r>
          </a:p>
          <a:p>
            <a:pPr marL="1714500" lvl="3" indent="-342900">
              <a:buFont typeface="Arial" panose="020B0604020202020204" pitchFamily="34" charset="0"/>
              <a:buChar char="•"/>
            </a:pPr>
            <a:r>
              <a:rPr lang="en-US" dirty="0"/>
              <a:t>Horizontal Curve Length</a:t>
            </a:r>
          </a:p>
          <a:p>
            <a:pPr marL="1714500" lvl="3" indent="-342900">
              <a:buFont typeface="Arial" panose="020B0604020202020204" pitchFamily="34" charset="0"/>
              <a:buChar char="•"/>
            </a:pPr>
            <a:endParaRPr lang="en-US" sz="3000" dirty="0"/>
          </a:p>
          <a:p>
            <a:pPr marL="1257300" lvl="2" indent="-342900">
              <a:buFont typeface="Arial" panose="020B0604020202020204" pitchFamily="34" charset="0"/>
              <a:buChar char="•"/>
            </a:pPr>
            <a:endParaRPr lang="en-US" sz="3000" dirty="0"/>
          </a:p>
          <a:p>
            <a:pPr marL="1257300" lvl="2" indent="-342900">
              <a:buFont typeface="Arial" panose="020B0604020202020204" pitchFamily="34" charset="0"/>
              <a:buChar char="•"/>
            </a:pPr>
            <a:endParaRPr lang="en-US" sz="3000" dirty="0"/>
          </a:p>
        </p:txBody>
      </p:sp>
    </p:spTree>
    <p:extLst>
      <p:ext uri="{BB962C8B-B14F-4D97-AF65-F5344CB8AC3E}">
        <p14:creationId xmlns:p14="http://schemas.microsoft.com/office/powerpoint/2010/main" val="155502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BB292-0CF2-4008-A439-3648046A4FBC}"/>
              </a:ext>
            </a:extLst>
          </p:cNvPr>
          <p:cNvSpPr>
            <a:spLocks noGrp="1"/>
          </p:cNvSpPr>
          <p:nvPr>
            <p:ph type="title"/>
          </p:nvPr>
        </p:nvSpPr>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Design Variations and/or Exceptions</a:t>
            </a:r>
            <a:endParaRPr lang="en-US" sz="3600" dirty="0"/>
          </a:p>
        </p:txBody>
      </p:sp>
      <p:sp>
        <p:nvSpPr>
          <p:cNvPr id="3" name="Rectangle 2">
            <a:extLst>
              <a:ext uri="{FF2B5EF4-FFF2-40B4-BE49-F238E27FC236}">
                <a16:creationId xmlns:a16="http://schemas.microsoft.com/office/drawing/2014/main" xmlns="" id="{52245140-7186-4C3A-970C-E7DC83761AC2}"/>
              </a:ext>
            </a:extLst>
          </p:cNvPr>
          <p:cNvSpPr/>
          <p:nvPr/>
        </p:nvSpPr>
        <p:spPr>
          <a:xfrm>
            <a:off x="1181100" y="1828800"/>
            <a:ext cx="6781800" cy="2308324"/>
          </a:xfrm>
          <a:prstGeom prst="rect">
            <a:avLst/>
          </a:prstGeom>
        </p:spPr>
        <p:txBody>
          <a:bodyPr wrap="square">
            <a:spAutoFit/>
          </a:bodyPr>
          <a:lstStyle/>
          <a:p>
            <a:pPr marL="342900" indent="-342900">
              <a:buFont typeface="Arial" panose="020B0604020202020204" pitchFamily="34" charset="0"/>
              <a:buChar char="•"/>
            </a:pPr>
            <a:r>
              <a:rPr lang="en-US" dirty="0"/>
              <a:t>Known Variations/Exceptions</a:t>
            </a:r>
          </a:p>
          <a:p>
            <a:pPr marL="800100" lvl="1" indent="-342900">
              <a:buFont typeface="Arial" panose="020B0604020202020204" pitchFamily="34" charset="0"/>
              <a:buChar char="•"/>
            </a:pPr>
            <a:r>
              <a:rPr lang="en-US" dirty="0"/>
              <a:t>Design Exceptions</a:t>
            </a:r>
          </a:p>
          <a:p>
            <a:pPr marL="1257300" lvl="2" indent="-342900">
              <a:buFont typeface="Arial" panose="020B0604020202020204" pitchFamily="34" charset="0"/>
              <a:buChar char="•"/>
            </a:pPr>
            <a:r>
              <a:rPr lang="en-US" dirty="0"/>
              <a:t>Selmon WB Local Lanes</a:t>
            </a:r>
          </a:p>
          <a:p>
            <a:pPr marL="1714500" lvl="3" indent="-342900">
              <a:buFont typeface="Arial" panose="020B0604020202020204" pitchFamily="34" charset="0"/>
              <a:buChar char="•"/>
            </a:pPr>
            <a:r>
              <a:rPr lang="en-US" dirty="0"/>
              <a:t>Shoulder Width</a:t>
            </a:r>
          </a:p>
          <a:p>
            <a:pPr marL="1257300" lvl="2" indent="-342900">
              <a:buFont typeface="Arial" panose="020B0604020202020204" pitchFamily="34" charset="0"/>
              <a:buChar char="•"/>
            </a:pPr>
            <a:r>
              <a:rPr lang="en-US" dirty="0"/>
              <a:t>REL / WB egress (Ramp 2)</a:t>
            </a:r>
          </a:p>
          <a:p>
            <a:pPr marL="1714500" lvl="3" indent="-342900">
              <a:buFont typeface="Arial" panose="020B0604020202020204" pitchFamily="34" charset="0"/>
              <a:buChar char="•"/>
            </a:pPr>
            <a:r>
              <a:rPr lang="en-US" dirty="0"/>
              <a:t>Shoulder Width</a:t>
            </a:r>
          </a:p>
        </p:txBody>
      </p:sp>
    </p:spTree>
    <p:extLst>
      <p:ext uri="{BB962C8B-B14F-4D97-AF65-F5344CB8AC3E}">
        <p14:creationId xmlns:p14="http://schemas.microsoft.com/office/powerpoint/2010/main" val="123125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Public Involvement</a:t>
            </a:r>
            <a:endParaRPr lang="en-US" sz="2800" dirty="0"/>
          </a:p>
        </p:txBody>
      </p:sp>
      <p:sp>
        <p:nvSpPr>
          <p:cNvPr id="2" name="Rectangle 1">
            <a:extLst>
              <a:ext uri="{FF2B5EF4-FFF2-40B4-BE49-F238E27FC236}">
                <a16:creationId xmlns:a16="http://schemas.microsoft.com/office/drawing/2014/main" xmlns="" id="{3233D17E-DB21-4413-B4C4-60BB884A7FCF}"/>
              </a:ext>
            </a:extLst>
          </p:cNvPr>
          <p:cNvSpPr/>
          <p:nvPr/>
        </p:nvSpPr>
        <p:spPr>
          <a:xfrm>
            <a:off x="533400" y="990600"/>
            <a:ext cx="8458200" cy="4524315"/>
          </a:xfrm>
          <a:prstGeom prst="rect">
            <a:avLst/>
          </a:prstGeom>
        </p:spPr>
        <p:txBody>
          <a:bodyPr wrap="square">
            <a:spAutoFit/>
          </a:bodyPr>
          <a:lstStyle/>
          <a:p>
            <a:r>
              <a:rPr lang="en-US" altLang="en-US" dirty="0"/>
              <a:t>THEA Public Information Officer (PIO) will-</a:t>
            </a:r>
          </a:p>
          <a:p>
            <a:pPr lvl="1">
              <a:buFont typeface="Arial" panose="020B0604020202020204" pitchFamily="34" charset="0"/>
              <a:buChar char="•"/>
            </a:pPr>
            <a:r>
              <a:rPr lang="en-US" altLang="en-US" dirty="0"/>
              <a:t>Send Out Weekly Lane Closure Notifications</a:t>
            </a:r>
          </a:p>
          <a:p>
            <a:pPr lvl="1">
              <a:buFont typeface="Arial" panose="020B0604020202020204" pitchFamily="34" charset="0"/>
              <a:buChar char="•"/>
            </a:pPr>
            <a:r>
              <a:rPr lang="en-US" altLang="en-US" dirty="0"/>
              <a:t>Send Out Bi-weekly Project Status Emails</a:t>
            </a:r>
          </a:p>
          <a:p>
            <a:pPr lvl="1">
              <a:buFont typeface="Arial" panose="020B0604020202020204" pitchFamily="34" charset="0"/>
              <a:buChar char="•"/>
            </a:pPr>
            <a:r>
              <a:rPr lang="en-US" altLang="en-US" dirty="0"/>
              <a:t>Maintain and Update Project Website</a:t>
            </a:r>
          </a:p>
          <a:p>
            <a:pPr lvl="1">
              <a:buFont typeface="Arial" panose="020B0604020202020204" pitchFamily="34" charset="0"/>
              <a:buChar char="•"/>
            </a:pPr>
            <a:r>
              <a:rPr lang="en-US" altLang="en-US" dirty="0"/>
              <a:t>Post Updates on Social Media</a:t>
            </a:r>
          </a:p>
          <a:p>
            <a:r>
              <a:rPr lang="en-US" altLang="en-US" dirty="0"/>
              <a:t>Design Build Team will Coordinate with PIO</a:t>
            </a:r>
          </a:p>
          <a:p>
            <a:r>
              <a:rPr lang="en-US" altLang="en-US" dirty="0"/>
              <a:t>Design Build Team may Attend Meetings with the Public to Provide Quick Response to the PIO to Address Construction Issues </a:t>
            </a:r>
          </a:p>
          <a:p>
            <a:r>
              <a:rPr lang="en-US" altLang="en-US" dirty="0"/>
              <a:t>Design Build Team will Proactively Report any Interaction with the Public to the PIO</a:t>
            </a:r>
          </a:p>
          <a:p>
            <a:r>
              <a:rPr lang="en-US" altLang="en-US" dirty="0"/>
              <a:t>Design Build Team will Provide Support as needed by PIO</a:t>
            </a:r>
          </a:p>
        </p:txBody>
      </p:sp>
    </p:spTree>
    <p:extLst>
      <p:ext uri="{BB962C8B-B14F-4D97-AF65-F5344CB8AC3E}">
        <p14:creationId xmlns:p14="http://schemas.microsoft.com/office/powerpoint/2010/main" val="380723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57222" y="0"/>
            <a:ext cx="7829552" cy="1133475"/>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 &amp; ATC’s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401001" y="533400"/>
            <a:ext cx="8341995" cy="5486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r>
              <a:rPr lang="en-US" sz="2200" b="1" dirty="0">
                <a:latin typeface="Arial" panose="020B0604020202020204" pitchFamily="34" charset="0"/>
                <a:cs typeface="Arial" panose="020B0604020202020204" pitchFamily="34" charset="0"/>
              </a:rPr>
              <a:t>ATC’s (One Round only) will follow standard FDOT process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The following will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be considered:</a:t>
            </a:r>
          </a:p>
          <a:p>
            <a:pPr lvl="0"/>
            <a:r>
              <a:rPr lang="en-US" sz="2200" dirty="0">
                <a:latin typeface="Arial" panose="020B0604020202020204" pitchFamily="34" charset="0"/>
                <a:cs typeface="Arial" panose="020B0604020202020204" pitchFamily="34" charset="0"/>
              </a:rPr>
              <a:t>Reduction in the begin and end Project limits;</a:t>
            </a:r>
          </a:p>
          <a:p>
            <a:pPr lvl="0"/>
            <a:r>
              <a:rPr lang="en-US" sz="2200" dirty="0">
                <a:latin typeface="Arial" panose="020B0604020202020204" pitchFamily="34" charset="0"/>
                <a:cs typeface="Arial" panose="020B0604020202020204" pitchFamily="34" charset="0"/>
              </a:rPr>
              <a:t>Reduction in the number of lanes and lane widths as depicted in the Typical Section Package and Concept Plans;</a:t>
            </a:r>
          </a:p>
          <a:p>
            <a:pPr lvl="0"/>
            <a:r>
              <a:rPr lang="en-US" sz="2200" dirty="0">
                <a:latin typeface="Arial" panose="020B0604020202020204" pitchFamily="34" charset="0"/>
                <a:cs typeface="Arial" panose="020B0604020202020204" pitchFamily="34" charset="0"/>
              </a:rPr>
              <a:t>Reduction in permanent Design Speeds on all State or local roads;</a:t>
            </a:r>
          </a:p>
          <a:p>
            <a:pPr lvl="0"/>
            <a:r>
              <a:rPr lang="en-US" sz="2200" dirty="0">
                <a:latin typeface="Arial" panose="020B0604020202020204" pitchFamily="34" charset="0"/>
                <a:cs typeface="Arial" panose="020B0604020202020204" pitchFamily="34" charset="0"/>
              </a:rPr>
              <a:t>Reduction in the Access Classification and Control, or changes to the access management or property access requirements;</a:t>
            </a:r>
          </a:p>
          <a:p>
            <a:pPr indent="-228600" eaLnBrk="1" hangingPunct="1">
              <a:lnSpc>
                <a:spcPct val="90000"/>
              </a:lnSpc>
            </a:pPr>
            <a:endParaRPr lang="en-US" sz="1900" dirty="0"/>
          </a:p>
        </p:txBody>
      </p:sp>
    </p:spTree>
    <p:extLst>
      <p:ext uri="{BB962C8B-B14F-4D97-AF65-F5344CB8AC3E}">
        <p14:creationId xmlns:p14="http://schemas.microsoft.com/office/powerpoint/2010/main" val="232971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1AC3E-D93D-4792-840B-A32EB3F8FEE9}"/>
              </a:ext>
            </a:extLst>
          </p:cNvPr>
          <p:cNvSpPr>
            <a:spLocks noGrp="1"/>
          </p:cNvSpPr>
          <p:nvPr>
            <p:ph type="title"/>
          </p:nvPr>
        </p:nvSpPr>
        <p:spPr>
          <a:xfrm>
            <a:off x="457199" y="38100"/>
            <a:ext cx="8229600" cy="1143000"/>
          </a:xfrm>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Innovative Aspects &amp; ATC’s</a:t>
            </a:r>
            <a:endParaRPr lang="en-US" sz="3600" dirty="0"/>
          </a:p>
        </p:txBody>
      </p:sp>
      <p:sp>
        <p:nvSpPr>
          <p:cNvPr id="3" name="TextBox 2">
            <a:extLst>
              <a:ext uri="{FF2B5EF4-FFF2-40B4-BE49-F238E27FC236}">
                <a16:creationId xmlns:a16="http://schemas.microsoft.com/office/drawing/2014/main" xmlns="" id="{0EFBF7B0-21C9-4DB5-98A3-89AFD81D797A}"/>
              </a:ext>
            </a:extLst>
          </p:cNvPr>
          <p:cNvSpPr txBox="1"/>
          <p:nvPr/>
        </p:nvSpPr>
        <p:spPr>
          <a:xfrm>
            <a:off x="765431" y="1417638"/>
            <a:ext cx="7613137" cy="4524315"/>
          </a:xfrm>
          <a:prstGeom prst="rect">
            <a:avLst/>
          </a:prstGeom>
          <a:noFill/>
        </p:spPr>
        <p:txBody>
          <a:bodyPr wrap="square" rtlCol="0">
            <a:spAutoFit/>
          </a:bodyPr>
          <a:lstStyle/>
          <a:p>
            <a:pPr lvl="0"/>
            <a:r>
              <a:rPr lang="en-US" sz="2200" dirty="0">
                <a:cs typeface="Arial" panose="020B0604020202020204" pitchFamily="34" charset="0"/>
              </a:rPr>
              <a:t>The following will </a:t>
            </a:r>
            <a:r>
              <a:rPr lang="en-US" sz="2200" u="sng" dirty="0">
                <a:cs typeface="Arial" panose="020B0604020202020204" pitchFamily="34" charset="0"/>
              </a:rPr>
              <a:t>not</a:t>
            </a:r>
            <a:r>
              <a:rPr lang="en-US" sz="2200" dirty="0">
                <a:cs typeface="Arial" panose="020B0604020202020204" pitchFamily="34" charset="0"/>
              </a:rPr>
              <a:t> be considered (cont.):</a:t>
            </a:r>
          </a:p>
          <a:p>
            <a:pPr lvl="0"/>
            <a:endParaRPr lang="en-US" sz="2200" dirty="0"/>
          </a:p>
          <a:p>
            <a:pPr marL="342900" lvl="0" indent="-342900">
              <a:buFont typeface="Arial" panose="020B0604020202020204" pitchFamily="34" charset="0"/>
              <a:buChar char="•"/>
            </a:pPr>
            <a:r>
              <a:rPr lang="en-US" sz="2200" dirty="0"/>
              <a:t>Reduction in the minimum storage lengths at intersections, as depicted in the Concept Plans;</a:t>
            </a:r>
          </a:p>
          <a:p>
            <a:pPr marL="342900" lvl="0" indent="-342900">
              <a:buFont typeface="Arial" panose="020B0604020202020204" pitchFamily="34" charset="0"/>
              <a:buChar char="•"/>
            </a:pPr>
            <a:r>
              <a:rPr lang="en-US" sz="2200" dirty="0"/>
              <a:t>Significant changes to any alignments that may jeopardize the cost feasibility of  the proposed widening of the East Selmon Expressway;</a:t>
            </a:r>
          </a:p>
          <a:p>
            <a:pPr marL="342900" lvl="0" indent="-342900">
              <a:buFont typeface="Arial" panose="020B0604020202020204" pitchFamily="34" charset="0"/>
              <a:buChar char="•"/>
            </a:pPr>
            <a:r>
              <a:rPr lang="en-US" sz="2200" dirty="0"/>
              <a:t>Elimination of tolling point locations;</a:t>
            </a:r>
          </a:p>
          <a:p>
            <a:pPr marL="342900" lvl="0" indent="-342900">
              <a:buFont typeface="Arial" panose="020B0604020202020204" pitchFamily="34" charset="0"/>
              <a:buChar char="•"/>
            </a:pPr>
            <a:r>
              <a:rPr lang="en-US" sz="2200" dirty="0"/>
              <a:t>Elimination of tolling site and equipment</a:t>
            </a:r>
          </a:p>
          <a:p>
            <a:pPr marL="342900" lvl="0" indent="-342900">
              <a:buFont typeface="Arial" panose="020B0604020202020204" pitchFamily="34" charset="0"/>
              <a:buChar char="•"/>
            </a:pPr>
            <a:r>
              <a:rPr lang="en-US" sz="2200" dirty="0"/>
              <a:t>Failure to reconstruct overhead sign span assemblies.</a:t>
            </a:r>
          </a:p>
          <a:p>
            <a:pPr marL="342900" indent="-342900">
              <a:buFont typeface="Arial" panose="020B0604020202020204" pitchFamily="34" charset="0"/>
              <a:buChar char="•"/>
            </a:pPr>
            <a:r>
              <a:rPr lang="en-US" sz="2200" dirty="0"/>
              <a:t>Failure to install wrong-way driving security features including gates and other features used on the REL.</a:t>
            </a:r>
            <a:r>
              <a:rPr lang="en-US" sz="2000" dirty="0">
                <a:cs typeface="Arial" panose="020B0604020202020204" pitchFamily="34" charset="0"/>
              </a:rPr>
              <a:t> </a:t>
            </a:r>
          </a:p>
          <a:p>
            <a:endParaRPr lang="en-US" dirty="0"/>
          </a:p>
        </p:txBody>
      </p:sp>
    </p:spTree>
    <p:extLst>
      <p:ext uri="{BB962C8B-B14F-4D97-AF65-F5344CB8AC3E}">
        <p14:creationId xmlns:p14="http://schemas.microsoft.com/office/powerpoint/2010/main" val="2767152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1442D-1417-431D-AE6C-EC1A6C1F3CE3}"/>
              </a:ext>
            </a:extLst>
          </p:cNvPr>
          <p:cNvSpPr>
            <a:spLocks noGrp="1"/>
          </p:cNvSpPr>
          <p:nvPr>
            <p:ph type="title"/>
          </p:nvPr>
        </p:nvSpPr>
        <p:spPr>
          <a:xfrm>
            <a:off x="457200" y="0"/>
            <a:ext cx="8229600" cy="1143000"/>
          </a:xfrm>
        </p:spPr>
        <p:txBody>
          <a:bodyPr/>
          <a:lstStyle/>
          <a:p>
            <a:r>
              <a:rPr lang="en-US" sz="3600" b="1" dirty="0">
                <a:effectLst>
                  <a:outerShdw blurRad="38100" dist="38100" dir="2700000" algn="tl">
                    <a:srgbClr val="000000">
                      <a:alpha val="43137"/>
                    </a:srgbClr>
                  </a:outerShdw>
                </a:effectLst>
              </a:rPr>
              <a:t>Letters of Interest (Phase 1)</a:t>
            </a:r>
          </a:p>
        </p:txBody>
      </p:sp>
      <p:sp>
        <p:nvSpPr>
          <p:cNvPr id="3" name="TextBox 2">
            <a:extLst>
              <a:ext uri="{FF2B5EF4-FFF2-40B4-BE49-F238E27FC236}">
                <a16:creationId xmlns:a16="http://schemas.microsoft.com/office/drawing/2014/main" xmlns="" id="{036EC0C8-8137-45F4-AEA3-4F67064063F6}"/>
              </a:ext>
            </a:extLst>
          </p:cNvPr>
          <p:cNvSpPr txBox="1"/>
          <p:nvPr/>
        </p:nvSpPr>
        <p:spPr>
          <a:xfrm>
            <a:off x="838200" y="990600"/>
            <a:ext cx="7620000" cy="3998018"/>
          </a:xfrm>
          <a:prstGeom prst="rect">
            <a:avLst/>
          </a:prstGeom>
          <a:noFill/>
        </p:spPr>
        <p:txBody>
          <a:bodyPr wrap="square" rtlCol="0">
            <a:spAutoFit/>
          </a:bodyPr>
          <a:lstStyle/>
          <a:p>
            <a:pPr marL="57150" indent="-285750" eaLnBrk="1" hangingPunct="1">
              <a:lnSpc>
                <a:spcPct val="90000"/>
              </a:lnSpc>
              <a:buFont typeface="Arial" panose="020B0604020202020204" pitchFamily="34" charset="0"/>
              <a:buChar char="•"/>
            </a:pPr>
            <a:r>
              <a:rPr lang="en-US" sz="1800" dirty="0">
                <a:cs typeface="Arial" panose="020B0604020202020204" pitchFamily="34" charset="0"/>
              </a:rPr>
              <a:t>Maximum of ten (10) pages</a:t>
            </a:r>
          </a:p>
          <a:p>
            <a:pPr marL="914400" lvl="1" indent="-228600" eaLnBrk="1" hangingPunct="1">
              <a:lnSpc>
                <a:spcPct val="90000"/>
              </a:lnSpc>
              <a:buFont typeface="Arial" panose="020B0604020202020204" pitchFamily="34" charset="0"/>
              <a:buChar char="•"/>
            </a:pPr>
            <a:r>
              <a:rPr lang="en-US" sz="1800" dirty="0">
                <a:cs typeface="Arial" panose="020B0604020202020204" pitchFamily="34" charset="0"/>
              </a:rPr>
              <a:t>8 ½” x 11” sheets</a:t>
            </a:r>
          </a:p>
          <a:p>
            <a:pPr marL="914400" lvl="1" indent="-228600" eaLnBrk="1" hangingPunct="1">
              <a:lnSpc>
                <a:spcPct val="90000"/>
              </a:lnSpc>
              <a:buFont typeface="Arial" panose="020B0604020202020204" pitchFamily="34" charset="0"/>
              <a:buChar char="•"/>
            </a:pPr>
            <a:r>
              <a:rPr lang="en-US" sz="1800" dirty="0">
                <a:cs typeface="Arial" panose="020B0604020202020204" pitchFamily="34" charset="0"/>
              </a:rPr>
              <a:t>Minimum font size ten (10)</a:t>
            </a:r>
          </a:p>
          <a:p>
            <a:pPr marL="685800" lvl="1" eaLnBrk="1" hangingPunct="1">
              <a:lnSpc>
                <a:spcPct val="90000"/>
              </a:lnSpc>
            </a:pPr>
            <a:endParaRPr lang="en-US" sz="1800" dirty="0">
              <a:cs typeface="Arial" panose="020B0604020202020204" pitchFamily="34" charset="0"/>
            </a:endParaRPr>
          </a:p>
          <a:p>
            <a:pPr marL="571500" indent="-285750" eaLnBrk="1" hangingPunct="1">
              <a:lnSpc>
                <a:spcPct val="90000"/>
              </a:lnSpc>
              <a:buFont typeface="Arial" panose="020B0604020202020204" pitchFamily="34" charset="0"/>
              <a:buChar char="•"/>
            </a:pPr>
            <a:r>
              <a:rPr lang="en-US" sz="1800" dirty="0">
                <a:cs typeface="Arial" panose="020B0604020202020204" pitchFamily="34" charset="0"/>
              </a:rPr>
              <a:t>Additional items – Not counted in the 10-page limit</a:t>
            </a:r>
          </a:p>
          <a:p>
            <a:pPr marL="971550" lvl="1" indent="-285750" eaLnBrk="1" hangingPunct="1">
              <a:lnSpc>
                <a:spcPct val="90000"/>
              </a:lnSpc>
              <a:buFont typeface="Arial" panose="020B0604020202020204" pitchFamily="34" charset="0"/>
              <a:buChar char="•"/>
            </a:pPr>
            <a:r>
              <a:rPr lang="en-US" sz="1800" dirty="0">
                <a:cs typeface="Arial" panose="020B0604020202020204" pitchFamily="34" charset="0"/>
              </a:rPr>
              <a:t>11” x 17” Organizational Chart</a:t>
            </a:r>
          </a:p>
          <a:p>
            <a:pPr marL="971550" lvl="1" indent="-285750" eaLnBrk="1" hangingPunct="1">
              <a:lnSpc>
                <a:spcPct val="90000"/>
              </a:lnSpc>
              <a:buFont typeface="Arial" panose="020B0604020202020204" pitchFamily="34" charset="0"/>
              <a:buChar char="•"/>
            </a:pPr>
            <a:r>
              <a:rPr lang="en-US" sz="1800" dirty="0">
                <a:cs typeface="Arial" panose="020B0604020202020204" pitchFamily="34" charset="0"/>
              </a:rPr>
              <a:t>Resumes</a:t>
            </a:r>
          </a:p>
          <a:p>
            <a:pPr marL="971550" lvl="1" indent="-285750" eaLnBrk="1" hangingPunct="1">
              <a:lnSpc>
                <a:spcPct val="90000"/>
              </a:lnSpc>
              <a:buFont typeface="Arial" panose="020B0604020202020204" pitchFamily="34" charset="0"/>
              <a:buChar char="•"/>
            </a:pPr>
            <a:r>
              <a:rPr lang="en-US" sz="1800" dirty="0">
                <a:cs typeface="Arial" panose="020B0604020202020204" pitchFamily="34" charset="0"/>
              </a:rPr>
              <a:t>Three (3) pages of Performance History</a:t>
            </a:r>
          </a:p>
          <a:p>
            <a:pPr marL="971550" lvl="1" indent="-285750" eaLnBrk="1" hangingPunct="1">
              <a:lnSpc>
                <a:spcPct val="90000"/>
              </a:lnSpc>
              <a:buFont typeface="Arial" panose="020B0604020202020204" pitchFamily="34" charset="0"/>
              <a:buChar char="•"/>
            </a:pPr>
            <a:endParaRPr lang="en-US" sz="1800" dirty="0">
              <a:cs typeface="Arial" panose="020B0604020202020204" pitchFamily="34" charset="0"/>
            </a:endParaRPr>
          </a:p>
          <a:p>
            <a:pPr marL="514350" indent="-285750" eaLnBrk="1" hangingPunct="1">
              <a:lnSpc>
                <a:spcPct val="90000"/>
              </a:lnSpc>
              <a:buFont typeface="Arial" panose="020B0604020202020204" pitchFamily="34" charset="0"/>
              <a:buChar char="•"/>
            </a:pPr>
            <a:r>
              <a:rPr lang="en-US" sz="1800" dirty="0">
                <a:cs typeface="Arial" panose="020B0604020202020204" pitchFamily="34" charset="0"/>
              </a:rPr>
              <a:t>LOI Evaluation Criteria (Maximum of 20 points):</a:t>
            </a:r>
          </a:p>
          <a:p>
            <a:pPr marL="1428750" lvl="2" indent="-285750" eaLnBrk="1" hangingPunct="1">
              <a:lnSpc>
                <a:spcPct val="90000"/>
              </a:lnSpc>
              <a:buFont typeface="Arial" panose="020B0604020202020204" pitchFamily="34" charset="0"/>
              <a:buChar char="•"/>
            </a:pPr>
            <a:r>
              <a:rPr lang="en-US" sz="1800" dirty="0">
                <a:cs typeface="Arial" panose="020B0604020202020204" pitchFamily="34" charset="0"/>
              </a:rPr>
              <a:t>Past Performance (10 points)</a:t>
            </a:r>
          </a:p>
          <a:p>
            <a:pPr marL="1428750" lvl="2" indent="-285750" eaLnBrk="1" hangingPunct="1">
              <a:lnSpc>
                <a:spcPct val="90000"/>
              </a:lnSpc>
              <a:buFont typeface="Arial" panose="020B0604020202020204" pitchFamily="34" charset="0"/>
              <a:buChar char="•"/>
            </a:pPr>
            <a:r>
              <a:rPr lang="en-US" sz="1800" dirty="0">
                <a:cs typeface="Arial" panose="020B0604020202020204" pitchFamily="34" charset="0"/>
              </a:rPr>
              <a:t>Design-Build Project Requirements and Critical Issues (10 points)</a:t>
            </a:r>
          </a:p>
          <a:p>
            <a:pPr marL="1428750" lvl="2" indent="-285750" eaLnBrk="1" hangingPunct="1">
              <a:lnSpc>
                <a:spcPct val="90000"/>
              </a:lnSpc>
              <a:buFont typeface="Arial" panose="020B0604020202020204" pitchFamily="34" charset="0"/>
              <a:buChar char="•"/>
            </a:pPr>
            <a:endParaRPr lang="en-US" dirty="0">
              <a:cs typeface="Arial" panose="020B0604020202020204" pitchFamily="34" charset="0"/>
            </a:endParaRPr>
          </a:p>
          <a:p>
            <a:pPr marL="914400" lvl="1" indent="-228600" eaLnBrk="1" hangingPunct="1">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116497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DD5F1F4-F6AA-41A4-8384-5E23C40B3CA8}"/>
              </a:ext>
            </a:extLst>
          </p:cNvPr>
          <p:cNvSpPr txBox="1">
            <a:spLocks/>
          </p:cNvSpPr>
          <p:nvPr/>
        </p:nvSpPr>
        <p:spPr>
          <a:xfrm>
            <a:off x="628650" y="184260"/>
            <a:ext cx="78867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latin typeface="+mj-lt"/>
                <a:ea typeface="+mj-ea"/>
                <a:cs typeface="+mj-cs"/>
              </a:rPr>
              <a:t>Introductions</a:t>
            </a:r>
          </a:p>
        </p:txBody>
      </p:sp>
      <p:graphicFrame>
        <p:nvGraphicFramePr>
          <p:cNvPr id="5" name="TextBox 2">
            <a:extLst>
              <a:ext uri="{FF2B5EF4-FFF2-40B4-BE49-F238E27FC236}">
                <a16:creationId xmlns:a16="http://schemas.microsoft.com/office/drawing/2014/main" xmlns="" id="{F6312E7E-F11E-4115-91B1-D24AA16035FC}"/>
              </a:ext>
            </a:extLst>
          </p:cNvPr>
          <p:cNvGraphicFramePr/>
          <p:nvPr>
            <p:extLst>
              <p:ext uri="{D42A27DB-BD31-4B8C-83A1-F6EECF244321}">
                <p14:modId xmlns:p14="http://schemas.microsoft.com/office/powerpoint/2010/main" val="1084162213"/>
              </p:ext>
            </p:extLst>
          </p:nvPr>
        </p:nvGraphicFramePr>
        <p:xfrm>
          <a:off x="628650" y="12192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Written Technical Proposal (Phase 2)</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381000" y="533400"/>
            <a:ext cx="8458200" cy="50292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indent="-285750" eaLnBrk="1" hangingPunct="1">
              <a:lnSpc>
                <a:spcPct val="90000"/>
              </a:lnSpc>
            </a:pPr>
            <a:r>
              <a:rPr lang="en-US" sz="1800" dirty="0">
                <a:latin typeface="Arial" panose="020B0604020202020204" pitchFamily="34" charset="0"/>
                <a:cs typeface="Arial" panose="020B0604020202020204" pitchFamily="34" charset="0"/>
              </a:rPr>
              <a:t>Submit 1 Original, seven (7) Flash Drives containing the Letter of Interest in PDF format and seven (7) collated, complete sets of hard copies</a:t>
            </a:r>
            <a:endParaRPr lang="en-US" sz="1800" strike="sngStrike" dirty="0">
              <a:latin typeface="Arial" panose="020B0604020202020204" pitchFamily="34" charset="0"/>
              <a:cs typeface="Arial" panose="020B0604020202020204" pitchFamily="34" charset="0"/>
            </a:endParaRPr>
          </a:p>
          <a:p>
            <a:pPr indent="-228600" eaLnBrk="1" hangingPunct="1">
              <a:lnSpc>
                <a:spcPct val="90000"/>
              </a:lnSpc>
            </a:pPr>
            <a:r>
              <a:rPr lang="en-US" sz="1800" dirty="0">
                <a:latin typeface="Arial" panose="020B0604020202020204" pitchFamily="34" charset="0"/>
                <a:cs typeface="Arial" panose="020B0604020202020204" pitchFamily="34" charset="0"/>
              </a:rPr>
              <a:t>Times New Roman type font, minimum font size ten (10)</a:t>
            </a:r>
          </a:p>
          <a:p>
            <a:pPr indent="-228600" eaLnBrk="1" hangingPunct="1">
              <a:lnSpc>
                <a:spcPct val="90000"/>
              </a:lnSpc>
            </a:pPr>
            <a:r>
              <a:rPr lang="en-US" sz="1800" dirty="0">
                <a:latin typeface="Arial" panose="020B0604020202020204" pitchFamily="34" charset="0"/>
                <a:cs typeface="Arial" panose="020B0604020202020204" pitchFamily="34" charset="0"/>
              </a:rPr>
              <a:t>Maximum of ten (10) pages</a:t>
            </a:r>
          </a:p>
          <a:p>
            <a:pPr marL="914400" lvl="1" indent="-228600" eaLnBrk="1" hangingPunct="1">
              <a:lnSpc>
                <a:spcPct val="90000"/>
              </a:lnSpc>
              <a:buFont typeface="Arial" panose="020B0604020202020204" pitchFamily="34" charset="0"/>
              <a:buChar char="•"/>
            </a:pPr>
            <a:r>
              <a:rPr lang="en-US" sz="1800" dirty="0">
                <a:latin typeface="Arial" panose="020B0604020202020204" pitchFamily="34" charset="0"/>
                <a:cs typeface="Arial" panose="020B0604020202020204" pitchFamily="34" charset="0"/>
              </a:rPr>
              <a:t>8 ½” x 11” sheets</a:t>
            </a:r>
          </a:p>
          <a:p>
            <a:pPr marL="914400" lvl="1" indent="-228600" eaLnBrk="1" hangingPunct="1">
              <a:lnSpc>
                <a:spcPct val="90000"/>
              </a:lnSpc>
              <a:buFont typeface="Arial" panose="020B0604020202020204" pitchFamily="34" charset="0"/>
              <a:buChar char="•"/>
            </a:pPr>
            <a:r>
              <a:rPr lang="en-US" sz="1800" dirty="0">
                <a:latin typeface="Arial" panose="020B0604020202020204" pitchFamily="34" charset="0"/>
                <a:cs typeface="Arial" panose="020B0604020202020204" pitchFamily="34" charset="0"/>
              </a:rPr>
              <a:t>Schedule Narrative for Design &amp; Construction with Bar Charts showing Critical Path Duration w/no WAR (Work at Risk)</a:t>
            </a:r>
          </a:p>
          <a:p>
            <a:pPr indent="-228600" eaLnBrk="1" hangingPunct="1">
              <a:lnSpc>
                <a:spcPct val="90000"/>
              </a:lnSpc>
            </a:pPr>
            <a:r>
              <a:rPr lang="en-US" sz="1800" dirty="0">
                <a:latin typeface="Arial" panose="020B0604020202020204" pitchFamily="34" charset="0"/>
                <a:cs typeface="Arial" panose="020B0604020202020204" pitchFamily="34" charset="0"/>
              </a:rPr>
              <a:t>Plans</a:t>
            </a:r>
          </a:p>
          <a:p>
            <a:pPr lvl="1" indent="-228600" eaLnBrk="1" hangingPunct="1">
              <a:lnSpc>
                <a:spcPct val="90000"/>
              </a:lnSpc>
            </a:pPr>
            <a:r>
              <a:rPr lang="en-US" sz="1800" dirty="0">
                <a:latin typeface="Arial" panose="020B0604020202020204" pitchFamily="34" charset="0"/>
                <a:cs typeface="Arial" panose="020B0604020202020204" pitchFamily="34" charset="0"/>
              </a:rPr>
              <a:t>11” x17” sheets</a:t>
            </a:r>
          </a:p>
          <a:p>
            <a:pPr indent="-228600" eaLnBrk="1" hangingPunct="1">
              <a:lnSpc>
                <a:spcPct val="90000"/>
              </a:lnSpc>
            </a:pPr>
            <a:r>
              <a:rPr lang="en-US" sz="1800" dirty="0">
                <a:latin typeface="Arial" panose="020B0604020202020204" pitchFamily="34" charset="0"/>
                <a:cs typeface="Arial" panose="020B0604020202020204" pitchFamily="34" charset="0"/>
              </a:rPr>
              <a:t>TSP’s</a:t>
            </a:r>
          </a:p>
        </p:txBody>
      </p:sp>
    </p:spTree>
    <p:extLst>
      <p:ext uri="{BB962C8B-B14F-4D97-AF65-F5344CB8AC3E}">
        <p14:creationId xmlns:p14="http://schemas.microsoft.com/office/powerpoint/2010/main" val="154944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EFB2F-BF69-4DC0-B667-B4C39E2CB73E}"/>
              </a:ext>
            </a:extLst>
          </p:cNvPr>
          <p:cNvSpPr>
            <a:spLocks noGrp="1"/>
          </p:cNvSpPr>
          <p:nvPr>
            <p:ph type="title"/>
          </p:nvPr>
        </p:nvSpPr>
        <p:spPr>
          <a:xfrm>
            <a:off x="457200" y="0"/>
            <a:ext cx="8229600" cy="1143000"/>
          </a:xfrm>
        </p:spPr>
        <p:txBody>
          <a:bodyPr/>
          <a:lstStyle/>
          <a:p>
            <a:r>
              <a:rPr lang="en-US" sz="3600" b="1" dirty="0">
                <a:effectLst>
                  <a:outerShdw blurRad="38100" dist="38100" dir="2700000" algn="tl">
                    <a:srgbClr val="000000">
                      <a:alpha val="43137"/>
                    </a:srgbClr>
                  </a:outerShdw>
                </a:effectLst>
              </a:rPr>
              <a:t>Contractor Pre-Qualifications</a:t>
            </a:r>
          </a:p>
        </p:txBody>
      </p:sp>
      <p:sp>
        <p:nvSpPr>
          <p:cNvPr id="3" name="TextBox 2">
            <a:extLst>
              <a:ext uri="{FF2B5EF4-FFF2-40B4-BE49-F238E27FC236}">
                <a16:creationId xmlns:a16="http://schemas.microsoft.com/office/drawing/2014/main" xmlns="" id="{C245CD93-B37C-46A5-8129-BB34CD5332F3}"/>
              </a:ext>
            </a:extLst>
          </p:cNvPr>
          <p:cNvSpPr txBox="1"/>
          <p:nvPr/>
        </p:nvSpPr>
        <p:spPr>
          <a:xfrm>
            <a:off x="1371600" y="1371600"/>
            <a:ext cx="6629400" cy="3046988"/>
          </a:xfrm>
          <a:prstGeom prst="rect">
            <a:avLst/>
          </a:prstGeom>
          <a:noFill/>
        </p:spPr>
        <p:txBody>
          <a:bodyPr wrap="square" rtlCol="0">
            <a:spAutoFit/>
          </a:bodyPr>
          <a:lstStyle/>
          <a:p>
            <a:r>
              <a:rPr lang="en-US" dirty="0"/>
              <a:t>Major work types:</a:t>
            </a:r>
          </a:p>
          <a:p>
            <a:r>
              <a:rPr lang="en-US" dirty="0"/>
              <a:t>	7 – Drainage</a:t>
            </a:r>
          </a:p>
          <a:p>
            <a:r>
              <a:rPr lang="en-US" dirty="0"/>
              <a:t>	10 – Flexible Paving</a:t>
            </a:r>
          </a:p>
          <a:p>
            <a:r>
              <a:rPr lang="en-US" dirty="0"/>
              <a:t>	17 – Intermediate Bridges</a:t>
            </a:r>
          </a:p>
          <a:p>
            <a:r>
              <a:rPr lang="en-US" dirty="0"/>
              <a:t>	</a:t>
            </a:r>
          </a:p>
          <a:p>
            <a:r>
              <a:rPr lang="en-US" dirty="0"/>
              <a:t>Other minor work types can be accommodated by subcontractors</a:t>
            </a:r>
          </a:p>
          <a:p>
            <a:endParaRPr lang="en-US" dirty="0"/>
          </a:p>
        </p:txBody>
      </p:sp>
    </p:spTree>
    <p:extLst>
      <p:ext uri="{BB962C8B-B14F-4D97-AF65-F5344CB8AC3E}">
        <p14:creationId xmlns:p14="http://schemas.microsoft.com/office/powerpoint/2010/main" val="220116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E07F7-E9A4-451D-920F-A24E8DB56966}"/>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Consultant Pre-Qualifications</a:t>
            </a:r>
          </a:p>
        </p:txBody>
      </p:sp>
      <p:sp>
        <p:nvSpPr>
          <p:cNvPr id="3" name="TextBox 2">
            <a:extLst>
              <a:ext uri="{FF2B5EF4-FFF2-40B4-BE49-F238E27FC236}">
                <a16:creationId xmlns:a16="http://schemas.microsoft.com/office/drawing/2014/main" xmlns="" id="{26E5FBCF-38C2-46A8-8C4D-3886CD881E83}"/>
              </a:ext>
            </a:extLst>
          </p:cNvPr>
          <p:cNvSpPr txBox="1"/>
          <p:nvPr/>
        </p:nvSpPr>
        <p:spPr>
          <a:xfrm>
            <a:off x="647700" y="1436688"/>
            <a:ext cx="7848600" cy="3416320"/>
          </a:xfrm>
          <a:prstGeom prst="rect">
            <a:avLst/>
          </a:prstGeom>
          <a:noFill/>
        </p:spPr>
        <p:txBody>
          <a:bodyPr wrap="square" rtlCol="0">
            <a:spAutoFit/>
          </a:bodyPr>
          <a:lstStyle/>
          <a:p>
            <a:r>
              <a:rPr lang="en-US" sz="1800" dirty="0"/>
              <a:t>3.3 - Controlled Access Highway Design</a:t>
            </a:r>
          </a:p>
          <a:p>
            <a:r>
              <a:rPr lang="en-US" sz="1800" dirty="0"/>
              <a:t>4.1.1 - Miscellaneous Structures</a:t>
            </a:r>
          </a:p>
          <a:p>
            <a:r>
              <a:rPr lang="en-US" sz="1800" dirty="0"/>
              <a:t>4.1.2 - Minor Bridge Design</a:t>
            </a:r>
          </a:p>
          <a:p>
            <a:r>
              <a:rPr lang="en-US" sz="1800" dirty="0"/>
              <a:t>6.3 - Intelligent Transportation Systems Analysis, Design, and 	Implementation</a:t>
            </a:r>
          </a:p>
          <a:p>
            <a:r>
              <a:rPr lang="en-US" sz="1800" dirty="0"/>
              <a:t>7.1 - Signing, Pavement Marking &amp; Channelization</a:t>
            </a:r>
          </a:p>
          <a:p>
            <a:r>
              <a:rPr lang="en-US" sz="1800" dirty="0"/>
              <a:t>7.2 - Lighting</a:t>
            </a:r>
          </a:p>
          <a:p>
            <a:r>
              <a:rPr lang="en-US" sz="1800" dirty="0"/>
              <a:t>8.1 - Control Surveying</a:t>
            </a:r>
          </a:p>
          <a:p>
            <a:r>
              <a:rPr lang="en-US" sz="1800" dirty="0"/>
              <a:t>8.2 - Design, Right of Way, &amp; Const. Surveying</a:t>
            </a:r>
          </a:p>
          <a:p>
            <a:r>
              <a:rPr lang="en-US" sz="1800" dirty="0"/>
              <a:t>9.1 - Soil Exploration</a:t>
            </a:r>
          </a:p>
          <a:p>
            <a:r>
              <a:rPr lang="en-US" sz="1800" dirty="0"/>
              <a:t>9.2 - Geotechnical Classification Lab Testing</a:t>
            </a:r>
          </a:p>
          <a:p>
            <a:r>
              <a:rPr lang="en-US" sz="1800" dirty="0"/>
              <a:t>9.4.1 - Standard Foundation Studies</a:t>
            </a:r>
          </a:p>
        </p:txBody>
      </p:sp>
    </p:spTree>
    <p:extLst>
      <p:ext uri="{BB962C8B-B14F-4D97-AF65-F5344CB8AC3E}">
        <p14:creationId xmlns:p14="http://schemas.microsoft.com/office/powerpoint/2010/main" val="3933691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1"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Q &amp; A Session</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1143000"/>
            <a:ext cx="7922895" cy="4343400"/>
          </a:xfrm>
          <a:prstGeom prst="rect">
            <a:avLst/>
          </a:prstGeom>
        </p:spPr>
        <p:txBody>
          <a:bodyPr vert="horz" lIns="91440" tIns="45720" rIns="91440" bIns="45720" rtlCol="0" anchor="ctr">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3000" dirty="0">
                <a:latin typeface="Arial" panose="020B0604020202020204" pitchFamily="34" charset="0"/>
                <a:cs typeface="Arial" panose="020B0604020202020204" pitchFamily="34" charset="0"/>
              </a:rPr>
              <a:t>Four (4) DB Teams to be Shortlisted</a:t>
            </a:r>
          </a:p>
          <a:p>
            <a:pPr indent="-228600" eaLnBrk="1" hangingPunct="1">
              <a:lnSpc>
                <a:spcPct val="90000"/>
              </a:lnSpc>
            </a:pPr>
            <a:r>
              <a:rPr lang="en-US" sz="3000" dirty="0">
                <a:latin typeface="Arial" panose="020B0604020202020204" pitchFamily="34" charset="0"/>
                <a:cs typeface="Arial" panose="020B0604020202020204" pitchFamily="34" charset="0"/>
              </a:rPr>
              <a:t>60 minutes Q&amp;A with Shortlisted DB Teams</a:t>
            </a:r>
          </a:p>
          <a:p>
            <a:pPr indent="-228600" eaLnBrk="1" hangingPunct="1">
              <a:lnSpc>
                <a:spcPct val="90000"/>
              </a:lnSpc>
            </a:pPr>
            <a:r>
              <a:rPr lang="en-US" sz="3000" dirty="0">
                <a:latin typeface="Arial" panose="020B0604020202020204" pitchFamily="34" charset="0"/>
                <a:cs typeface="Arial" panose="020B0604020202020204" pitchFamily="34" charset="0"/>
              </a:rPr>
              <a:t>No other handouts, electronic presentations, etc. other than copies of the submitted Written Technical Proposal </a:t>
            </a:r>
          </a:p>
          <a:p>
            <a:pPr indent="-228600" eaLnBrk="1" hangingPunct="1">
              <a:lnSpc>
                <a:spcPct val="90000"/>
              </a:lnSpc>
            </a:pPr>
            <a:r>
              <a:rPr lang="en-US" sz="3000" dirty="0">
                <a:latin typeface="Arial" panose="020B0604020202020204" pitchFamily="34" charset="0"/>
                <a:cs typeface="Arial" panose="020B0604020202020204" pitchFamily="34" charset="0"/>
              </a:rPr>
              <a:t>No questions allowed by the DB Team</a:t>
            </a:r>
          </a:p>
          <a:p>
            <a:pPr indent="-228600" eaLnBrk="1" hangingPunct="1">
              <a:lnSpc>
                <a:spcPct val="90000"/>
              </a:lnSpc>
            </a:pPr>
            <a:r>
              <a:rPr lang="en-US" sz="3000" dirty="0">
                <a:latin typeface="Arial" panose="020B0604020202020204" pitchFamily="34" charset="0"/>
                <a:cs typeface="Arial" panose="020B0604020202020204" pitchFamily="34" charset="0"/>
              </a:rPr>
              <a:t>Some questions, but not necessarily all, will be provided to each DB Team approximately 24 hours prior to their Q&amp; A Session</a:t>
            </a:r>
          </a:p>
        </p:txBody>
      </p:sp>
    </p:spTree>
    <p:extLst>
      <p:ext uri="{BB962C8B-B14F-4D97-AF65-F5344CB8AC3E}">
        <p14:creationId xmlns:p14="http://schemas.microsoft.com/office/powerpoint/2010/main" val="155158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A579B77-A90E-4C1F-A64D-6CCFD8E9B038}"/>
              </a:ext>
            </a:extLst>
          </p:cNvPr>
          <p:cNvSpPr txBox="1">
            <a:spLocks/>
          </p:cNvSpPr>
          <p:nvPr/>
        </p:nvSpPr>
        <p:spPr>
          <a:xfrm>
            <a:off x="533400" y="152400"/>
            <a:ext cx="7848600" cy="6463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wrap="square"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Evaluation Criteria</a:t>
            </a:r>
          </a:p>
        </p:txBody>
      </p:sp>
      <p:sp>
        <p:nvSpPr>
          <p:cNvPr id="4" name="TextBox 3">
            <a:extLst>
              <a:ext uri="{FF2B5EF4-FFF2-40B4-BE49-F238E27FC236}">
                <a16:creationId xmlns:a16="http://schemas.microsoft.com/office/drawing/2014/main" xmlns="" id="{83657F82-8D75-4D00-9E42-6FB7DC337B56}"/>
              </a:ext>
            </a:extLst>
          </p:cNvPr>
          <p:cNvSpPr txBox="1"/>
          <p:nvPr/>
        </p:nvSpPr>
        <p:spPr>
          <a:xfrm>
            <a:off x="342900" y="1295400"/>
            <a:ext cx="4229100" cy="4801314"/>
          </a:xfrm>
          <a:prstGeom prst="rect">
            <a:avLst/>
          </a:prstGeom>
          <a:noFill/>
          <a:effectLst>
            <a:outerShdw blurRad="393700" dist="38100" dir="5400000" algn="t" rotWithShape="0">
              <a:prstClr val="black">
                <a:alpha val="40000"/>
              </a:prstClr>
            </a:outerShdw>
          </a:effectLst>
        </p:spPr>
        <p:txBody>
          <a:bodyPr wrap="square">
            <a:spAutoFit/>
          </a:bodyPr>
          <a:lstStyle/>
          <a:p>
            <a:pPr eaLnBrk="1" fontAlgn="auto" hangingPunct="1">
              <a:spcBef>
                <a:spcPts val="0"/>
              </a:spcBef>
              <a:spcAft>
                <a:spcPts val="0"/>
              </a:spcAft>
              <a:defRPr/>
            </a:pPr>
            <a:r>
              <a:rPr lang="en-US" dirty="0">
                <a:solidFill>
                  <a:prstClr val="black"/>
                </a:solidFill>
                <a:ea typeface="+mn-ea"/>
                <a:cs typeface="Arial" panose="020B0604020202020204" pitchFamily="34" charset="0"/>
              </a:rPr>
              <a:t>Element:	       Points:</a:t>
            </a:r>
          </a:p>
          <a:p>
            <a:pPr eaLnBrk="1" fontAlgn="auto" hangingPunct="1">
              <a:spcBef>
                <a:spcPts val="0"/>
              </a:spcBef>
              <a:spcAft>
                <a:spcPts val="0"/>
              </a:spcAft>
              <a:defRPr/>
            </a:pPr>
            <a:endParaRPr lang="en-US" dirty="0">
              <a:solidFill>
                <a:prstClr val="black"/>
              </a:solidFill>
              <a:ea typeface="+mn-ea"/>
              <a:cs typeface="Arial" panose="020B0604020202020204" pitchFamily="34" charset="0"/>
            </a:endParaRPr>
          </a:p>
          <a:p>
            <a:pPr eaLnBrk="1" fontAlgn="auto" hangingPunct="1">
              <a:spcBef>
                <a:spcPts val="0"/>
              </a:spcBef>
              <a:spcAft>
                <a:spcPts val="0"/>
              </a:spcAft>
              <a:defRPr/>
            </a:pPr>
            <a:r>
              <a:rPr lang="en-US" dirty="0">
                <a:solidFill>
                  <a:prstClr val="black"/>
                </a:solidFill>
                <a:ea typeface="+mn-ea"/>
                <a:cs typeface="Arial" panose="020B0604020202020204" pitchFamily="34" charset="0"/>
              </a:rPr>
              <a:t>Design		25</a:t>
            </a:r>
          </a:p>
          <a:p>
            <a:pPr eaLnBrk="1" fontAlgn="auto" hangingPunct="1">
              <a:spcBef>
                <a:spcPts val="0"/>
              </a:spcBef>
              <a:spcAft>
                <a:spcPts val="0"/>
              </a:spcAft>
              <a:defRPr/>
            </a:pPr>
            <a:r>
              <a:rPr lang="en-US" dirty="0">
                <a:solidFill>
                  <a:prstClr val="black"/>
                </a:solidFill>
                <a:ea typeface="+mn-ea"/>
                <a:cs typeface="Arial" panose="020B0604020202020204" pitchFamily="34" charset="0"/>
              </a:rPr>
              <a:t>Construction		25</a:t>
            </a:r>
          </a:p>
          <a:p>
            <a:pPr eaLnBrk="1" fontAlgn="auto" hangingPunct="1">
              <a:spcBef>
                <a:spcPts val="0"/>
              </a:spcBef>
              <a:spcAft>
                <a:spcPts val="0"/>
              </a:spcAft>
              <a:defRPr/>
            </a:pPr>
            <a:r>
              <a:rPr lang="en-US" dirty="0">
                <a:solidFill>
                  <a:prstClr val="black"/>
                </a:solidFill>
                <a:ea typeface="+mn-ea"/>
                <a:cs typeface="Arial" panose="020B0604020202020204" pitchFamily="34" charset="0"/>
              </a:rPr>
              <a:t>Compatibility</a:t>
            </a:r>
          </a:p>
          <a:p>
            <a:pPr eaLnBrk="1" fontAlgn="auto" hangingPunct="1">
              <a:spcBef>
                <a:spcPts val="0"/>
              </a:spcBef>
              <a:spcAft>
                <a:spcPts val="0"/>
              </a:spcAft>
              <a:defRPr/>
            </a:pPr>
            <a:r>
              <a:rPr lang="en-US" dirty="0">
                <a:solidFill>
                  <a:prstClr val="black"/>
                </a:solidFill>
                <a:ea typeface="+mn-ea"/>
                <a:cs typeface="Arial" panose="020B0604020202020204" pitchFamily="34" charset="0"/>
              </a:rPr>
              <a:t>with ultimate 		20</a:t>
            </a:r>
          </a:p>
          <a:p>
            <a:pPr eaLnBrk="1" fontAlgn="auto" hangingPunct="1">
              <a:spcBef>
                <a:spcPts val="0"/>
              </a:spcBef>
              <a:spcAft>
                <a:spcPts val="0"/>
              </a:spcAft>
              <a:defRPr/>
            </a:pPr>
            <a:r>
              <a:rPr lang="en-US" dirty="0">
                <a:solidFill>
                  <a:prstClr val="black"/>
                </a:solidFill>
                <a:ea typeface="+mn-ea"/>
                <a:cs typeface="Arial" panose="020B0604020202020204" pitchFamily="34" charset="0"/>
              </a:rPr>
              <a:t>Value Added		10 </a:t>
            </a:r>
          </a:p>
          <a:p>
            <a:pPr eaLnBrk="1" fontAlgn="auto" hangingPunct="1">
              <a:spcBef>
                <a:spcPts val="0"/>
              </a:spcBef>
              <a:spcAft>
                <a:spcPts val="0"/>
              </a:spcAft>
              <a:defRPr/>
            </a:pPr>
            <a:endParaRPr lang="en-US" dirty="0">
              <a:solidFill>
                <a:prstClr val="black"/>
              </a:solidFill>
              <a:ea typeface="+mn-ea"/>
              <a:cs typeface="Arial" panose="020B0604020202020204" pitchFamily="34" charset="0"/>
            </a:endParaRPr>
          </a:p>
          <a:p>
            <a:pPr eaLnBrk="1" fontAlgn="auto" hangingPunct="1">
              <a:spcBef>
                <a:spcPts val="0"/>
              </a:spcBef>
              <a:spcAft>
                <a:spcPts val="0"/>
              </a:spcAft>
              <a:defRPr/>
            </a:pPr>
            <a:r>
              <a:rPr lang="en-US" dirty="0">
                <a:solidFill>
                  <a:prstClr val="black"/>
                </a:solidFill>
                <a:ea typeface="+mn-ea"/>
                <a:cs typeface="Arial" panose="020B0604020202020204" pitchFamily="34" charset="0"/>
              </a:rPr>
              <a:t>Proposal Score: 	80</a:t>
            </a:r>
          </a:p>
          <a:p>
            <a:pPr eaLnBrk="1" fontAlgn="auto" hangingPunct="1">
              <a:spcBef>
                <a:spcPts val="0"/>
              </a:spcBef>
              <a:spcAft>
                <a:spcPts val="0"/>
              </a:spcAft>
              <a:defRPr/>
            </a:pPr>
            <a:r>
              <a:rPr lang="en-US" dirty="0">
                <a:solidFill>
                  <a:prstClr val="black"/>
                </a:solidFill>
                <a:ea typeface="+mn-ea"/>
                <a:cs typeface="Arial" panose="020B0604020202020204" pitchFamily="34" charset="0"/>
              </a:rPr>
              <a:t>Letter of Interest:	20</a:t>
            </a:r>
          </a:p>
          <a:p>
            <a:pPr eaLnBrk="1" fontAlgn="auto" hangingPunct="1">
              <a:spcBef>
                <a:spcPts val="0"/>
              </a:spcBef>
              <a:spcAft>
                <a:spcPts val="0"/>
              </a:spcAft>
              <a:defRPr/>
            </a:pPr>
            <a:endParaRPr lang="en-US" dirty="0">
              <a:solidFill>
                <a:prstClr val="black"/>
              </a:solidFill>
              <a:ea typeface="+mn-ea"/>
              <a:cs typeface="Arial" panose="020B0604020202020204" pitchFamily="34" charset="0"/>
            </a:endParaRPr>
          </a:p>
          <a:p>
            <a:pPr eaLnBrk="1" fontAlgn="auto" hangingPunct="1">
              <a:spcBef>
                <a:spcPts val="0"/>
              </a:spcBef>
              <a:spcAft>
                <a:spcPts val="0"/>
              </a:spcAft>
              <a:defRPr/>
            </a:pPr>
            <a:r>
              <a:rPr lang="en-US" b="1" dirty="0">
                <a:solidFill>
                  <a:prstClr val="black"/>
                </a:solidFill>
                <a:ea typeface="+mn-ea"/>
                <a:cs typeface="Arial" panose="020B0604020202020204" pitchFamily="34" charset="0"/>
              </a:rPr>
              <a:t>Maximum Score:	100</a:t>
            </a:r>
          </a:p>
          <a:p>
            <a:pPr eaLnBrk="1" fontAlgn="auto" hangingPunct="1">
              <a:spcBef>
                <a:spcPts val="0"/>
              </a:spcBef>
              <a:spcAft>
                <a:spcPts val="0"/>
              </a:spcAft>
              <a:defRPr/>
            </a:pPr>
            <a:endParaRPr lang="en-US" sz="1800" dirty="0">
              <a:solidFill>
                <a:prstClr val="black"/>
              </a:solidFill>
              <a:latin typeface="Calibri" panose="020F0502020204030204"/>
              <a:ea typeface="+mn-ea"/>
            </a:endParaRPr>
          </a:p>
        </p:txBody>
      </p:sp>
      <p:sp>
        <p:nvSpPr>
          <p:cNvPr id="2" name="Rectangle 1">
            <a:extLst>
              <a:ext uri="{FF2B5EF4-FFF2-40B4-BE49-F238E27FC236}">
                <a16:creationId xmlns:a16="http://schemas.microsoft.com/office/drawing/2014/main" xmlns="" id="{E37AC200-77E3-4962-BFD1-AEA58044392A}"/>
              </a:ext>
            </a:extLst>
          </p:cNvPr>
          <p:cNvSpPr/>
          <p:nvPr/>
        </p:nvSpPr>
        <p:spPr>
          <a:xfrm>
            <a:off x="4457700" y="1295400"/>
            <a:ext cx="4572000" cy="4524315"/>
          </a:xfrm>
          <a:prstGeom prst="rect">
            <a:avLst/>
          </a:prstGeom>
        </p:spPr>
        <p:txBody>
          <a:bodyPr wrap="square">
            <a:spAutoFit/>
          </a:bodyPr>
          <a:lstStyle/>
          <a:p>
            <a:r>
              <a:rPr lang="en-US" dirty="0">
                <a:solidFill>
                  <a:prstClr val="black"/>
                </a:solidFill>
                <a:ea typeface="+mn-ea"/>
                <a:cs typeface="Arial" panose="020B0604020202020204" pitchFamily="34" charset="0"/>
              </a:rPr>
              <a:t>Price Proposal scoring: </a:t>
            </a:r>
          </a:p>
          <a:p>
            <a:endParaRPr lang="en-US" dirty="0">
              <a:solidFill>
                <a:prstClr val="black"/>
              </a:solidFill>
              <a:ea typeface="+mn-ea"/>
              <a:cs typeface="Arial" panose="020B0604020202020204" pitchFamily="34" charset="0"/>
            </a:endParaRPr>
          </a:p>
          <a:p>
            <a:r>
              <a:rPr lang="en-US" dirty="0">
                <a:solidFill>
                  <a:prstClr val="black"/>
                </a:solidFill>
                <a:ea typeface="+mn-ea"/>
                <a:cs typeface="Arial" panose="020B0604020202020204" pitchFamily="34" charset="0"/>
              </a:rPr>
              <a:t>BPP/TS = Adjusted Score </a:t>
            </a:r>
          </a:p>
          <a:p>
            <a:r>
              <a:rPr lang="en-US" dirty="0">
                <a:solidFill>
                  <a:prstClr val="black"/>
                </a:solidFill>
                <a:ea typeface="+mn-ea"/>
                <a:cs typeface="Arial" panose="020B0604020202020204" pitchFamily="34" charset="0"/>
              </a:rPr>
              <a:t> </a:t>
            </a:r>
          </a:p>
          <a:p>
            <a:r>
              <a:rPr lang="en-US" dirty="0">
                <a:solidFill>
                  <a:prstClr val="black"/>
                </a:solidFill>
                <a:ea typeface="+mn-ea"/>
                <a:cs typeface="Arial" panose="020B0604020202020204" pitchFamily="34" charset="0"/>
              </a:rPr>
              <a:t>Where: </a:t>
            </a:r>
          </a:p>
          <a:p>
            <a:r>
              <a:rPr lang="en-US" dirty="0">
                <a:solidFill>
                  <a:prstClr val="black"/>
                </a:solidFill>
                <a:ea typeface="+mn-ea"/>
                <a:cs typeface="Arial" panose="020B0604020202020204" pitchFamily="34" charset="0"/>
              </a:rPr>
              <a:t>BPP = the Bid Price Proposal </a:t>
            </a:r>
          </a:p>
          <a:p>
            <a:r>
              <a:rPr lang="en-US" dirty="0">
                <a:solidFill>
                  <a:prstClr val="black"/>
                </a:solidFill>
                <a:ea typeface="+mn-ea"/>
                <a:cs typeface="Arial" panose="020B0604020202020204" pitchFamily="34" charset="0"/>
              </a:rPr>
              <a:t>TS = the Technical Score (Combined Scores from LOI and Technical Proposal) </a:t>
            </a:r>
          </a:p>
          <a:p>
            <a:endParaRPr lang="en-US" dirty="0">
              <a:solidFill>
                <a:prstClr val="black"/>
              </a:solidFill>
              <a:ea typeface="+mn-ea"/>
              <a:cs typeface="Arial" panose="020B0604020202020204" pitchFamily="34" charset="0"/>
            </a:endParaRPr>
          </a:p>
          <a:p>
            <a:r>
              <a:rPr lang="en-US" dirty="0">
                <a:solidFill>
                  <a:prstClr val="black"/>
                </a:solidFill>
                <a:ea typeface="+mn-ea"/>
                <a:cs typeface="Arial" panose="020B0604020202020204" pitchFamily="34" charset="0"/>
              </a:rPr>
              <a:t>Selected D-B firm will be team with the </a:t>
            </a:r>
            <a:r>
              <a:rPr lang="en-US" u="sng" dirty="0">
                <a:solidFill>
                  <a:prstClr val="black"/>
                </a:solidFill>
                <a:ea typeface="+mn-ea"/>
                <a:cs typeface="Arial" panose="020B0604020202020204" pitchFamily="34" charset="0"/>
              </a:rPr>
              <a:t>Lowest Adjusted Score</a:t>
            </a:r>
          </a:p>
        </p:txBody>
      </p:sp>
    </p:spTree>
    <p:extLst>
      <p:ext uri="{BB962C8B-B14F-4D97-AF65-F5344CB8AC3E}">
        <p14:creationId xmlns:p14="http://schemas.microsoft.com/office/powerpoint/2010/main" val="140205483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defRPr/>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04801" y="1126153"/>
            <a:ext cx="8534398" cy="3970318"/>
          </a:xfrm>
          <a:prstGeom prst="rect">
            <a:avLst/>
          </a:prstGeom>
          <a:noFill/>
        </p:spPr>
        <p:txBody>
          <a:bodyPr wrap="square" rtlCol="0">
            <a:spAutoFit/>
          </a:bodyPr>
          <a:lstStyle/>
          <a:p>
            <a:r>
              <a:rPr lang="en-US" sz="2000" dirty="0"/>
              <a:t>November 12, 2020	Industry Forum</a:t>
            </a:r>
          </a:p>
          <a:p>
            <a:r>
              <a:rPr lang="en-US" sz="2000" b="1" dirty="0"/>
              <a:t>December 1, 2020</a:t>
            </a:r>
            <a:r>
              <a:rPr lang="en-US" sz="2000" dirty="0"/>
              <a:t>	</a:t>
            </a:r>
            <a:r>
              <a:rPr lang="en-US" sz="2000" b="1" dirty="0"/>
              <a:t>Advertisement</a:t>
            </a:r>
          </a:p>
          <a:p>
            <a:r>
              <a:rPr lang="en-US" sz="2000" dirty="0"/>
              <a:t>December 15, 2020	Deadline to submit Questions/Request for 				Clarification</a:t>
            </a:r>
          </a:p>
          <a:p>
            <a:r>
              <a:rPr lang="en-US" sz="2000" dirty="0"/>
              <a:t>December 29, 2020	Addendum Release (if required)</a:t>
            </a:r>
          </a:p>
          <a:p>
            <a:r>
              <a:rPr lang="en-US" sz="2000" b="1" dirty="0"/>
              <a:t>January 8, 2021</a:t>
            </a:r>
            <a:r>
              <a:rPr lang="en-US" sz="2000" dirty="0"/>
              <a:t>	</a:t>
            </a:r>
            <a:r>
              <a:rPr lang="en-US" sz="2000" b="1" dirty="0"/>
              <a:t>Expanded Letters of Interest Due</a:t>
            </a:r>
          </a:p>
          <a:p>
            <a:r>
              <a:rPr lang="en-US" sz="2000" dirty="0"/>
              <a:t>January 25, 2021	THEA Board Meeting to approve Shortlist </a:t>
            </a:r>
            <a:r>
              <a:rPr lang="en-US" sz="2000" b="1" dirty="0"/>
              <a:t>January 25, 2021</a:t>
            </a:r>
            <a:r>
              <a:rPr lang="en-US" sz="2000" dirty="0"/>
              <a:t>	</a:t>
            </a:r>
            <a:r>
              <a:rPr lang="en-US" sz="2000" b="1" dirty="0"/>
              <a:t>Posting of Shortlist</a:t>
            </a:r>
          </a:p>
          <a:p>
            <a:r>
              <a:rPr lang="en-US" sz="2000" dirty="0"/>
              <a:t>January 27, 2021	Deadline for Shortlisted Firms to Declare Intent to 			Continue</a:t>
            </a:r>
          </a:p>
          <a:p>
            <a:r>
              <a:rPr lang="en-US" sz="2000" dirty="0"/>
              <a:t>January 28, 2021 	THEA Contracting Unit Updates List of Shortlisted 			Firms to move to Phase II</a:t>
            </a:r>
          </a:p>
          <a:p>
            <a:endParaRPr lang="en-US" sz="1200" dirty="0"/>
          </a:p>
        </p:txBody>
      </p:sp>
    </p:spTree>
    <p:extLst>
      <p:ext uri="{BB962C8B-B14F-4D97-AF65-F5344CB8AC3E}">
        <p14:creationId xmlns:p14="http://schemas.microsoft.com/office/powerpoint/2010/main" val="38693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573404" y="45720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04800" y="1208306"/>
            <a:ext cx="8610599" cy="4585871"/>
          </a:xfrm>
          <a:prstGeom prst="rect">
            <a:avLst/>
          </a:prstGeom>
          <a:noFill/>
        </p:spPr>
        <p:txBody>
          <a:bodyPr wrap="square" rtlCol="0">
            <a:spAutoFit/>
          </a:bodyPr>
          <a:lstStyle/>
          <a:p>
            <a:r>
              <a:rPr lang="en-US" sz="2000" b="1" dirty="0"/>
              <a:t>January 29, 2021</a:t>
            </a:r>
            <a:r>
              <a:rPr lang="en-US" sz="2000" dirty="0"/>
              <a:t>	</a:t>
            </a:r>
            <a:r>
              <a:rPr lang="en-US" sz="2000" b="1" dirty="0"/>
              <a:t>Mandatory Pre-Proposal Meeting &amp; Mandatory 			Utilities Pre-Proposal Meeting</a:t>
            </a:r>
          </a:p>
          <a:p>
            <a:r>
              <a:rPr lang="en-US" sz="2000" dirty="0"/>
              <a:t>February 10, 2021	Deadline to request participation in ATC Mtg. No.1 </a:t>
            </a:r>
          </a:p>
          <a:p>
            <a:r>
              <a:rPr lang="en-US" sz="2000" dirty="0"/>
              <a:t>February 17, 2021	Deadline to submit Preliminary List of ATC’s prior 			to ATC Meeting </a:t>
            </a:r>
          </a:p>
          <a:p>
            <a:r>
              <a:rPr lang="en-US" sz="2000" b="1" dirty="0"/>
              <a:t>February 24, 2021</a:t>
            </a:r>
            <a:r>
              <a:rPr lang="en-US" sz="2000" dirty="0"/>
              <a:t>	</a:t>
            </a:r>
            <a:r>
              <a:rPr lang="en-US" sz="2000" b="1" dirty="0"/>
              <a:t>One-on-One ATC Meetings</a:t>
            </a:r>
          </a:p>
          <a:p>
            <a:r>
              <a:rPr lang="en-US" sz="2000" b="1" dirty="0"/>
              <a:t>March 3, 2021		Deadline to submit ATC Concept Proposals</a:t>
            </a:r>
            <a:r>
              <a:rPr lang="en-US" sz="2000" dirty="0"/>
              <a:t> </a:t>
            </a:r>
          </a:p>
          <a:p>
            <a:r>
              <a:rPr lang="en-US" sz="2000" dirty="0"/>
              <a:t>March 10, 2021 	Deadline to submit Design Exception or Variations 			&amp; Questions prior to Technical Proposal</a:t>
            </a:r>
          </a:p>
          <a:p>
            <a:r>
              <a:rPr lang="en-US" sz="2000" dirty="0"/>
              <a:t>March 24, 2021		Deadline for Authority to post Responses to 				Questions</a:t>
            </a:r>
          </a:p>
          <a:p>
            <a:r>
              <a:rPr lang="en-US" sz="2000" b="1" dirty="0"/>
              <a:t>March 29, 2021</a:t>
            </a:r>
            <a:r>
              <a:rPr lang="en-US" sz="2000" dirty="0"/>
              <a:t> 	</a:t>
            </a:r>
            <a:r>
              <a:rPr lang="en-US" sz="2000" b="1" dirty="0"/>
              <a:t>Technical Proposals Due</a:t>
            </a:r>
          </a:p>
          <a:p>
            <a:r>
              <a:rPr lang="en-US" sz="2000" b="1" dirty="0"/>
              <a:t>April 2, 2021		Page-Turn Meeting</a:t>
            </a:r>
          </a:p>
          <a:p>
            <a:r>
              <a:rPr lang="en-US" sz="2000" b="1" dirty="0"/>
              <a:t>April 6, 2021</a:t>
            </a:r>
            <a:r>
              <a:rPr lang="en-US" sz="2000" dirty="0"/>
              <a:t>		</a:t>
            </a:r>
            <a:r>
              <a:rPr lang="en-US" sz="2000" b="1" dirty="0"/>
              <a:t>Question &amp; Answer Sessions</a:t>
            </a:r>
          </a:p>
          <a:p>
            <a:endParaRPr lang="en-US" sz="1200" dirty="0"/>
          </a:p>
        </p:txBody>
      </p:sp>
    </p:spTree>
    <p:extLst>
      <p:ext uri="{BB962C8B-B14F-4D97-AF65-F5344CB8AC3E}">
        <p14:creationId xmlns:p14="http://schemas.microsoft.com/office/powerpoint/2010/main" val="352700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Procurement Schedule</a:t>
            </a:r>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FB3A9028-1174-4BEE-B1F6-F7EC30E23036}"/>
              </a:ext>
            </a:extLst>
          </p:cNvPr>
          <p:cNvSpPr txBox="1">
            <a:spLocks/>
          </p:cNvSpPr>
          <p:nvPr/>
        </p:nvSpPr>
        <p:spPr>
          <a:xfrm>
            <a:off x="2133600" y="0"/>
            <a:ext cx="8265795" cy="4267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a:p>
            <a:pPr marL="114300" indent="0" eaLnBrk="1" hangingPunct="1">
              <a:lnSpc>
                <a:spcPct val="90000"/>
              </a:lnSpc>
              <a:buNone/>
            </a:pPr>
            <a:endParaRPr lang="en-US" sz="1900" dirty="0"/>
          </a:p>
        </p:txBody>
      </p:sp>
      <p:sp>
        <p:nvSpPr>
          <p:cNvPr id="4" name="TextBox 3">
            <a:extLst>
              <a:ext uri="{FF2B5EF4-FFF2-40B4-BE49-F238E27FC236}">
                <a16:creationId xmlns:a16="http://schemas.microsoft.com/office/drawing/2014/main" xmlns="" id="{5196AD40-3CED-4CA5-8024-F7136633F472}"/>
              </a:ext>
            </a:extLst>
          </p:cNvPr>
          <p:cNvSpPr txBox="1"/>
          <p:nvPr/>
        </p:nvSpPr>
        <p:spPr>
          <a:xfrm>
            <a:off x="381000" y="914400"/>
            <a:ext cx="8458199" cy="4154984"/>
          </a:xfrm>
          <a:prstGeom prst="rect">
            <a:avLst/>
          </a:prstGeom>
          <a:noFill/>
        </p:spPr>
        <p:txBody>
          <a:bodyPr wrap="square" rtlCol="0">
            <a:spAutoFit/>
          </a:bodyPr>
          <a:lstStyle/>
          <a:p>
            <a:r>
              <a:rPr lang="en-US" sz="2000" dirty="0"/>
              <a:t>April 21, 2021		Deadline to submit Written Clarification Letter 				following Q &amp; A Sessions</a:t>
            </a:r>
          </a:p>
          <a:p>
            <a:r>
              <a:rPr lang="en-US" sz="2000" dirty="0"/>
              <a:t>April 28, 2021		Deadline to submit Questions prior to submission 			of Price Proposal</a:t>
            </a:r>
          </a:p>
          <a:p>
            <a:r>
              <a:rPr lang="en-US" sz="2000" dirty="0"/>
              <a:t>May 5, 2021 		Deadline for Authority to post Responses to 				Questions</a:t>
            </a:r>
          </a:p>
          <a:p>
            <a:r>
              <a:rPr lang="en-US" sz="2000" b="1" dirty="0"/>
              <a:t>May 12, 2021</a:t>
            </a:r>
            <a:r>
              <a:rPr lang="en-US" sz="2000" dirty="0"/>
              <a:t>		</a:t>
            </a:r>
            <a:r>
              <a:rPr lang="en-US" sz="2000" b="1" dirty="0"/>
              <a:t>Price Proposals Due, announcing of 					Technical Scores</a:t>
            </a:r>
          </a:p>
          <a:p>
            <a:r>
              <a:rPr lang="en-US" sz="2000" b="1" dirty="0"/>
              <a:t>May 13, 2021		Posting of Final Scores and Bid Prices</a:t>
            </a:r>
          </a:p>
          <a:p>
            <a:r>
              <a:rPr lang="en-US" sz="2000" dirty="0"/>
              <a:t>May 24, 2021</a:t>
            </a:r>
            <a:r>
              <a:rPr lang="en-US" sz="2000" b="1" dirty="0"/>
              <a:t> </a:t>
            </a:r>
            <a:r>
              <a:rPr lang="en-US" sz="2000" dirty="0"/>
              <a:t>		THEA Board Meeting &amp; posting of Award</a:t>
            </a:r>
          </a:p>
          <a:p>
            <a:endParaRPr lang="en-US" sz="2000" b="1" dirty="0"/>
          </a:p>
          <a:p>
            <a:endParaRPr lang="en-US" sz="2000" b="1" dirty="0"/>
          </a:p>
          <a:p>
            <a:endParaRPr lang="en-US" sz="1200" dirty="0"/>
          </a:p>
          <a:p>
            <a:endParaRPr lang="en-US" sz="1200" dirty="0"/>
          </a:p>
        </p:txBody>
      </p:sp>
    </p:spTree>
    <p:extLst>
      <p:ext uri="{BB962C8B-B14F-4D97-AF65-F5344CB8AC3E}">
        <p14:creationId xmlns:p14="http://schemas.microsoft.com/office/powerpoint/2010/main" val="158340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B06CA-7453-46A0-969E-EA43CED09C3A}"/>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CEI Services</a:t>
            </a:r>
          </a:p>
        </p:txBody>
      </p:sp>
      <p:sp>
        <p:nvSpPr>
          <p:cNvPr id="3" name="TextBox 2">
            <a:extLst>
              <a:ext uri="{FF2B5EF4-FFF2-40B4-BE49-F238E27FC236}">
                <a16:creationId xmlns:a16="http://schemas.microsoft.com/office/drawing/2014/main" xmlns="" id="{29970DCE-CB03-4B43-BB91-3DB9BDFD6215}"/>
              </a:ext>
            </a:extLst>
          </p:cNvPr>
          <p:cNvSpPr txBox="1"/>
          <p:nvPr/>
        </p:nvSpPr>
        <p:spPr>
          <a:xfrm>
            <a:off x="1066800" y="1591142"/>
            <a:ext cx="7391400" cy="2677656"/>
          </a:xfrm>
          <a:prstGeom prst="rect">
            <a:avLst/>
          </a:prstGeom>
          <a:noFill/>
        </p:spPr>
        <p:txBody>
          <a:bodyPr wrap="square" rtlCol="0">
            <a:spAutoFit/>
          </a:bodyPr>
          <a:lstStyle/>
          <a:p>
            <a:r>
              <a:rPr lang="en-US" dirty="0"/>
              <a:t>Oversight CEI will be procured via two stages:</a:t>
            </a:r>
          </a:p>
          <a:p>
            <a:pPr marL="342900" indent="-342900">
              <a:buFont typeface="Arial" panose="020B0604020202020204" pitchFamily="34" charset="0"/>
              <a:buChar char="•"/>
            </a:pPr>
            <a:r>
              <a:rPr lang="en-US" dirty="0"/>
              <a:t>Initial LOI and shortlisting</a:t>
            </a:r>
          </a:p>
          <a:p>
            <a:pPr marL="342900" indent="-342900">
              <a:buFont typeface="Arial" panose="020B0604020202020204" pitchFamily="34" charset="0"/>
              <a:buChar char="•"/>
            </a:pPr>
            <a:r>
              <a:rPr lang="en-US" dirty="0"/>
              <a:t>Oral Interviews with three shortlisted firms</a:t>
            </a:r>
          </a:p>
          <a:p>
            <a:pPr marL="800100" lvl="1" indent="-342900">
              <a:buFont typeface="Arial" panose="020B0604020202020204" pitchFamily="34" charset="0"/>
              <a:buChar char="•"/>
            </a:pPr>
            <a:r>
              <a:rPr lang="en-US" dirty="0"/>
              <a:t>5 minutes opening</a:t>
            </a:r>
          </a:p>
          <a:p>
            <a:pPr marL="800100" lvl="1" indent="-342900">
              <a:buFont typeface="Arial" panose="020B0604020202020204" pitchFamily="34" charset="0"/>
              <a:buChar char="•"/>
            </a:pPr>
            <a:r>
              <a:rPr lang="en-US" dirty="0"/>
              <a:t>30 minutes Q &amp; A</a:t>
            </a:r>
          </a:p>
          <a:p>
            <a:pPr marL="342900" indent="-342900">
              <a:buFont typeface="Arial" panose="020B0604020202020204" pitchFamily="34" charset="0"/>
              <a:buChar char="•"/>
            </a:pPr>
            <a:r>
              <a:rPr lang="en-US" dirty="0"/>
              <a:t>Selected CEI firm will participate in Design-Build evaluation of technical proposals and ATC’s.</a:t>
            </a:r>
          </a:p>
        </p:txBody>
      </p:sp>
    </p:spTree>
    <p:extLst>
      <p:ext uri="{BB962C8B-B14F-4D97-AF65-F5344CB8AC3E}">
        <p14:creationId xmlns:p14="http://schemas.microsoft.com/office/powerpoint/2010/main" val="382881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EA22B-A2CE-417A-99F8-6AB1F2C99DD4}"/>
              </a:ext>
            </a:extLst>
          </p:cNvPr>
          <p:cNvSpPr>
            <a:spLocks noGrp="1"/>
          </p:cNvSpPr>
          <p:nvPr>
            <p:ph type="title"/>
          </p:nvPr>
        </p:nvSpPr>
        <p:spPr>
          <a:xfrm>
            <a:off x="457200" y="0"/>
            <a:ext cx="8229600" cy="1143000"/>
          </a:xfrm>
        </p:spPr>
        <p:txBody>
          <a:bodyPr/>
          <a:lstStyle/>
          <a:p>
            <a:r>
              <a:rPr lang="en-US" sz="3600" b="1" dirty="0">
                <a:effectLst>
                  <a:outerShdw blurRad="38100" dist="38100" dir="2700000" algn="tl">
                    <a:srgbClr val="000000">
                      <a:alpha val="43137"/>
                    </a:srgbClr>
                  </a:outerShdw>
                </a:effectLst>
              </a:rPr>
              <a:t>CEI - Procurement Schedule</a:t>
            </a:r>
          </a:p>
        </p:txBody>
      </p:sp>
      <p:sp>
        <p:nvSpPr>
          <p:cNvPr id="4" name="TextBox 3">
            <a:extLst>
              <a:ext uri="{FF2B5EF4-FFF2-40B4-BE49-F238E27FC236}">
                <a16:creationId xmlns:a16="http://schemas.microsoft.com/office/drawing/2014/main" xmlns="" id="{62130E51-8EA2-4700-9FC8-5B64F94DD985}"/>
              </a:ext>
            </a:extLst>
          </p:cNvPr>
          <p:cNvSpPr txBox="1"/>
          <p:nvPr/>
        </p:nvSpPr>
        <p:spPr>
          <a:xfrm>
            <a:off x="304800" y="990600"/>
            <a:ext cx="8686800" cy="3785652"/>
          </a:xfrm>
          <a:prstGeom prst="rect">
            <a:avLst/>
          </a:prstGeom>
          <a:noFill/>
        </p:spPr>
        <p:txBody>
          <a:bodyPr wrap="square" rtlCol="0">
            <a:spAutoFit/>
          </a:bodyPr>
          <a:lstStyle/>
          <a:p>
            <a:r>
              <a:rPr lang="en-US" sz="2000" dirty="0"/>
              <a:t>November 12, 2020	Industry Forum</a:t>
            </a:r>
          </a:p>
          <a:p>
            <a:r>
              <a:rPr lang="en-US" sz="2000" b="1" dirty="0"/>
              <a:t>December 1, 2020</a:t>
            </a:r>
            <a:r>
              <a:rPr lang="en-US" sz="2000" dirty="0"/>
              <a:t>	</a:t>
            </a:r>
            <a:r>
              <a:rPr lang="en-US" sz="2000" b="1" dirty="0"/>
              <a:t>Advertisement</a:t>
            </a:r>
          </a:p>
          <a:p>
            <a:r>
              <a:rPr lang="en-US" sz="2000" dirty="0"/>
              <a:t>December 15, 2020	Deadline to submit Questions/Requests for 				Clarification</a:t>
            </a:r>
          </a:p>
          <a:p>
            <a:r>
              <a:rPr lang="en-US" sz="2000" dirty="0"/>
              <a:t>December 18, 2020	THEA response to questions</a:t>
            </a:r>
          </a:p>
          <a:p>
            <a:r>
              <a:rPr lang="en-US" sz="2000" b="1" dirty="0"/>
              <a:t>January 8, 2021</a:t>
            </a:r>
            <a:r>
              <a:rPr lang="en-US" sz="2000" dirty="0"/>
              <a:t>	</a:t>
            </a:r>
            <a:r>
              <a:rPr lang="en-US" sz="2000" b="1" dirty="0"/>
              <a:t>Expanded Letters of Interest Due</a:t>
            </a:r>
          </a:p>
          <a:p>
            <a:r>
              <a:rPr lang="en-US" sz="2000" dirty="0"/>
              <a:t>January 11, 2021	Evaluation Committee Meeting</a:t>
            </a:r>
          </a:p>
          <a:p>
            <a:r>
              <a:rPr lang="en-US" sz="2000" b="1" dirty="0"/>
              <a:t>January 11, 2021</a:t>
            </a:r>
            <a:r>
              <a:rPr lang="en-US" sz="2000" dirty="0"/>
              <a:t>	</a:t>
            </a:r>
            <a:r>
              <a:rPr lang="en-US" sz="2000" b="1" dirty="0"/>
              <a:t>Posting of Shortlist</a:t>
            </a:r>
          </a:p>
          <a:p>
            <a:r>
              <a:rPr lang="en-US" sz="2000" dirty="0"/>
              <a:t>January 25, 2021	Oral Interviews with Shortlisted Firms</a:t>
            </a:r>
          </a:p>
          <a:p>
            <a:r>
              <a:rPr lang="en-US" sz="2000" dirty="0"/>
              <a:t>February 1, 2021 	Evaluation Committee submits final scores</a:t>
            </a:r>
          </a:p>
          <a:p>
            <a:r>
              <a:rPr lang="en-US" sz="2000" b="1" dirty="0"/>
              <a:t>February 8, 2021	Posting of Notice Intended Final Ranking</a:t>
            </a:r>
          </a:p>
          <a:p>
            <a:r>
              <a:rPr lang="en-US" sz="2000" dirty="0"/>
              <a:t>February 22, 2021	THEA Board Meeting to approve Award</a:t>
            </a:r>
          </a:p>
        </p:txBody>
      </p:sp>
    </p:spTree>
    <p:extLst>
      <p:ext uri="{BB962C8B-B14F-4D97-AF65-F5344CB8AC3E}">
        <p14:creationId xmlns:p14="http://schemas.microsoft.com/office/powerpoint/2010/main" val="323498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99218"/>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Roles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2657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b="1" dirty="0"/>
              <a:t>Tampa Hillsborough Expressway Authority (THEA)</a:t>
            </a:r>
            <a:r>
              <a:rPr lang="en-US" sz="2400" dirty="0"/>
              <a:t>- Owner</a:t>
            </a:r>
          </a:p>
          <a:p>
            <a:pPr lvl="1" indent="-228600" eaLnBrk="1" hangingPunct="1">
              <a:lnSpc>
                <a:spcPct val="90000"/>
              </a:lnSpc>
            </a:pPr>
            <a:r>
              <a:rPr lang="en-US" sz="2400" b="1" dirty="0"/>
              <a:t>Judith Villegas, EI</a:t>
            </a:r>
            <a:r>
              <a:rPr lang="en-US" sz="2400" dirty="0"/>
              <a:t>- THEA Project Manager</a:t>
            </a:r>
          </a:p>
          <a:p>
            <a:pPr indent="-228600" eaLnBrk="1" hangingPunct="1">
              <a:lnSpc>
                <a:spcPct val="90000"/>
              </a:lnSpc>
            </a:pPr>
            <a:r>
              <a:rPr lang="en-US" sz="2400" b="1" dirty="0"/>
              <a:t>HNTB</a:t>
            </a:r>
            <a:r>
              <a:rPr lang="en-US" sz="2400" dirty="0"/>
              <a:t>- General Engineering Consultant (GEC) to THEA</a:t>
            </a:r>
          </a:p>
          <a:p>
            <a:pPr indent="-228600" eaLnBrk="1" hangingPunct="1">
              <a:lnSpc>
                <a:spcPct val="90000"/>
              </a:lnSpc>
            </a:pPr>
            <a:r>
              <a:rPr lang="en-US" sz="2400" b="1" dirty="0"/>
              <a:t>Tierra</a:t>
            </a:r>
            <a:r>
              <a:rPr lang="en-US" sz="2400" dirty="0"/>
              <a:t>- Geotechnical Consultant to  GEC &amp; THEA</a:t>
            </a:r>
          </a:p>
          <a:p>
            <a:pPr indent="-228600" eaLnBrk="1" hangingPunct="1">
              <a:lnSpc>
                <a:spcPct val="90000"/>
              </a:lnSpc>
            </a:pPr>
            <a:r>
              <a:rPr lang="en-US" sz="2400" b="1" dirty="0"/>
              <a:t>Element</a:t>
            </a:r>
            <a:r>
              <a:rPr lang="en-US" sz="2400" dirty="0"/>
              <a:t>- Survey Consultant to GEC &amp; THEA</a:t>
            </a:r>
          </a:p>
          <a:p>
            <a:pPr indent="-228600" eaLnBrk="1" hangingPunct="1">
              <a:lnSpc>
                <a:spcPct val="90000"/>
              </a:lnSpc>
            </a:pPr>
            <a:r>
              <a:rPr lang="en-US" sz="2400" b="1" dirty="0"/>
              <a:t>Omni</a:t>
            </a:r>
            <a:r>
              <a:rPr lang="en-US" sz="2400" dirty="0"/>
              <a:t>- Utilities Consultant to GEC &amp; THEA</a:t>
            </a:r>
          </a:p>
          <a:p>
            <a:pPr marL="114300" indent="0" eaLnBrk="1" hangingPunct="1">
              <a:lnSpc>
                <a:spcPct val="90000"/>
              </a:lnSpc>
              <a:buNone/>
            </a:pPr>
            <a:endParaRPr lang="en-US" sz="2400" dirty="0"/>
          </a:p>
        </p:txBody>
      </p:sp>
    </p:spTree>
    <p:extLst>
      <p:ext uri="{BB962C8B-B14F-4D97-AF65-F5344CB8AC3E}">
        <p14:creationId xmlns:p14="http://schemas.microsoft.com/office/powerpoint/2010/main" val="423121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DA5B05A-B59C-4F2A-94FB-D82A20992433}"/>
              </a:ext>
            </a:extLst>
          </p:cNvPr>
          <p:cNvSpPr txBox="1">
            <a:spLocks/>
          </p:cNvSpPr>
          <p:nvPr/>
        </p:nvSpPr>
        <p:spPr>
          <a:xfrm>
            <a:off x="3886200" y="200105"/>
            <a:ext cx="1219200" cy="674031"/>
          </a:xfrm>
          <a:prstGeom prst="rect">
            <a:avLst/>
          </a:prstGeom>
          <a:noFill/>
          <a:ln>
            <a:noFill/>
          </a:ln>
          <a:effectLst>
            <a:glow>
              <a:schemeClr val="tx2">
                <a:lumMod val="75000"/>
                <a:alpha val="40000"/>
              </a:schemeClr>
            </a:glow>
            <a:outerShdw blurRad="50800" dist="38100" dir="5400000" algn="t" rotWithShape="0">
              <a:prstClr val="black">
                <a:alpha val="40000"/>
              </a:prstClr>
            </a:outerShdw>
            <a:softEdge rad="127000"/>
          </a:effectLst>
        </p:spPr>
        <p:txBody>
          <a:bodyPr anchor="ctr" anchorCtr="1">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defRPr/>
            </a:pPr>
            <a:r>
              <a:rPr lang="en-US" altLang="en-US" sz="42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SBE</a:t>
            </a:r>
          </a:p>
        </p:txBody>
      </p:sp>
      <p:sp>
        <p:nvSpPr>
          <p:cNvPr id="4" name="TextBox 3">
            <a:extLst>
              <a:ext uri="{FF2B5EF4-FFF2-40B4-BE49-F238E27FC236}">
                <a16:creationId xmlns:a16="http://schemas.microsoft.com/office/drawing/2014/main" xmlns="" id="{062C93F1-7BAF-4FFF-AA47-0D65823301BF}"/>
              </a:ext>
            </a:extLst>
          </p:cNvPr>
          <p:cNvSpPr txBox="1"/>
          <p:nvPr/>
        </p:nvSpPr>
        <p:spPr>
          <a:xfrm>
            <a:off x="495300" y="1371600"/>
            <a:ext cx="8001000" cy="4893647"/>
          </a:xfrm>
          <a:prstGeom prst="rect">
            <a:avLst/>
          </a:prstGeom>
          <a:noFill/>
          <a:effectLst>
            <a:outerShdw blurRad="393700" dist="38100" dir="5400000" algn="t" rotWithShape="0">
              <a:prstClr val="black">
                <a:alpha val="40000"/>
              </a:prstClr>
            </a:outerShdw>
          </a:effectLst>
        </p:spPr>
        <p:txBody>
          <a:bodyPr>
            <a:spAutoFit/>
          </a:bodyPr>
          <a:lstStyle/>
          <a:p>
            <a:pPr>
              <a:defRPr/>
            </a:pPr>
            <a:r>
              <a:rPr lang="en-US" dirty="0"/>
              <a:t>THEA’s Small Business Enterprise (SBE) Policy requires nondiscrimination on the basis of race, color, national origin, and gender in its employment and contracting practices and encourages the solicitation and utilization of SBE’s.  This means that the Authority’s goal is to spend a portion of the highway dollars with Certified SBE’s as prime Design-Build Firms or as subcontractors.  Race-neutral means that the Authority believes that the overall goal can be achieved through the normal competitive procurement process. </a:t>
            </a:r>
            <a:r>
              <a:rPr lang="en-US" u="sng" dirty="0">
                <a:solidFill>
                  <a:srgbClr val="FF0000"/>
                </a:solidFill>
              </a:rPr>
              <a:t>THEA has exceeded 15% SBE participation on its program for the last several years.</a:t>
            </a:r>
          </a:p>
          <a:p>
            <a:pPr>
              <a:defRPr/>
            </a:pPr>
            <a:r>
              <a:rPr lang="en-US" dirty="0"/>
              <a:t> </a:t>
            </a:r>
          </a:p>
          <a:p>
            <a:pPr>
              <a:defRPr/>
            </a:pPr>
            <a:r>
              <a:rPr lang="en-US" dirty="0"/>
              <a:t> </a:t>
            </a:r>
          </a:p>
        </p:txBody>
      </p:sp>
    </p:spTree>
    <p:extLst>
      <p:ext uri="{BB962C8B-B14F-4D97-AF65-F5344CB8AC3E}">
        <p14:creationId xmlns:p14="http://schemas.microsoft.com/office/powerpoint/2010/main" val="1072324906"/>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DB Stipend</a:t>
            </a:r>
            <a:endParaRPr lang="en-US"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922895"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2400" dirty="0"/>
          </a:p>
        </p:txBody>
      </p:sp>
      <p:sp>
        <p:nvSpPr>
          <p:cNvPr id="6" name="Content Placeholder 2">
            <a:extLst>
              <a:ext uri="{FF2B5EF4-FFF2-40B4-BE49-F238E27FC236}">
                <a16:creationId xmlns:a16="http://schemas.microsoft.com/office/drawing/2014/main" xmlns="" id="{6F238852-69C0-4178-BA42-43A77AC2E14B}"/>
              </a:ext>
            </a:extLst>
          </p:cNvPr>
          <p:cNvSpPr txBox="1">
            <a:spLocks/>
          </p:cNvSpPr>
          <p:nvPr/>
        </p:nvSpPr>
        <p:spPr>
          <a:xfrm>
            <a:off x="649605" y="762000"/>
            <a:ext cx="8494395"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3000" dirty="0">
                <a:latin typeface="Arial" panose="020B0604020202020204" pitchFamily="34" charset="0"/>
                <a:cs typeface="Arial" panose="020B0604020202020204" pitchFamily="34" charset="0"/>
              </a:rPr>
              <a:t>$40,000 per non-selected shortlisted Design-Build Firm that meets the stipend eligibility requirements  including submittals of written technical proposal and price proposal</a:t>
            </a:r>
          </a:p>
          <a:p>
            <a:pPr indent="-228600" eaLnBrk="1" hangingPunct="1">
              <a:lnSpc>
                <a:spcPct val="90000"/>
              </a:lnSpc>
            </a:pPr>
            <a:r>
              <a:rPr lang="en-US" sz="3000" dirty="0">
                <a:latin typeface="Arial" panose="020B0604020202020204" pitchFamily="34" charset="0"/>
                <a:cs typeface="Arial" panose="020B0604020202020204" pitchFamily="34" charset="0"/>
              </a:rPr>
              <a:t>Design-Build Firm must fully execute with original signatures and have delivered to the Authority within one (1) week after the Short-List protest period, four (4) originals of the Design-Build Stipend Agreement. </a:t>
            </a:r>
          </a:p>
        </p:txBody>
      </p:sp>
    </p:spTree>
    <p:extLst>
      <p:ext uri="{BB962C8B-B14F-4D97-AF65-F5344CB8AC3E}">
        <p14:creationId xmlns:p14="http://schemas.microsoft.com/office/powerpoint/2010/main" val="3877643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Meeting">
            <a:extLst>
              <a:ext uri="{FF2B5EF4-FFF2-40B4-BE49-F238E27FC236}">
                <a16:creationId xmlns:a16="http://schemas.microsoft.com/office/drawing/2014/main" xmlns="" id="{3BF8AD36-BCE3-485E-A4B4-7935F588387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0831" y="2880717"/>
            <a:ext cx="1096566" cy="1096566"/>
          </a:xfrm>
          <a:prstGeom prst="rect">
            <a:avLst/>
          </a:prstGeom>
        </p:spPr>
      </p:pic>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304800" y="1630363"/>
            <a:ext cx="7162800" cy="4465637"/>
          </a:xfrm>
        </p:spPr>
        <p:txBody>
          <a:bodyPr vert="horz" lIns="91440" tIns="45720" rIns="91440" bIns="45720" rtlCol="0" anchor="ctr">
            <a:normAutofit lnSpcReduction="10000"/>
          </a:bodyPr>
          <a:lstStyle/>
          <a:p>
            <a:pPr lvl="1" indent="-228600" eaLnBrk="1" hangingPunct="1">
              <a:lnSpc>
                <a:spcPct val="90000"/>
              </a:lnSpc>
              <a:buFont typeface="Arial" panose="020B0604020202020204" pitchFamily="34" charset="0"/>
              <a:buChar char="•"/>
              <a:defRPr/>
            </a:pPr>
            <a:r>
              <a:rPr lang="en-US" altLang="en-US" sz="2200" b="1" dirty="0">
                <a:latin typeface="Arial" panose="020B0604020202020204" pitchFamily="34" charset="0"/>
                <a:cs typeface="Arial" panose="020B0604020202020204" pitchFamily="34" charset="0"/>
              </a:rPr>
              <a:t>TRC Members:</a:t>
            </a:r>
          </a:p>
          <a:p>
            <a:pPr marL="1200150" lvl="2" eaLnBrk="1" hangingPunct="1">
              <a:lnSpc>
                <a:spcPct val="90000"/>
              </a:lnSpc>
              <a:defRPr/>
            </a:pPr>
            <a:r>
              <a:rPr lang="en-US" sz="2200" dirty="0">
                <a:latin typeface="Arial" panose="020B0604020202020204" pitchFamily="34" charset="0"/>
                <a:cs typeface="Arial" panose="020B0604020202020204" pitchFamily="34" charset="0"/>
              </a:rPr>
              <a:t>Judith Villegas, EI –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Brian Pickard, PE –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Anna Quinones, EI – THEA</a:t>
            </a:r>
          </a:p>
          <a:p>
            <a:pPr marL="1200150" lvl="2" eaLnBrk="1" hangingPunct="1">
              <a:lnSpc>
                <a:spcPct val="90000"/>
              </a:lnSpc>
              <a:defRPr/>
            </a:pPr>
            <a:endParaRPr lang="en-US" altLang="en-US" sz="2200" b="1" dirty="0">
              <a:latin typeface="Arial" panose="020B0604020202020204" pitchFamily="34" charset="0"/>
              <a:cs typeface="Arial" panose="020B0604020202020204" pitchFamily="34" charset="0"/>
            </a:endParaRPr>
          </a:p>
          <a:p>
            <a:pPr lvl="1" indent="-228600" eaLnBrk="1" hangingPunct="1">
              <a:lnSpc>
                <a:spcPct val="90000"/>
              </a:lnSpc>
              <a:buFont typeface="Arial" panose="020B0604020202020204" pitchFamily="34" charset="0"/>
              <a:buChar char="•"/>
              <a:defRPr/>
            </a:pPr>
            <a:r>
              <a:rPr lang="en-US" altLang="en-US" sz="2200" b="1" dirty="0">
                <a:latin typeface="Arial" panose="020B0604020202020204" pitchFamily="34" charset="0"/>
                <a:cs typeface="Arial" panose="020B0604020202020204" pitchFamily="34" charset="0"/>
              </a:rPr>
              <a:t>Technical Advisors:</a:t>
            </a:r>
          </a:p>
          <a:p>
            <a:pPr marL="1200150" lvl="2" eaLnBrk="1" hangingPunct="1">
              <a:lnSpc>
                <a:spcPct val="90000"/>
              </a:lnSpc>
              <a:defRPr/>
            </a:pPr>
            <a:r>
              <a:rPr lang="en-US" sz="2200" dirty="0">
                <a:latin typeface="Arial" panose="020B0604020202020204" pitchFamily="34" charset="0"/>
                <a:cs typeface="Arial" panose="020B0604020202020204" pitchFamily="34" charset="0"/>
              </a:rPr>
              <a:t>Sue Chrzan – THEA</a:t>
            </a:r>
          </a:p>
          <a:p>
            <a:pPr marL="1200150" lvl="2" eaLnBrk="1" hangingPunct="1">
              <a:lnSpc>
                <a:spcPct val="90000"/>
              </a:lnSpc>
              <a:defRPr/>
            </a:pPr>
            <a:r>
              <a:rPr lang="en-US" sz="2200" dirty="0">
                <a:latin typeface="Arial" panose="020B0604020202020204" pitchFamily="34" charset="0"/>
                <a:cs typeface="Arial" panose="020B0604020202020204" pitchFamily="34" charset="0"/>
              </a:rPr>
              <a:t>Jim Drapp,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Al Stewart,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Ed Ponce,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David Hubbard,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Julian Gutierrez, PE – THEA GEC</a:t>
            </a:r>
          </a:p>
          <a:p>
            <a:pPr marL="1200150" lvl="2" eaLnBrk="1" hangingPunct="1">
              <a:lnSpc>
                <a:spcPct val="90000"/>
              </a:lnSpc>
              <a:defRPr/>
            </a:pPr>
            <a:r>
              <a:rPr lang="en-US" sz="2200" dirty="0">
                <a:latin typeface="Arial" panose="020B0604020202020204" pitchFamily="34" charset="0"/>
                <a:cs typeface="Arial" panose="020B0604020202020204" pitchFamily="34" charset="0"/>
              </a:rPr>
              <a:t>CEI – To be determined</a:t>
            </a:r>
          </a:p>
          <a:p>
            <a:pPr marL="971550" lvl="2" indent="0" eaLnBrk="1" hangingPunct="1">
              <a:lnSpc>
                <a:spcPct val="90000"/>
              </a:lnSpc>
              <a:buNone/>
              <a:defRPr/>
            </a:pPr>
            <a:endParaRPr lang="en-US" sz="2200" dirty="0">
              <a:latin typeface="Arial" panose="020B0604020202020204" pitchFamily="34" charset="0"/>
              <a:cs typeface="Arial" panose="020B0604020202020204" pitchFamily="34" charset="0"/>
            </a:endParaRPr>
          </a:p>
          <a:p>
            <a:pPr marL="1200150" lvl="2" eaLnBrk="1" hangingPunct="1">
              <a:lnSpc>
                <a:spcPct val="90000"/>
              </a:lnSpc>
              <a:defRPr/>
            </a:pPr>
            <a:endParaRPr lang="en-US" sz="2200" dirty="0"/>
          </a:p>
          <a:p>
            <a:pPr indent="-228600" eaLnBrk="1" hangingPunct="1">
              <a:lnSpc>
                <a:spcPct val="90000"/>
              </a:lnSpc>
            </a:pPr>
            <a:endParaRPr lang="en-US" sz="1600" dirty="0"/>
          </a:p>
        </p:txBody>
      </p:sp>
      <p:sp>
        <p:nvSpPr>
          <p:cNvPr id="10" name="Title 1">
            <a:extLst>
              <a:ext uri="{FF2B5EF4-FFF2-40B4-BE49-F238E27FC236}">
                <a16:creationId xmlns:a16="http://schemas.microsoft.com/office/drawing/2014/main" xmlns="" id="{5DED67A1-C3DB-4ACE-AC19-A81B60CF8295}"/>
              </a:ext>
            </a:extLst>
          </p:cNvPr>
          <p:cNvSpPr txBox="1">
            <a:spLocks/>
          </p:cNvSpPr>
          <p:nvPr/>
        </p:nvSpPr>
        <p:spPr>
          <a:xfrm>
            <a:off x="685800" y="0"/>
            <a:ext cx="7391400"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Aft>
                <a:spcPts val="600"/>
              </a:spcAft>
              <a:defRPr/>
            </a:pPr>
            <a:r>
              <a:rPr lang="en-US" altLang="en-US" sz="3600" b="1" kern="1200" dirty="0">
                <a:solidFill>
                  <a:schemeClr val="tx1"/>
                </a:solidFill>
                <a:effectLst>
                  <a:outerShdw blurRad="38100" dist="38100" dir="2700000" algn="tl">
                    <a:srgbClr val="000000">
                      <a:alpha val="43137"/>
                    </a:srgbClr>
                  </a:outerShdw>
                </a:effectLst>
              </a:rPr>
              <a:t>TRC Members and Technical Advisors</a:t>
            </a:r>
          </a:p>
        </p:txBody>
      </p:sp>
    </p:spTree>
    <p:extLst>
      <p:ext uri="{BB962C8B-B14F-4D97-AF65-F5344CB8AC3E}">
        <p14:creationId xmlns:p14="http://schemas.microsoft.com/office/powerpoint/2010/main" val="392475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3A498-3728-4428-A28D-F16994D0B0DD}"/>
              </a:ext>
            </a:extLst>
          </p:cNvPr>
          <p:cNvSpPr>
            <a:spLocks noGrp="1"/>
          </p:cNvSpPr>
          <p:nvPr>
            <p:ph type="title"/>
          </p:nvPr>
        </p:nvSpPr>
        <p:spPr>
          <a:xfrm>
            <a:off x="1828800" y="-35442"/>
            <a:ext cx="7886700" cy="1325563"/>
          </a:xfrm>
        </p:spPr>
        <p:txBody>
          <a:bodyPr vert="horz" lIns="91440" tIns="45720" rIns="91440" bIns="45720" rtlCol="0" anchor="ctr">
            <a:normAutofit/>
          </a:bodyPr>
          <a:lstStyle/>
          <a:p>
            <a:pPr algn="l" eaLnBrk="1" hangingPunct="1">
              <a:lnSpc>
                <a:spcPct val="90000"/>
              </a:lnSpc>
            </a:pPr>
            <a:r>
              <a:rPr lang="en-US" altLang="en-US" b="1" kern="1200" dirty="0">
                <a:solidFill>
                  <a:schemeClr val="tx1"/>
                </a:solidFill>
                <a:effectLst>
                  <a:outerShdw blurRad="38100" dist="38100" dir="2700000" algn="tl">
                    <a:srgbClr val="000000">
                      <a:alpha val="43137"/>
                    </a:srgbClr>
                  </a:outerShdw>
                </a:effectLst>
                <a:latin typeface="+mj-lt"/>
                <a:ea typeface="+mj-ea"/>
                <a:cs typeface="+mj-cs"/>
              </a:rPr>
              <a:t>Project Documents</a:t>
            </a:r>
            <a:r>
              <a:rPr lang="en-US" altLang="en-US" b="1" kern="1200" dirty="0">
                <a:solidFill>
                  <a:schemeClr val="tx1"/>
                </a:solidFill>
                <a:latin typeface="+mj-lt"/>
                <a:ea typeface="+mj-ea"/>
                <a:cs typeface="+mj-cs"/>
              </a:rPr>
              <a:t/>
            </a:r>
            <a:br>
              <a:rPr lang="en-US" altLang="en-US" b="1"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6" name="Content Placeholder 2">
            <a:extLst>
              <a:ext uri="{FF2B5EF4-FFF2-40B4-BE49-F238E27FC236}">
                <a16:creationId xmlns:a16="http://schemas.microsoft.com/office/drawing/2014/main" xmlns="" id="{E483DBED-83CF-4D74-9371-19C1C7DB3476}"/>
              </a:ext>
            </a:extLst>
          </p:cNvPr>
          <p:cNvGraphicFramePr/>
          <p:nvPr>
            <p:extLst>
              <p:ext uri="{D42A27DB-BD31-4B8C-83A1-F6EECF244321}">
                <p14:modId xmlns:p14="http://schemas.microsoft.com/office/powerpoint/2010/main" val="10878212"/>
              </p:ext>
            </p:extLst>
          </p:nvPr>
        </p:nvGraphicFramePr>
        <p:xfrm>
          <a:off x="0" y="6096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868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1CC6B-49C0-4645-AF60-0B2138B22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14536" y="1226973"/>
            <a:ext cx="3035882" cy="3035882"/>
          </a:xfrm>
          <a:prstGeom prst="rect">
            <a:avLst/>
          </a:prstGeom>
        </p:spPr>
      </p:pic>
      <p:sp>
        <p:nvSpPr>
          <p:cNvPr id="4" name="Title 1">
            <a:extLst>
              <a:ext uri="{FF2B5EF4-FFF2-40B4-BE49-F238E27FC236}">
                <a16:creationId xmlns:a16="http://schemas.microsoft.com/office/drawing/2014/main" xmlns="" id="{EB6CF059-3AFC-4B5D-A8CF-B7290C85EC49}"/>
              </a:ext>
            </a:extLst>
          </p:cNvPr>
          <p:cNvSpPr txBox="1">
            <a:spLocks/>
          </p:cNvSpPr>
          <p:nvPr/>
        </p:nvSpPr>
        <p:spPr>
          <a:xfrm>
            <a:off x="3200400" y="1066800"/>
            <a:ext cx="5629064" cy="2895600"/>
          </a:xfrm>
          <a:prstGeom prst="rect">
            <a:avLst/>
          </a:prstGeom>
        </p:spPr>
        <p:txBody>
          <a:bodyPr vert="horz" lIns="91440" tIns="45720" rIns="91440" bIns="45720" rtlCol="0" anchor="b"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US" sz="3200" dirty="0"/>
              <a:t>All questions should be emailed to Man Le, THEA Contracts &amp; Procurement Manager: </a:t>
            </a:r>
            <a:r>
              <a:rPr lang="en-US" sz="3200" u="sng" dirty="0"/>
              <a:t>man.le@tampa-xway.com</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9C2F53-804F-420A-9F85-E0CD2A493B20}"/>
              </a:ext>
            </a:extLst>
          </p:cNvPr>
          <p:cNvSpPr>
            <a:spLocks noGrp="1"/>
          </p:cNvSpPr>
          <p:nvPr>
            <p:ph idx="1"/>
          </p:nvPr>
        </p:nvSpPr>
        <p:spPr>
          <a:xfrm>
            <a:off x="573405" y="1447800"/>
            <a:ext cx="6553200" cy="4343400"/>
          </a:xfrm>
        </p:spPr>
        <p:txBody>
          <a:bodyPr vert="horz" lIns="91440" tIns="45720" rIns="91440" bIns="45720" rtlCol="0" anchor="ctr">
            <a:normAutofit fontScale="92500" lnSpcReduction="20000"/>
          </a:bodyPr>
          <a:lstStyle/>
          <a:p>
            <a:pPr indent="-228600" eaLnBrk="1" hangingPunct="1">
              <a:lnSpc>
                <a:spcPct val="90000"/>
              </a:lnSpc>
            </a:pPr>
            <a:r>
              <a:rPr lang="en-US" sz="2400" dirty="0"/>
              <a:t>Project Overview &amp; Objectives</a:t>
            </a:r>
          </a:p>
          <a:p>
            <a:pPr indent="-228600" eaLnBrk="1" hangingPunct="1">
              <a:lnSpc>
                <a:spcPct val="90000"/>
              </a:lnSpc>
            </a:pPr>
            <a:r>
              <a:rPr lang="en-US" sz="2400" dirty="0"/>
              <a:t>Innovative Aspects &amp; ATC’s</a:t>
            </a:r>
          </a:p>
          <a:p>
            <a:pPr indent="-228600" eaLnBrk="1" hangingPunct="1">
              <a:lnSpc>
                <a:spcPct val="90000"/>
              </a:lnSpc>
            </a:pPr>
            <a:r>
              <a:rPr lang="en-US" sz="2400" dirty="0"/>
              <a:t>LOI/Written Technical Proposal/Schedule</a:t>
            </a:r>
          </a:p>
          <a:p>
            <a:pPr indent="-228600" eaLnBrk="1" hangingPunct="1">
              <a:lnSpc>
                <a:spcPct val="90000"/>
              </a:lnSpc>
            </a:pPr>
            <a:r>
              <a:rPr lang="en-US" sz="2400" dirty="0"/>
              <a:t>Contractor/Consultant Work Types</a:t>
            </a:r>
          </a:p>
          <a:p>
            <a:pPr indent="-228600" eaLnBrk="1" hangingPunct="1">
              <a:lnSpc>
                <a:spcPct val="90000"/>
              </a:lnSpc>
            </a:pPr>
            <a:r>
              <a:rPr lang="en-US" sz="2400" dirty="0"/>
              <a:t>Q &amp; A Session</a:t>
            </a:r>
          </a:p>
          <a:p>
            <a:pPr indent="-228600" eaLnBrk="1" hangingPunct="1">
              <a:lnSpc>
                <a:spcPct val="90000"/>
              </a:lnSpc>
            </a:pPr>
            <a:r>
              <a:rPr lang="en-US" sz="2400" dirty="0"/>
              <a:t>Evaluation Criteria</a:t>
            </a:r>
          </a:p>
          <a:p>
            <a:pPr indent="-228600" eaLnBrk="1" hangingPunct="1">
              <a:lnSpc>
                <a:spcPct val="90000"/>
              </a:lnSpc>
            </a:pPr>
            <a:r>
              <a:rPr lang="en-US" sz="2400" dirty="0"/>
              <a:t>Procurement Schedule</a:t>
            </a:r>
          </a:p>
          <a:p>
            <a:pPr indent="-228600" eaLnBrk="1" hangingPunct="1">
              <a:lnSpc>
                <a:spcPct val="90000"/>
              </a:lnSpc>
            </a:pPr>
            <a:r>
              <a:rPr lang="en-US" sz="2400" dirty="0"/>
              <a:t>CEI Services</a:t>
            </a:r>
          </a:p>
          <a:p>
            <a:pPr indent="-228600" eaLnBrk="1" hangingPunct="1">
              <a:lnSpc>
                <a:spcPct val="90000"/>
              </a:lnSpc>
            </a:pPr>
            <a:r>
              <a:rPr lang="en-US" sz="2400" dirty="0"/>
              <a:t>SBE</a:t>
            </a:r>
          </a:p>
          <a:p>
            <a:pPr indent="-228600" eaLnBrk="1" hangingPunct="1">
              <a:lnSpc>
                <a:spcPct val="90000"/>
              </a:lnSpc>
            </a:pPr>
            <a:r>
              <a:rPr lang="en-US" sz="2400" dirty="0"/>
              <a:t>DB Stipend</a:t>
            </a:r>
          </a:p>
          <a:p>
            <a:pPr indent="-228600" eaLnBrk="1" hangingPunct="1">
              <a:lnSpc>
                <a:spcPct val="90000"/>
              </a:lnSpc>
            </a:pPr>
            <a:r>
              <a:rPr lang="en-US" sz="2400" dirty="0"/>
              <a:t>TRC Members &amp; Technical Advisors</a:t>
            </a:r>
          </a:p>
          <a:p>
            <a:pPr indent="-228600" eaLnBrk="1" hangingPunct="1">
              <a:lnSpc>
                <a:spcPct val="90000"/>
              </a:lnSpc>
            </a:pPr>
            <a:r>
              <a:rPr lang="en-US" sz="2400" dirty="0"/>
              <a:t>Project Documents </a:t>
            </a:r>
          </a:p>
          <a:p>
            <a:pPr indent="-228600" eaLnBrk="1" hangingPunct="1">
              <a:lnSpc>
                <a:spcPct val="90000"/>
              </a:lnSpc>
            </a:pPr>
            <a:r>
              <a:rPr lang="en-US" sz="2400" dirty="0"/>
              <a:t>Questions</a:t>
            </a:r>
          </a:p>
          <a:p>
            <a:pPr indent="-228600" eaLnBrk="1" hangingPunct="1">
              <a:lnSpc>
                <a:spcPct val="90000"/>
              </a:lnSpc>
            </a:pPr>
            <a:endParaRPr lang="en-US" sz="1900" dirty="0"/>
          </a:p>
        </p:txBody>
      </p:sp>
      <p:sp>
        <p:nvSpPr>
          <p:cNvPr id="6" name="Title 1">
            <a:extLst>
              <a:ext uri="{FF2B5EF4-FFF2-40B4-BE49-F238E27FC236}">
                <a16:creationId xmlns:a16="http://schemas.microsoft.com/office/drawing/2014/main" xmlns="" id="{B163FDA1-709F-4322-AEA2-7C8DD16DA84F}"/>
              </a:ext>
            </a:extLst>
          </p:cNvPr>
          <p:cNvSpPr txBox="1">
            <a:spLocks/>
          </p:cNvSpPr>
          <p:nvPr/>
        </p:nvSpPr>
        <p:spPr>
          <a:xfrm>
            <a:off x="1034603" y="228600"/>
            <a:ext cx="5605629" cy="1325563"/>
          </a:xfrm>
          <a:prstGeom prst="rect">
            <a:avLst/>
          </a:prstGeom>
        </p:spPr>
        <p:txBody>
          <a:bodyPr vert="horz" lIns="91440" tIns="45720" rIns="91440" bIns="45720" rtlCol="0" anchor="ctr" anchorCtr="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spcAft>
                <a:spcPts val="600"/>
              </a:spcAft>
              <a:defRPr/>
            </a:pPr>
            <a:r>
              <a:rPr lang="en-US" altLang="en-US" b="1" kern="1200" dirty="0">
                <a:solidFill>
                  <a:schemeClr val="tx1"/>
                </a:solidFill>
                <a:ea typeface="+mj-ea"/>
                <a:cs typeface="+mj-cs"/>
              </a:rPr>
              <a:t>Agenda</a:t>
            </a:r>
          </a:p>
        </p:txBody>
      </p:sp>
      <p:pic>
        <p:nvPicPr>
          <p:cNvPr id="4" name="Picture 3">
            <a:extLst>
              <a:ext uri="{FF2B5EF4-FFF2-40B4-BE49-F238E27FC236}">
                <a16:creationId xmlns:a16="http://schemas.microsoft.com/office/drawing/2014/main" xmlns="" id="{08BB42E8-A282-4C1B-9073-13AA08BED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771" y="2815284"/>
            <a:ext cx="1104686" cy="12274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Overview &amp; Objectives</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7886699" cy="50292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Project Limits</a:t>
            </a:r>
          </a:p>
          <a:p>
            <a:pPr lvl="1" indent="-228600" eaLnBrk="1" hangingPunct="1">
              <a:lnSpc>
                <a:spcPct val="90000"/>
              </a:lnSpc>
            </a:pPr>
            <a:r>
              <a:rPr lang="en-US" sz="2000" dirty="0"/>
              <a:t>Excerpt from Phase 1 Improvements proposed to the East Selmon Expressway and ongoing PD&amp;E study (result of Feasibility Study)</a:t>
            </a:r>
          </a:p>
          <a:p>
            <a:pPr lvl="2" eaLnBrk="1" hangingPunct="1">
              <a:lnSpc>
                <a:spcPct val="90000"/>
              </a:lnSpc>
            </a:pPr>
            <a:r>
              <a:rPr lang="en-US" sz="2100" dirty="0"/>
              <a:t>Ramp 2 – From I-4 Connector to east of 34</a:t>
            </a:r>
            <a:r>
              <a:rPr lang="en-US" sz="2100" baseline="30000" dirty="0"/>
              <a:t>th</a:t>
            </a:r>
            <a:r>
              <a:rPr lang="en-US" sz="2100" dirty="0"/>
              <a:t> Street</a:t>
            </a:r>
          </a:p>
          <a:p>
            <a:pPr lvl="2" eaLnBrk="1" hangingPunct="1">
              <a:lnSpc>
                <a:spcPct val="90000"/>
              </a:lnSpc>
            </a:pPr>
            <a:r>
              <a:rPr lang="en-US" sz="2100" dirty="0"/>
              <a:t>Ramp 3 – From east of US 301 to I-75</a:t>
            </a:r>
          </a:p>
          <a:p>
            <a:pPr indent="-228600" eaLnBrk="1" hangingPunct="1">
              <a:lnSpc>
                <a:spcPct val="90000"/>
              </a:lnSpc>
            </a:pPr>
            <a:r>
              <a:rPr lang="en-US" sz="2400" dirty="0"/>
              <a:t>Project Goals</a:t>
            </a:r>
          </a:p>
          <a:p>
            <a:pPr indent="-228600" eaLnBrk="1" hangingPunct="1">
              <a:lnSpc>
                <a:spcPct val="90000"/>
              </a:lnSpc>
            </a:pPr>
            <a:r>
              <a:rPr lang="en-US" sz="2400" dirty="0"/>
              <a:t>TTCP/Work Hours</a:t>
            </a:r>
          </a:p>
          <a:p>
            <a:pPr indent="-228600" eaLnBrk="1" hangingPunct="1">
              <a:lnSpc>
                <a:spcPct val="90000"/>
              </a:lnSpc>
            </a:pPr>
            <a:r>
              <a:rPr lang="en-US" sz="2400" dirty="0"/>
              <a:t>Project Information</a:t>
            </a:r>
          </a:p>
          <a:p>
            <a:pPr indent="-228600" eaLnBrk="1" hangingPunct="1">
              <a:lnSpc>
                <a:spcPct val="90000"/>
              </a:lnSpc>
            </a:pPr>
            <a:endParaRPr lang="en-US" sz="1900" dirty="0"/>
          </a:p>
        </p:txBody>
      </p:sp>
    </p:spTree>
    <p:extLst>
      <p:ext uri="{BB962C8B-B14F-4D97-AF65-F5344CB8AC3E}">
        <p14:creationId xmlns:p14="http://schemas.microsoft.com/office/powerpoint/2010/main" val="196473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152400"/>
            <a:ext cx="7886700" cy="13255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 – Ramp 2</a:t>
            </a:r>
            <a:r>
              <a:rPr lang="en-US" altLang="en-US" sz="2800" b="1" dirty="0">
                <a:ea typeface="Arial Unicode MS" panose="020B0604020202020204" pitchFamily="34" charset="-128"/>
                <a:cs typeface="Leelawadee" panose="020B0502040204020203" pitchFamily="34" charset="-34"/>
              </a:rPr>
              <a:t/>
            </a:r>
            <a:br>
              <a:rPr lang="en-US" altLang="en-US" sz="2800" b="1" dirty="0">
                <a:ea typeface="Arial Unicode MS" panose="020B0604020202020204" pitchFamily="34" charset="-128"/>
                <a:cs typeface="Leelawadee" panose="020B0502040204020203" pitchFamily="34" charset="-34"/>
              </a:rPr>
            </a:b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5" y="762000"/>
            <a:ext cx="6553200" cy="43434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endParaRPr lang="en-US" sz="1900" dirty="0"/>
          </a:p>
        </p:txBody>
      </p:sp>
      <p:pic>
        <p:nvPicPr>
          <p:cNvPr id="2" name="Picture 1">
            <a:extLst>
              <a:ext uri="{FF2B5EF4-FFF2-40B4-BE49-F238E27FC236}">
                <a16:creationId xmlns:a16="http://schemas.microsoft.com/office/drawing/2014/main" xmlns="" id="{539F37A5-065E-4D03-B5B5-06DD0D737D2E}"/>
              </a:ext>
            </a:extLst>
          </p:cNvPr>
          <p:cNvPicPr>
            <a:picLocks noChangeAspect="1"/>
          </p:cNvPicPr>
          <p:nvPr/>
        </p:nvPicPr>
        <p:blipFill>
          <a:blip r:embed="rId2"/>
          <a:stretch>
            <a:fillRect/>
          </a:stretch>
        </p:blipFill>
        <p:spPr>
          <a:xfrm>
            <a:off x="813708" y="1028578"/>
            <a:ext cx="7756887" cy="4246348"/>
          </a:xfrm>
          <a:prstGeom prst="rect">
            <a:avLst/>
          </a:prstGeom>
        </p:spPr>
      </p:pic>
    </p:spTree>
    <p:extLst>
      <p:ext uri="{BB962C8B-B14F-4D97-AF65-F5344CB8AC3E}">
        <p14:creationId xmlns:p14="http://schemas.microsoft.com/office/powerpoint/2010/main" val="94035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6ED951-833D-42F9-919C-4EBDD8B10460}"/>
              </a:ext>
            </a:extLst>
          </p:cNvPr>
          <p:cNvSpPr>
            <a:spLocks noGrp="1"/>
          </p:cNvSpPr>
          <p:nvPr>
            <p:ph type="title"/>
          </p:nvPr>
        </p:nvSpPr>
        <p:spPr>
          <a:xfrm>
            <a:off x="457200" y="19050"/>
            <a:ext cx="8229600" cy="1143000"/>
          </a:xfrm>
        </p:spPr>
        <p:txBody>
          <a:bodyPr/>
          <a:lstStyle/>
          <a:p>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Limits – Ramp 3</a:t>
            </a:r>
            <a:endParaRPr lang="en-US" sz="3600" dirty="0"/>
          </a:p>
        </p:txBody>
      </p:sp>
      <p:pic>
        <p:nvPicPr>
          <p:cNvPr id="3" name="Picture 2">
            <a:extLst>
              <a:ext uri="{FF2B5EF4-FFF2-40B4-BE49-F238E27FC236}">
                <a16:creationId xmlns:a16="http://schemas.microsoft.com/office/drawing/2014/main" xmlns="" id="{D47DE5D5-47D6-4BE6-912D-287B982682C5}"/>
              </a:ext>
            </a:extLst>
          </p:cNvPr>
          <p:cNvPicPr>
            <a:picLocks noChangeAspect="1"/>
          </p:cNvPicPr>
          <p:nvPr/>
        </p:nvPicPr>
        <p:blipFill>
          <a:blip r:embed="rId2"/>
          <a:stretch>
            <a:fillRect/>
          </a:stretch>
        </p:blipFill>
        <p:spPr>
          <a:xfrm>
            <a:off x="621778" y="1034927"/>
            <a:ext cx="7975987" cy="4680073"/>
          </a:xfrm>
          <a:prstGeom prst="rect">
            <a:avLst/>
          </a:prstGeom>
        </p:spPr>
      </p:pic>
    </p:spTree>
    <p:extLst>
      <p:ext uri="{BB962C8B-B14F-4D97-AF65-F5344CB8AC3E}">
        <p14:creationId xmlns:p14="http://schemas.microsoft.com/office/powerpoint/2010/main" val="207696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28650" y="7620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Project Goals</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457200"/>
            <a:ext cx="8265795" cy="5486400"/>
          </a:xfrm>
          <a:prstGeom prst="rect">
            <a:avLst/>
          </a:prstGeom>
        </p:spPr>
        <p:txBody>
          <a:bodyPr vert="horz" lIns="91440" tIns="45720" rIns="91440" bIns="45720" rtlCol="0" anchor="ct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Reduce congestion on the Local Lanes and increase usage of the REL during the AM Peak Hours by providing direct access to the REL from I-75 and egress onto the Westbound Local Lanes.</a:t>
            </a:r>
          </a:p>
          <a:p>
            <a:r>
              <a:rPr lang="en-US" sz="2000" dirty="0"/>
              <a:t>Provide slip ramp improvements that are compatible with the ultimate East Selmon Expressway widening.</a:t>
            </a:r>
          </a:p>
          <a:p>
            <a:r>
              <a:rPr lang="en-US" sz="2000" dirty="0"/>
              <a:t>Minimize the inconvenience to the travelling public. </a:t>
            </a:r>
          </a:p>
          <a:p>
            <a:r>
              <a:rPr lang="en-US" sz="2000" dirty="0"/>
              <a:t>Improve existing traffic operations, both in terms of flow rate and safety, throughout the duration of the Project. </a:t>
            </a:r>
          </a:p>
          <a:p>
            <a:r>
              <a:rPr lang="en-US" sz="2000" dirty="0"/>
              <a:t>Minimize the number of different Traffic Control Plan (TCP) phases, i.e., number of different diversions and detours for a given traffic movement. </a:t>
            </a:r>
          </a:p>
          <a:p>
            <a:r>
              <a:rPr lang="en-US" sz="2000" dirty="0"/>
              <a:t>Coordinate with adjacent construction projects, CSX Transportation, environmental resource/permitting agencies, and maintaining agencies. </a:t>
            </a:r>
          </a:p>
        </p:txBody>
      </p:sp>
    </p:spTree>
    <p:extLst>
      <p:ext uri="{BB962C8B-B14F-4D97-AF65-F5344CB8AC3E}">
        <p14:creationId xmlns:p14="http://schemas.microsoft.com/office/powerpoint/2010/main" val="17179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68E0D2F-22D8-46A5-97F2-67DFB2C2CC04}"/>
              </a:ext>
            </a:extLst>
          </p:cNvPr>
          <p:cNvSpPr>
            <a:spLocks noGrp="1"/>
          </p:cNvSpPr>
          <p:nvPr>
            <p:ph type="title"/>
          </p:nvPr>
        </p:nvSpPr>
        <p:spPr>
          <a:xfrm>
            <a:off x="609600" y="0"/>
            <a:ext cx="7886700" cy="1173163"/>
          </a:xfrm>
        </p:spPr>
        <p:txBody>
          <a:bodyPr>
            <a:normAutofit/>
          </a:bodyPr>
          <a:lstStyle/>
          <a:p>
            <a:pPr>
              <a:lnSpc>
                <a:spcPct val="90000"/>
              </a:lnSpc>
            </a:pPr>
            <a:r>
              <a:rPr lang="en-US" altLang="en-US" sz="3600" b="1" dirty="0">
                <a:effectLst>
                  <a:outerShdw blurRad="38100" dist="38100" dir="2700000" algn="tl">
                    <a:srgbClr val="000000">
                      <a:alpha val="43137"/>
                    </a:srgbClr>
                  </a:outerShdw>
                </a:effectLst>
                <a:ea typeface="Arial Unicode MS" panose="020B0604020202020204" pitchFamily="34" charset="-128"/>
                <a:cs typeface="Leelawadee" panose="020B0502040204020203" pitchFamily="34" charset="-34"/>
              </a:rPr>
              <a:t>TTCP/Work Hours</a:t>
            </a:r>
            <a:endParaRPr lang="en-US" sz="2800" dirty="0"/>
          </a:p>
        </p:txBody>
      </p:sp>
      <p:sp>
        <p:nvSpPr>
          <p:cNvPr id="7" name="Content Placeholder 2">
            <a:extLst>
              <a:ext uri="{FF2B5EF4-FFF2-40B4-BE49-F238E27FC236}">
                <a16:creationId xmlns:a16="http://schemas.microsoft.com/office/drawing/2014/main" xmlns="" id="{C6777BDA-CAA5-4E94-82D1-2946002A12B8}"/>
              </a:ext>
            </a:extLst>
          </p:cNvPr>
          <p:cNvSpPr txBox="1">
            <a:spLocks/>
          </p:cNvSpPr>
          <p:nvPr/>
        </p:nvSpPr>
        <p:spPr>
          <a:xfrm>
            <a:off x="573404" y="762000"/>
            <a:ext cx="8037195" cy="4876800"/>
          </a:xfrm>
          <a:prstGeom prst="rect">
            <a:avLst/>
          </a:prstGeom>
        </p:spPr>
        <p:txBody>
          <a:bodyPr vert="horz" lIns="91440" tIns="45720" rIns="91440" bIns="45720" rtlCol="0" anchor="ct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eaLnBrk="1" hangingPunct="1">
              <a:lnSpc>
                <a:spcPct val="90000"/>
              </a:lnSpc>
            </a:pPr>
            <a:r>
              <a:rPr lang="en-US" sz="2400" dirty="0"/>
              <a:t>Lanes Closures </a:t>
            </a:r>
            <a:r>
              <a:rPr lang="en-US" sz="2400" b="1" dirty="0"/>
              <a:t>NOT</a:t>
            </a:r>
            <a:r>
              <a:rPr lang="en-US" sz="2400" dirty="0"/>
              <a:t> allowed Monday thru Friday between the hours of:</a:t>
            </a:r>
          </a:p>
          <a:p>
            <a:pPr lvl="1" indent="-228600" eaLnBrk="1" hangingPunct="1">
              <a:lnSpc>
                <a:spcPct val="90000"/>
              </a:lnSpc>
            </a:pPr>
            <a:r>
              <a:rPr lang="en-US" sz="2000" dirty="0"/>
              <a:t>5:00 AM to 9:00 AM</a:t>
            </a:r>
          </a:p>
          <a:p>
            <a:pPr lvl="1" indent="-228600" eaLnBrk="1" hangingPunct="1">
              <a:lnSpc>
                <a:spcPct val="90000"/>
              </a:lnSpc>
            </a:pPr>
            <a:r>
              <a:rPr lang="en-US" sz="2000" dirty="0"/>
              <a:t>3:00 PM to 7:00 PM</a:t>
            </a:r>
          </a:p>
          <a:p>
            <a:pPr lvl="1" indent="-228600" eaLnBrk="1" hangingPunct="1">
              <a:lnSpc>
                <a:spcPct val="90000"/>
              </a:lnSpc>
            </a:pPr>
            <a:r>
              <a:rPr lang="en-US" sz="2000" dirty="0"/>
              <a:t>No Lane Closures allowed during non-work periods.</a:t>
            </a:r>
          </a:p>
          <a:p>
            <a:pPr indent="-228600" eaLnBrk="1" hangingPunct="1">
              <a:lnSpc>
                <a:spcPct val="90000"/>
              </a:lnSpc>
            </a:pPr>
            <a:r>
              <a:rPr lang="en-US" sz="2400" dirty="0"/>
              <a:t>Public Involvement support</a:t>
            </a:r>
          </a:p>
          <a:p>
            <a:pPr indent="-228600" eaLnBrk="1" hangingPunct="1">
              <a:lnSpc>
                <a:spcPct val="90000"/>
              </a:lnSpc>
            </a:pPr>
            <a:r>
              <a:rPr lang="en-US" sz="2400" dirty="0"/>
              <a:t>DB Team is responsible for obtaining any required railroad permits and scheduling and paying for railroad flagging if required</a:t>
            </a:r>
          </a:p>
          <a:p>
            <a:pPr indent="-228600" eaLnBrk="1" hangingPunct="1">
              <a:lnSpc>
                <a:spcPct val="90000"/>
              </a:lnSpc>
            </a:pPr>
            <a:endParaRPr lang="en-US" sz="1900" dirty="0"/>
          </a:p>
        </p:txBody>
      </p:sp>
    </p:spTree>
    <p:extLst>
      <p:ext uri="{BB962C8B-B14F-4D97-AF65-F5344CB8AC3E}">
        <p14:creationId xmlns:p14="http://schemas.microsoft.com/office/powerpoint/2010/main" val="255876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alpha val="60000"/>
          </a:srgb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11170</TotalTime>
  <Words>1590</Words>
  <Application>Microsoft Office PowerPoint</Application>
  <PresentationFormat>On-screen Show (4:3)</PresentationFormat>
  <Paragraphs>284</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 Unicode MS</vt:lpstr>
      <vt:lpstr>MS PGothic</vt:lpstr>
      <vt:lpstr>Arial</vt:lpstr>
      <vt:lpstr>Calibri</vt:lpstr>
      <vt:lpstr>Leelawadee</vt:lpstr>
      <vt:lpstr>Office Theme</vt:lpstr>
      <vt:lpstr>PowerPoint Presentation</vt:lpstr>
      <vt:lpstr>PowerPoint Presentation</vt:lpstr>
      <vt:lpstr>Project Roles </vt:lpstr>
      <vt:lpstr>PowerPoint Presentation</vt:lpstr>
      <vt:lpstr>Project Overview &amp; Objectives </vt:lpstr>
      <vt:lpstr>Project Limits – Ramp 2 </vt:lpstr>
      <vt:lpstr>Project Limits – Ramp 3</vt:lpstr>
      <vt:lpstr>Project Goals</vt:lpstr>
      <vt:lpstr>TTCP/Work Hours</vt:lpstr>
      <vt:lpstr>Structures</vt:lpstr>
      <vt:lpstr>ITS and Lighting</vt:lpstr>
      <vt:lpstr>Drainage </vt:lpstr>
      <vt:lpstr>Utilities </vt:lpstr>
      <vt:lpstr>Design Variations and/or Exceptions </vt:lpstr>
      <vt:lpstr>Design Variations and/or Exceptions</vt:lpstr>
      <vt:lpstr>Public Involvement</vt:lpstr>
      <vt:lpstr>Innovative Aspects &amp; ATC’s </vt:lpstr>
      <vt:lpstr>Innovative Aspects &amp; ATC’s</vt:lpstr>
      <vt:lpstr>Letters of Interest (Phase 1)</vt:lpstr>
      <vt:lpstr>Written Technical Proposal (Phase 2) </vt:lpstr>
      <vt:lpstr>Contractor Pre-Qualifications</vt:lpstr>
      <vt:lpstr>Consultant Pre-Qualifications</vt:lpstr>
      <vt:lpstr>Q &amp; A Session</vt:lpstr>
      <vt:lpstr>PowerPoint Presentation</vt:lpstr>
      <vt:lpstr>Procurement Schedule</vt:lpstr>
      <vt:lpstr>Procurement Schedule</vt:lpstr>
      <vt:lpstr>Procurement Schedule</vt:lpstr>
      <vt:lpstr>CEI Services</vt:lpstr>
      <vt:lpstr>CEI - Procurement Schedule</vt:lpstr>
      <vt:lpstr>PowerPoint Presentation</vt:lpstr>
      <vt:lpstr>DB Stipend</vt:lpstr>
      <vt:lpstr>PowerPoint Presentation</vt:lpstr>
      <vt:lpstr>Project Documents </vt:lpstr>
      <vt:lpstr>PowerPoint Presentation</vt:lpstr>
    </vt:vector>
  </TitlesOfParts>
  <Company>sdfhsdfg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Trippe</dc:creator>
  <cp:lastModifiedBy>Man Le</cp:lastModifiedBy>
  <cp:revision>472</cp:revision>
  <cp:lastPrinted>2016-12-14T13:54:41Z</cp:lastPrinted>
  <dcterms:created xsi:type="dcterms:W3CDTF">2010-04-16T18:41:34Z</dcterms:created>
  <dcterms:modified xsi:type="dcterms:W3CDTF">2020-11-12T16:04:33Z</dcterms:modified>
</cp:coreProperties>
</file>