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816" r:id="rId1"/>
  </p:sldMasterIdLst>
  <p:notesMasterIdLst>
    <p:notesMasterId r:id="rId33"/>
  </p:notesMasterIdLst>
  <p:handoutMasterIdLst>
    <p:handoutMasterId r:id="rId34"/>
  </p:handoutMasterIdLst>
  <p:sldIdLst>
    <p:sldId id="264" r:id="rId2"/>
    <p:sldId id="318" r:id="rId3"/>
    <p:sldId id="314" r:id="rId4"/>
    <p:sldId id="476" r:id="rId5"/>
    <p:sldId id="517" r:id="rId6"/>
    <p:sldId id="518" r:id="rId7"/>
    <p:sldId id="520" r:id="rId8"/>
    <p:sldId id="514" r:id="rId9"/>
    <p:sldId id="515" r:id="rId10"/>
    <p:sldId id="516" r:id="rId11"/>
    <p:sldId id="499" r:id="rId12"/>
    <p:sldId id="500" r:id="rId13"/>
    <p:sldId id="501" r:id="rId14"/>
    <p:sldId id="502" r:id="rId15"/>
    <p:sldId id="503" r:id="rId16"/>
    <p:sldId id="504" r:id="rId17"/>
    <p:sldId id="505" r:id="rId18"/>
    <p:sldId id="506" r:id="rId19"/>
    <p:sldId id="507" r:id="rId20"/>
    <p:sldId id="508" r:id="rId21"/>
    <p:sldId id="509" r:id="rId22"/>
    <p:sldId id="510" r:id="rId23"/>
    <p:sldId id="511" r:id="rId24"/>
    <p:sldId id="512" r:id="rId25"/>
    <p:sldId id="513" r:id="rId26"/>
    <p:sldId id="485" r:id="rId27"/>
    <p:sldId id="486" r:id="rId28"/>
    <p:sldId id="473" r:id="rId29"/>
    <p:sldId id="489" r:id="rId30"/>
    <p:sldId id="465" r:id="rId31"/>
    <p:sldId id="392" r:id="rId32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865A90E-CA3F-4181-B8C7-8FA8FDB37009}">
          <p14:sldIdLst>
            <p14:sldId id="264"/>
            <p14:sldId id="318"/>
            <p14:sldId id="314"/>
            <p14:sldId id="476"/>
            <p14:sldId id="517"/>
          </p14:sldIdLst>
        </p14:section>
        <p14:section name="Untitled Section" id="{A257CCA4-4A4E-4FD1-85B2-D35E7B9D3DDC}">
          <p14:sldIdLst>
            <p14:sldId id="518"/>
            <p14:sldId id="520"/>
            <p14:sldId id="514"/>
            <p14:sldId id="515"/>
            <p14:sldId id="516"/>
            <p14:sldId id="499"/>
            <p14:sldId id="500"/>
            <p14:sldId id="501"/>
            <p14:sldId id="502"/>
            <p14:sldId id="503"/>
            <p14:sldId id="504"/>
            <p14:sldId id="505"/>
            <p14:sldId id="506"/>
            <p14:sldId id="507"/>
            <p14:sldId id="508"/>
            <p14:sldId id="509"/>
            <p14:sldId id="510"/>
            <p14:sldId id="511"/>
            <p14:sldId id="512"/>
            <p14:sldId id="513"/>
            <p14:sldId id="485"/>
            <p14:sldId id="486"/>
            <p14:sldId id="473"/>
            <p14:sldId id="489"/>
            <p14:sldId id="465"/>
            <p14:sldId id="39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4F781"/>
    <a:srgbClr val="0099CC"/>
    <a:srgbClr val="FFCC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53" autoAdjust="0"/>
    <p:restoredTop sz="88055" autoAdjust="0"/>
  </p:normalViewPr>
  <p:slideViewPr>
    <p:cSldViewPr>
      <p:cViewPr varScale="1">
        <p:scale>
          <a:sx n="102" d="100"/>
          <a:sy n="102" d="100"/>
        </p:scale>
        <p:origin x="1842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51E453E-6BAC-41B9-A3BA-93E198644F20}" type="doc">
      <dgm:prSet loTypeId="urn:microsoft.com/office/officeart/2008/layout/LinedList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3949DE1-0610-4BD7-9F38-3239D031186C}">
      <dgm:prSet/>
      <dgm:spPr/>
      <dgm:t>
        <a:bodyPr/>
        <a:lstStyle/>
        <a:p>
          <a:r>
            <a:rPr lang="en-US" b="1" dirty="0"/>
            <a:t>Man Le </a:t>
          </a:r>
          <a:r>
            <a:rPr lang="en-US" dirty="0"/>
            <a:t>– THEA Contracts &amp; Procurement Manager</a:t>
          </a:r>
        </a:p>
      </dgm:t>
    </dgm:pt>
    <dgm:pt modelId="{0C5DAF65-0E4E-420B-A2D7-08EBC6256C14}" type="parTrans" cxnId="{A671EE43-8A58-4E78-B7B1-6BA77FEDC344}">
      <dgm:prSet/>
      <dgm:spPr/>
      <dgm:t>
        <a:bodyPr/>
        <a:lstStyle/>
        <a:p>
          <a:endParaRPr lang="en-US"/>
        </a:p>
      </dgm:t>
    </dgm:pt>
    <dgm:pt modelId="{CB0F6A4D-29D5-44E9-BA47-D93FCBCD3FEF}" type="sibTrans" cxnId="{A671EE43-8A58-4E78-B7B1-6BA77FEDC344}">
      <dgm:prSet/>
      <dgm:spPr/>
      <dgm:t>
        <a:bodyPr/>
        <a:lstStyle/>
        <a:p>
          <a:endParaRPr lang="en-US"/>
        </a:p>
      </dgm:t>
    </dgm:pt>
    <dgm:pt modelId="{E2DA6A7F-B46F-4F24-9667-B00AF4D9694E}">
      <dgm:prSet/>
      <dgm:spPr/>
      <dgm:t>
        <a:bodyPr/>
        <a:lstStyle/>
        <a:p>
          <a:r>
            <a:rPr lang="en-US" b="1" dirty="0"/>
            <a:t>Brian Pickard, PE </a:t>
          </a:r>
          <a:r>
            <a:rPr lang="en-US" dirty="0"/>
            <a:t>– THEA Director of Operations and Engineering</a:t>
          </a:r>
        </a:p>
      </dgm:t>
    </dgm:pt>
    <dgm:pt modelId="{69A62843-E874-445A-9A4A-C0C5B7E2905E}" type="parTrans" cxnId="{94353A71-B373-47DF-A2F6-4999B55A3DBE}">
      <dgm:prSet/>
      <dgm:spPr/>
      <dgm:t>
        <a:bodyPr/>
        <a:lstStyle/>
        <a:p>
          <a:endParaRPr lang="en-US"/>
        </a:p>
      </dgm:t>
    </dgm:pt>
    <dgm:pt modelId="{ADF42691-8C32-4A3C-897F-C3C6F4253173}" type="sibTrans" cxnId="{94353A71-B373-47DF-A2F6-4999B55A3DBE}">
      <dgm:prSet/>
      <dgm:spPr/>
      <dgm:t>
        <a:bodyPr/>
        <a:lstStyle/>
        <a:p>
          <a:endParaRPr lang="en-US"/>
        </a:p>
      </dgm:t>
    </dgm:pt>
    <dgm:pt modelId="{03F9A530-B34A-4B3C-AABB-98FA9E10E07B}">
      <dgm:prSet/>
      <dgm:spPr/>
      <dgm:t>
        <a:bodyPr/>
        <a:lstStyle/>
        <a:p>
          <a:r>
            <a:rPr lang="en-US" b="1" dirty="0"/>
            <a:t>Judith Villegas, EI </a:t>
          </a:r>
          <a:r>
            <a:rPr lang="en-US" dirty="0"/>
            <a:t>– THEA Project Manager</a:t>
          </a:r>
        </a:p>
      </dgm:t>
    </dgm:pt>
    <dgm:pt modelId="{8C8FC544-6760-4FD9-9336-0C3EF41AB811}" type="parTrans" cxnId="{54059A05-2B61-4562-A902-FA046E57E6D5}">
      <dgm:prSet/>
      <dgm:spPr/>
      <dgm:t>
        <a:bodyPr/>
        <a:lstStyle/>
        <a:p>
          <a:endParaRPr lang="en-US"/>
        </a:p>
      </dgm:t>
    </dgm:pt>
    <dgm:pt modelId="{C1B291AD-9947-456C-ABE3-583DA50BA5E8}" type="sibTrans" cxnId="{54059A05-2B61-4562-A902-FA046E57E6D5}">
      <dgm:prSet/>
      <dgm:spPr/>
      <dgm:t>
        <a:bodyPr/>
        <a:lstStyle/>
        <a:p>
          <a:endParaRPr lang="en-US"/>
        </a:p>
      </dgm:t>
    </dgm:pt>
    <dgm:pt modelId="{ABAC4B26-1284-474D-B37F-55B4E0C96A1C}">
      <dgm:prSet/>
      <dgm:spPr/>
      <dgm:t>
        <a:bodyPr/>
        <a:lstStyle/>
        <a:p>
          <a:r>
            <a:rPr lang="en-US" b="1" dirty="0"/>
            <a:t>Jim Drapp, PE </a:t>
          </a:r>
          <a:r>
            <a:rPr lang="en-US" dirty="0"/>
            <a:t>– THEA GEC</a:t>
          </a:r>
        </a:p>
      </dgm:t>
    </dgm:pt>
    <dgm:pt modelId="{40AB49AF-05A6-4F93-BE15-603A8718F9D8}" type="parTrans" cxnId="{983E4A22-F7DB-4785-8A1B-4DF900730F2F}">
      <dgm:prSet/>
      <dgm:spPr/>
      <dgm:t>
        <a:bodyPr/>
        <a:lstStyle/>
        <a:p>
          <a:endParaRPr lang="en-US"/>
        </a:p>
      </dgm:t>
    </dgm:pt>
    <dgm:pt modelId="{FBB5DDBB-20C1-4E00-9801-966E16BB45B4}" type="sibTrans" cxnId="{983E4A22-F7DB-4785-8A1B-4DF900730F2F}">
      <dgm:prSet/>
      <dgm:spPr/>
      <dgm:t>
        <a:bodyPr/>
        <a:lstStyle/>
        <a:p>
          <a:endParaRPr lang="en-US"/>
        </a:p>
      </dgm:t>
    </dgm:pt>
    <dgm:pt modelId="{2C5FB8B4-F5A9-4175-9334-063D540BE095}">
      <dgm:prSet/>
      <dgm:spPr/>
      <dgm:t>
        <a:bodyPr/>
        <a:lstStyle/>
        <a:p>
          <a:r>
            <a:rPr lang="en-US" b="1" dirty="0"/>
            <a:t>Terry Opdyke </a:t>
          </a:r>
          <a:r>
            <a:rPr lang="en-US" dirty="0"/>
            <a:t>– THEA GEC</a:t>
          </a:r>
          <a:r>
            <a:rPr lang="en-US" b="1" dirty="0"/>
            <a:t> </a:t>
          </a:r>
          <a:endParaRPr lang="en-US" dirty="0"/>
        </a:p>
      </dgm:t>
    </dgm:pt>
    <dgm:pt modelId="{659B7412-7D26-475A-862E-1C3F4F0F5322}" type="parTrans" cxnId="{1D84649D-7687-475D-8AD6-54E2686E1641}">
      <dgm:prSet/>
      <dgm:spPr/>
      <dgm:t>
        <a:bodyPr/>
        <a:lstStyle/>
        <a:p>
          <a:endParaRPr lang="en-US"/>
        </a:p>
      </dgm:t>
    </dgm:pt>
    <dgm:pt modelId="{F926DA6D-4CAC-46DE-9E3A-0D06FA07BEBB}" type="sibTrans" cxnId="{1D84649D-7687-475D-8AD6-54E2686E1641}">
      <dgm:prSet/>
      <dgm:spPr/>
      <dgm:t>
        <a:bodyPr/>
        <a:lstStyle/>
        <a:p>
          <a:endParaRPr lang="en-US"/>
        </a:p>
      </dgm:t>
    </dgm:pt>
    <dgm:pt modelId="{FBF2ADA7-A402-498E-A256-09C6B9A82F92}">
      <dgm:prSet/>
      <dgm:spPr/>
      <dgm:t>
        <a:bodyPr/>
        <a:lstStyle/>
        <a:p>
          <a:r>
            <a:rPr lang="en-US" b="1" dirty="0"/>
            <a:t>David Hubbard, PE </a:t>
          </a:r>
          <a:r>
            <a:rPr lang="en-US" dirty="0"/>
            <a:t>– THEA GEC</a:t>
          </a:r>
        </a:p>
      </dgm:t>
    </dgm:pt>
    <dgm:pt modelId="{8D6D83D2-4704-4494-8D9C-FF6E9D294F75}" type="parTrans" cxnId="{EF297340-07ED-4D0C-9572-FEBF0A803E8E}">
      <dgm:prSet/>
      <dgm:spPr/>
      <dgm:t>
        <a:bodyPr/>
        <a:lstStyle/>
        <a:p>
          <a:endParaRPr lang="en-US"/>
        </a:p>
      </dgm:t>
    </dgm:pt>
    <dgm:pt modelId="{1F85BB87-8B9D-4758-8FF7-8C52877A2810}" type="sibTrans" cxnId="{EF297340-07ED-4D0C-9572-FEBF0A803E8E}">
      <dgm:prSet/>
      <dgm:spPr/>
      <dgm:t>
        <a:bodyPr/>
        <a:lstStyle/>
        <a:p>
          <a:endParaRPr lang="en-US"/>
        </a:p>
      </dgm:t>
    </dgm:pt>
    <dgm:pt modelId="{25149306-916D-4290-9A3C-A15BB6A5EA67}">
      <dgm:prSet/>
      <dgm:spPr/>
      <dgm:t>
        <a:bodyPr/>
        <a:lstStyle/>
        <a:p>
          <a:r>
            <a:rPr lang="en-US" b="1" dirty="0" err="1"/>
            <a:t>Consor</a:t>
          </a:r>
          <a:r>
            <a:rPr lang="en-US" b="1" dirty="0"/>
            <a:t>/KCI</a:t>
          </a:r>
          <a:r>
            <a:rPr lang="en-US" dirty="0"/>
            <a:t>– THEA Consultant CEI</a:t>
          </a:r>
        </a:p>
      </dgm:t>
    </dgm:pt>
    <dgm:pt modelId="{C6211A89-3044-4809-8C7A-3CAFFAED2ED1}" type="parTrans" cxnId="{5A948DAC-32BE-4027-AA3B-AC52DB9BC2B5}">
      <dgm:prSet/>
      <dgm:spPr/>
      <dgm:t>
        <a:bodyPr/>
        <a:lstStyle/>
        <a:p>
          <a:endParaRPr lang="en-US"/>
        </a:p>
      </dgm:t>
    </dgm:pt>
    <dgm:pt modelId="{586B5E27-8097-4DA7-B405-8531CE3F49E7}" type="sibTrans" cxnId="{5A948DAC-32BE-4027-AA3B-AC52DB9BC2B5}">
      <dgm:prSet/>
      <dgm:spPr/>
      <dgm:t>
        <a:bodyPr/>
        <a:lstStyle/>
        <a:p>
          <a:endParaRPr lang="en-US"/>
        </a:p>
      </dgm:t>
    </dgm:pt>
    <dgm:pt modelId="{4A611D28-7203-45CB-9F06-E7C562E155ED}">
      <dgm:prSet/>
      <dgm:spPr/>
      <dgm:t>
        <a:bodyPr/>
        <a:lstStyle/>
        <a:p>
          <a:endParaRPr lang="en-US" dirty="0"/>
        </a:p>
      </dgm:t>
    </dgm:pt>
    <dgm:pt modelId="{23E49139-E84F-4CEF-B74B-D37E6365B900}" type="parTrans" cxnId="{2BB86F33-7928-4749-8027-79B42F8D2747}">
      <dgm:prSet/>
      <dgm:spPr/>
      <dgm:t>
        <a:bodyPr/>
        <a:lstStyle/>
        <a:p>
          <a:endParaRPr lang="en-US"/>
        </a:p>
      </dgm:t>
    </dgm:pt>
    <dgm:pt modelId="{90E3A743-07FF-4512-97E9-080E5BB4D541}" type="sibTrans" cxnId="{2BB86F33-7928-4749-8027-79B42F8D2747}">
      <dgm:prSet/>
      <dgm:spPr/>
      <dgm:t>
        <a:bodyPr/>
        <a:lstStyle/>
        <a:p>
          <a:endParaRPr lang="en-US"/>
        </a:p>
      </dgm:t>
    </dgm:pt>
    <dgm:pt modelId="{2C990B57-DDC9-480A-82D1-69F0BBA15EB7}" type="pres">
      <dgm:prSet presAssocID="{551E453E-6BAC-41B9-A3BA-93E198644F20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6C89E0F5-3783-4CB4-9C80-25E6829343E9}" type="pres">
      <dgm:prSet presAssocID="{A3949DE1-0610-4BD7-9F38-3239D031186C}" presName="thickLine" presStyleLbl="alignNode1" presStyleIdx="0" presStyleCnt="8"/>
      <dgm:spPr/>
    </dgm:pt>
    <dgm:pt modelId="{A64302D1-F49F-4DA0-89C8-3E09F2386A9D}" type="pres">
      <dgm:prSet presAssocID="{A3949DE1-0610-4BD7-9F38-3239D031186C}" presName="horz1" presStyleCnt="0"/>
      <dgm:spPr/>
    </dgm:pt>
    <dgm:pt modelId="{6497E0CF-AA1D-4E62-8F39-CC9EC75E766A}" type="pres">
      <dgm:prSet presAssocID="{A3949DE1-0610-4BD7-9F38-3239D031186C}" presName="tx1" presStyleLbl="revTx" presStyleIdx="0" presStyleCnt="8"/>
      <dgm:spPr/>
      <dgm:t>
        <a:bodyPr/>
        <a:lstStyle/>
        <a:p>
          <a:endParaRPr lang="en-US"/>
        </a:p>
      </dgm:t>
    </dgm:pt>
    <dgm:pt modelId="{E615C9A1-1D93-4729-A32B-0A87159D9A46}" type="pres">
      <dgm:prSet presAssocID="{A3949DE1-0610-4BD7-9F38-3239D031186C}" presName="vert1" presStyleCnt="0"/>
      <dgm:spPr/>
    </dgm:pt>
    <dgm:pt modelId="{0C23DECE-7B5E-42C2-BDC6-94EC925E0D14}" type="pres">
      <dgm:prSet presAssocID="{E2DA6A7F-B46F-4F24-9667-B00AF4D9694E}" presName="thickLine" presStyleLbl="alignNode1" presStyleIdx="1" presStyleCnt="8"/>
      <dgm:spPr/>
    </dgm:pt>
    <dgm:pt modelId="{38FC7ED9-C0C1-4A85-B2F4-1A94B9A5ED7A}" type="pres">
      <dgm:prSet presAssocID="{E2DA6A7F-B46F-4F24-9667-B00AF4D9694E}" presName="horz1" presStyleCnt="0"/>
      <dgm:spPr/>
    </dgm:pt>
    <dgm:pt modelId="{78C59FCA-7211-4648-AA19-74FCDEF8E4AD}" type="pres">
      <dgm:prSet presAssocID="{E2DA6A7F-B46F-4F24-9667-B00AF4D9694E}" presName="tx1" presStyleLbl="revTx" presStyleIdx="1" presStyleCnt="8"/>
      <dgm:spPr/>
      <dgm:t>
        <a:bodyPr/>
        <a:lstStyle/>
        <a:p>
          <a:endParaRPr lang="en-US"/>
        </a:p>
      </dgm:t>
    </dgm:pt>
    <dgm:pt modelId="{A5DE31AD-738A-4296-AA70-DF3430EA62C1}" type="pres">
      <dgm:prSet presAssocID="{E2DA6A7F-B46F-4F24-9667-B00AF4D9694E}" presName="vert1" presStyleCnt="0"/>
      <dgm:spPr/>
    </dgm:pt>
    <dgm:pt modelId="{25807A2E-CB29-4613-9DE0-8F183DE3BEF7}" type="pres">
      <dgm:prSet presAssocID="{03F9A530-B34A-4B3C-AABB-98FA9E10E07B}" presName="thickLine" presStyleLbl="alignNode1" presStyleIdx="2" presStyleCnt="8"/>
      <dgm:spPr/>
    </dgm:pt>
    <dgm:pt modelId="{FC6DE96B-AD83-4FE9-A9A3-AD92E21EABC7}" type="pres">
      <dgm:prSet presAssocID="{03F9A530-B34A-4B3C-AABB-98FA9E10E07B}" presName="horz1" presStyleCnt="0"/>
      <dgm:spPr/>
    </dgm:pt>
    <dgm:pt modelId="{A4231592-525A-4BF5-A26B-D361856D9F63}" type="pres">
      <dgm:prSet presAssocID="{03F9A530-B34A-4B3C-AABB-98FA9E10E07B}" presName="tx1" presStyleLbl="revTx" presStyleIdx="2" presStyleCnt="8"/>
      <dgm:spPr/>
      <dgm:t>
        <a:bodyPr/>
        <a:lstStyle/>
        <a:p>
          <a:endParaRPr lang="en-US"/>
        </a:p>
      </dgm:t>
    </dgm:pt>
    <dgm:pt modelId="{6CEE32EE-D04E-45F7-8BEA-9A37D98A44B7}" type="pres">
      <dgm:prSet presAssocID="{03F9A530-B34A-4B3C-AABB-98FA9E10E07B}" presName="vert1" presStyleCnt="0"/>
      <dgm:spPr/>
    </dgm:pt>
    <dgm:pt modelId="{5D97E7D0-E387-481E-A73F-5437BB5EF479}" type="pres">
      <dgm:prSet presAssocID="{ABAC4B26-1284-474D-B37F-55B4E0C96A1C}" presName="thickLine" presStyleLbl="alignNode1" presStyleIdx="3" presStyleCnt="8"/>
      <dgm:spPr/>
    </dgm:pt>
    <dgm:pt modelId="{458BEFB9-B721-4181-8E7A-30178AD14AD1}" type="pres">
      <dgm:prSet presAssocID="{ABAC4B26-1284-474D-B37F-55B4E0C96A1C}" presName="horz1" presStyleCnt="0"/>
      <dgm:spPr/>
    </dgm:pt>
    <dgm:pt modelId="{9CF2B93E-B0F0-46CC-9E27-B3B8F4BD0529}" type="pres">
      <dgm:prSet presAssocID="{ABAC4B26-1284-474D-B37F-55B4E0C96A1C}" presName="tx1" presStyleLbl="revTx" presStyleIdx="3" presStyleCnt="8"/>
      <dgm:spPr/>
      <dgm:t>
        <a:bodyPr/>
        <a:lstStyle/>
        <a:p>
          <a:endParaRPr lang="en-US"/>
        </a:p>
      </dgm:t>
    </dgm:pt>
    <dgm:pt modelId="{23DD615B-2EF6-4D49-98FE-349247236B82}" type="pres">
      <dgm:prSet presAssocID="{ABAC4B26-1284-474D-B37F-55B4E0C96A1C}" presName="vert1" presStyleCnt="0"/>
      <dgm:spPr/>
    </dgm:pt>
    <dgm:pt modelId="{59FF802B-D44E-44A9-9836-86B16CD5937B}" type="pres">
      <dgm:prSet presAssocID="{2C5FB8B4-F5A9-4175-9334-063D540BE095}" presName="thickLine" presStyleLbl="alignNode1" presStyleIdx="4" presStyleCnt="8"/>
      <dgm:spPr/>
    </dgm:pt>
    <dgm:pt modelId="{ED134983-6A0D-473C-9DE5-D13848A4DA4F}" type="pres">
      <dgm:prSet presAssocID="{2C5FB8B4-F5A9-4175-9334-063D540BE095}" presName="horz1" presStyleCnt="0"/>
      <dgm:spPr/>
    </dgm:pt>
    <dgm:pt modelId="{2419CC3F-8FE4-4B80-BE42-ACCD6FA150EB}" type="pres">
      <dgm:prSet presAssocID="{2C5FB8B4-F5A9-4175-9334-063D540BE095}" presName="tx1" presStyleLbl="revTx" presStyleIdx="4" presStyleCnt="8"/>
      <dgm:spPr/>
      <dgm:t>
        <a:bodyPr/>
        <a:lstStyle/>
        <a:p>
          <a:endParaRPr lang="en-US"/>
        </a:p>
      </dgm:t>
    </dgm:pt>
    <dgm:pt modelId="{3329A20F-81F6-40C9-BC5A-18B11797CA3B}" type="pres">
      <dgm:prSet presAssocID="{2C5FB8B4-F5A9-4175-9334-063D540BE095}" presName="vert1" presStyleCnt="0"/>
      <dgm:spPr/>
    </dgm:pt>
    <dgm:pt modelId="{E7405E2D-22F0-47AC-B1E3-51FF534DBFE4}" type="pres">
      <dgm:prSet presAssocID="{FBF2ADA7-A402-498E-A256-09C6B9A82F92}" presName="thickLine" presStyleLbl="alignNode1" presStyleIdx="5" presStyleCnt="8"/>
      <dgm:spPr/>
    </dgm:pt>
    <dgm:pt modelId="{B0085FDF-0978-4CE9-BF57-952A357923B9}" type="pres">
      <dgm:prSet presAssocID="{FBF2ADA7-A402-498E-A256-09C6B9A82F92}" presName="horz1" presStyleCnt="0"/>
      <dgm:spPr/>
    </dgm:pt>
    <dgm:pt modelId="{3A330FF4-EA27-4C98-BFF6-AB2ED6C65996}" type="pres">
      <dgm:prSet presAssocID="{FBF2ADA7-A402-498E-A256-09C6B9A82F92}" presName="tx1" presStyleLbl="revTx" presStyleIdx="5" presStyleCnt="8"/>
      <dgm:spPr/>
      <dgm:t>
        <a:bodyPr/>
        <a:lstStyle/>
        <a:p>
          <a:endParaRPr lang="en-US"/>
        </a:p>
      </dgm:t>
    </dgm:pt>
    <dgm:pt modelId="{DC677799-275C-4539-A501-2C4F760589F9}" type="pres">
      <dgm:prSet presAssocID="{FBF2ADA7-A402-498E-A256-09C6B9A82F92}" presName="vert1" presStyleCnt="0"/>
      <dgm:spPr/>
    </dgm:pt>
    <dgm:pt modelId="{87EB90D7-072A-4E7C-A27F-CCDBB8C05A38}" type="pres">
      <dgm:prSet presAssocID="{25149306-916D-4290-9A3C-A15BB6A5EA67}" presName="thickLine" presStyleLbl="alignNode1" presStyleIdx="6" presStyleCnt="8"/>
      <dgm:spPr/>
    </dgm:pt>
    <dgm:pt modelId="{E4E699E7-8561-4CF8-965C-B95A015167EC}" type="pres">
      <dgm:prSet presAssocID="{25149306-916D-4290-9A3C-A15BB6A5EA67}" presName="horz1" presStyleCnt="0"/>
      <dgm:spPr/>
    </dgm:pt>
    <dgm:pt modelId="{7B5F84C6-7FB5-405E-8ACE-018EA0F8BD0D}" type="pres">
      <dgm:prSet presAssocID="{25149306-916D-4290-9A3C-A15BB6A5EA67}" presName="tx1" presStyleLbl="revTx" presStyleIdx="6" presStyleCnt="8"/>
      <dgm:spPr/>
      <dgm:t>
        <a:bodyPr/>
        <a:lstStyle/>
        <a:p>
          <a:endParaRPr lang="en-US"/>
        </a:p>
      </dgm:t>
    </dgm:pt>
    <dgm:pt modelId="{C67A5461-D7D0-47BA-9865-5BA893E94365}" type="pres">
      <dgm:prSet presAssocID="{25149306-916D-4290-9A3C-A15BB6A5EA67}" presName="vert1" presStyleCnt="0"/>
      <dgm:spPr/>
    </dgm:pt>
    <dgm:pt modelId="{AABEE993-309C-42F0-880B-69CC4C21D87E}" type="pres">
      <dgm:prSet presAssocID="{4A611D28-7203-45CB-9F06-E7C562E155ED}" presName="thickLine" presStyleLbl="alignNode1" presStyleIdx="7" presStyleCnt="8"/>
      <dgm:spPr/>
    </dgm:pt>
    <dgm:pt modelId="{4A39B878-4ACB-4013-9FD3-ABB8DBC5AFD0}" type="pres">
      <dgm:prSet presAssocID="{4A611D28-7203-45CB-9F06-E7C562E155ED}" presName="horz1" presStyleCnt="0"/>
      <dgm:spPr/>
    </dgm:pt>
    <dgm:pt modelId="{041DDC59-79B0-40B3-81CD-23A07CD8E455}" type="pres">
      <dgm:prSet presAssocID="{4A611D28-7203-45CB-9F06-E7C562E155ED}" presName="tx1" presStyleLbl="revTx" presStyleIdx="7" presStyleCnt="8"/>
      <dgm:spPr/>
      <dgm:t>
        <a:bodyPr/>
        <a:lstStyle/>
        <a:p>
          <a:endParaRPr lang="en-US"/>
        </a:p>
      </dgm:t>
    </dgm:pt>
    <dgm:pt modelId="{37F42A5D-C3EB-40C6-A4B6-A020B15D0220}" type="pres">
      <dgm:prSet presAssocID="{4A611D28-7203-45CB-9F06-E7C562E155ED}" presName="vert1" presStyleCnt="0"/>
      <dgm:spPr/>
    </dgm:pt>
  </dgm:ptLst>
  <dgm:cxnLst>
    <dgm:cxn modelId="{1D84649D-7687-475D-8AD6-54E2686E1641}" srcId="{551E453E-6BAC-41B9-A3BA-93E198644F20}" destId="{2C5FB8B4-F5A9-4175-9334-063D540BE095}" srcOrd="4" destOrd="0" parTransId="{659B7412-7D26-475A-862E-1C3F4F0F5322}" sibTransId="{F926DA6D-4CAC-46DE-9E3A-0D06FA07BEBB}"/>
    <dgm:cxn modelId="{983E4A22-F7DB-4785-8A1B-4DF900730F2F}" srcId="{551E453E-6BAC-41B9-A3BA-93E198644F20}" destId="{ABAC4B26-1284-474D-B37F-55B4E0C96A1C}" srcOrd="3" destOrd="0" parTransId="{40AB49AF-05A6-4F93-BE15-603A8718F9D8}" sibTransId="{FBB5DDBB-20C1-4E00-9801-966E16BB45B4}"/>
    <dgm:cxn modelId="{D36572F4-4231-42EF-ADBD-A4EEEC08FD4D}" type="presOf" srcId="{E2DA6A7F-B46F-4F24-9667-B00AF4D9694E}" destId="{78C59FCA-7211-4648-AA19-74FCDEF8E4AD}" srcOrd="0" destOrd="0" presId="urn:microsoft.com/office/officeart/2008/layout/LinedList"/>
    <dgm:cxn modelId="{54059A05-2B61-4562-A902-FA046E57E6D5}" srcId="{551E453E-6BAC-41B9-A3BA-93E198644F20}" destId="{03F9A530-B34A-4B3C-AABB-98FA9E10E07B}" srcOrd="2" destOrd="0" parTransId="{8C8FC544-6760-4FD9-9336-0C3EF41AB811}" sibTransId="{C1B291AD-9947-456C-ABE3-583DA50BA5E8}"/>
    <dgm:cxn modelId="{C2A12ABF-BB68-4236-B8F0-4255DD87319B}" type="presOf" srcId="{551E453E-6BAC-41B9-A3BA-93E198644F20}" destId="{2C990B57-DDC9-480A-82D1-69F0BBA15EB7}" srcOrd="0" destOrd="0" presId="urn:microsoft.com/office/officeart/2008/layout/LinedList"/>
    <dgm:cxn modelId="{8522D86C-41D1-4687-92A0-3C437F091225}" type="presOf" srcId="{4A611D28-7203-45CB-9F06-E7C562E155ED}" destId="{041DDC59-79B0-40B3-81CD-23A07CD8E455}" srcOrd="0" destOrd="0" presId="urn:microsoft.com/office/officeart/2008/layout/LinedList"/>
    <dgm:cxn modelId="{331529D9-A469-46FE-BB5C-1AAFDE84D83D}" type="presOf" srcId="{FBF2ADA7-A402-498E-A256-09C6B9A82F92}" destId="{3A330FF4-EA27-4C98-BFF6-AB2ED6C65996}" srcOrd="0" destOrd="0" presId="urn:microsoft.com/office/officeart/2008/layout/LinedList"/>
    <dgm:cxn modelId="{A671EE43-8A58-4E78-B7B1-6BA77FEDC344}" srcId="{551E453E-6BAC-41B9-A3BA-93E198644F20}" destId="{A3949DE1-0610-4BD7-9F38-3239D031186C}" srcOrd="0" destOrd="0" parTransId="{0C5DAF65-0E4E-420B-A2D7-08EBC6256C14}" sibTransId="{CB0F6A4D-29D5-44E9-BA47-D93FCBCD3FEF}"/>
    <dgm:cxn modelId="{E9D2B693-0110-4231-9EF6-FA2B51839120}" type="presOf" srcId="{2C5FB8B4-F5A9-4175-9334-063D540BE095}" destId="{2419CC3F-8FE4-4B80-BE42-ACCD6FA150EB}" srcOrd="0" destOrd="0" presId="urn:microsoft.com/office/officeart/2008/layout/LinedList"/>
    <dgm:cxn modelId="{EF297340-07ED-4D0C-9572-FEBF0A803E8E}" srcId="{551E453E-6BAC-41B9-A3BA-93E198644F20}" destId="{FBF2ADA7-A402-498E-A256-09C6B9A82F92}" srcOrd="5" destOrd="0" parTransId="{8D6D83D2-4704-4494-8D9C-FF6E9D294F75}" sibTransId="{1F85BB87-8B9D-4758-8FF7-8C52877A2810}"/>
    <dgm:cxn modelId="{DEDB832A-D97A-4C72-AF7F-E30EA60BD51E}" type="presOf" srcId="{A3949DE1-0610-4BD7-9F38-3239D031186C}" destId="{6497E0CF-AA1D-4E62-8F39-CC9EC75E766A}" srcOrd="0" destOrd="0" presId="urn:microsoft.com/office/officeart/2008/layout/LinedList"/>
    <dgm:cxn modelId="{5A948DAC-32BE-4027-AA3B-AC52DB9BC2B5}" srcId="{551E453E-6BAC-41B9-A3BA-93E198644F20}" destId="{25149306-916D-4290-9A3C-A15BB6A5EA67}" srcOrd="6" destOrd="0" parTransId="{C6211A89-3044-4809-8C7A-3CAFFAED2ED1}" sibTransId="{586B5E27-8097-4DA7-B405-8531CE3F49E7}"/>
    <dgm:cxn modelId="{1CAB89B5-CD67-4840-9F2A-96A1C9B95B03}" type="presOf" srcId="{ABAC4B26-1284-474D-B37F-55B4E0C96A1C}" destId="{9CF2B93E-B0F0-46CC-9E27-B3B8F4BD0529}" srcOrd="0" destOrd="0" presId="urn:microsoft.com/office/officeart/2008/layout/LinedList"/>
    <dgm:cxn modelId="{8052BF90-8582-45CA-8809-C0B4891A2586}" type="presOf" srcId="{25149306-916D-4290-9A3C-A15BB6A5EA67}" destId="{7B5F84C6-7FB5-405E-8ACE-018EA0F8BD0D}" srcOrd="0" destOrd="0" presId="urn:microsoft.com/office/officeart/2008/layout/LinedList"/>
    <dgm:cxn modelId="{2BB86F33-7928-4749-8027-79B42F8D2747}" srcId="{551E453E-6BAC-41B9-A3BA-93E198644F20}" destId="{4A611D28-7203-45CB-9F06-E7C562E155ED}" srcOrd="7" destOrd="0" parTransId="{23E49139-E84F-4CEF-B74B-D37E6365B900}" sibTransId="{90E3A743-07FF-4512-97E9-080E5BB4D541}"/>
    <dgm:cxn modelId="{94353A71-B373-47DF-A2F6-4999B55A3DBE}" srcId="{551E453E-6BAC-41B9-A3BA-93E198644F20}" destId="{E2DA6A7F-B46F-4F24-9667-B00AF4D9694E}" srcOrd="1" destOrd="0" parTransId="{69A62843-E874-445A-9A4A-C0C5B7E2905E}" sibTransId="{ADF42691-8C32-4A3C-897F-C3C6F4253173}"/>
    <dgm:cxn modelId="{52721186-1F06-4941-8F16-7520AF6BACB3}" type="presOf" srcId="{03F9A530-B34A-4B3C-AABB-98FA9E10E07B}" destId="{A4231592-525A-4BF5-A26B-D361856D9F63}" srcOrd="0" destOrd="0" presId="urn:microsoft.com/office/officeart/2008/layout/LinedList"/>
    <dgm:cxn modelId="{4D7E391E-F402-43C9-B4C9-20DB4A8F2DA4}" type="presParOf" srcId="{2C990B57-DDC9-480A-82D1-69F0BBA15EB7}" destId="{6C89E0F5-3783-4CB4-9C80-25E6829343E9}" srcOrd="0" destOrd="0" presId="urn:microsoft.com/office/officeart/2008/layout/LinedList"/>
    <dgm:cxn modelId="{381C2622-7A70-4EBB-B082-59D0EACC8B77}" type="presParOf" srcId="{2C990B57-DDC9-480A-82D1-69F0BBA15EB7}" destId="{A64302D1-F49F-4DA0-89C8-3E09F2386A9D}" srcOrd="1" destOrd="0" presId="urn:microsoft.com/office/officeart/2008/layout/LinedList"/>
    <dgm:cxn modelId="{D69B3169-A555-43CD-9085-001C2CF8DFD3}" type="presParOf" srcId="{A64302D1-F49F-4DA0-89C8-3E09F2386A9D}" destId="{6497E0CF-AA1D-4E62-8F39-CC9EC75E766A}" srcOrd="0" destOrd="0" presId="urn:microsoft.com/office/officeart/2008/layout/LinedList"/>
    <dgm:cxn modelId="{8AD78A3D-C097-447C-BF03-CF4E5435A20E}" type="presParOf" srcId="{A64302D1-F49F-4DA0-89C8-3E09F2386A9D}" destId="{E615C9A1-1D93-4729-A32B-0A87159D9A46}" srcOrd="1" destOrd="0" presId="urn:microsoft.com/office/officeart/2008/layout/LinedList"/>
    <dgm:cxn modelId="{6E6DADDB-17DB-4A08-B655-15F59E5B742C}" type="presParOf" srcId="{2C990B57-DDC9-480A-82D1-69F0BBA15EB7}" destId="{0C23DECE-7B5E-42C2-BDC6-94EC925E0D14}" srcOrd="2" destOrd="0" presId="urn:microsoft.com/office/officeart/2008/layout/LinedList"/>
    <dgm:cxn modelId="{CC3DBD8D-4ADA-461D-A740-C5A327667F4A}" type="presParOf" srcId="{2C990B57-DDC9-480A-82D1-69F0BBA15EB7}" destId="{38FC7ED9-C0C1-4A85-B2F4-1A94B9A5ED7A}" srcOrd="3" destOrd="0" presId="urn:microsoft.com/office/officeart/2008/layout/LinedList"/>
    <dgm:cxn modelId="{7E54224E-F286-46DF-B0B1-E111D134BDC9}" type="presParOf" srcId="{38FC7ED9-C0C1-4A85-B2F4-1A94B9A5ED7A}" destId="{78C59FCA-7211-4648-AA19-74FCDEF8E4AD}" srcOrd="0" destOrd="0" presId="urn:microsoft.com/office/officeart/2008/layout/LinedList"/>
    <dgm:cxn modelId="{25B050AB-5B51-483B-99D7-FE200D99F472}" type="presParOf" srcId="{38FC7ED9-C0C1-4A85-B2F4-1A94B9A5ED7A}" destId="{A5DE31AD-738A-4296-AA70-DF3430EA62C1}" srcOrd="1" destOrd="0" presId="urn:microsoft.com/office/officeart/2008/layout/LinedList"/>
    <dgm:cxn modelId="{E58D3E03-71CA-48C5-8107-56E1D518EEA7}" type="presParOf" srcId="{2C990B57-DDC9-480A-82D1-69F0BBA15EB7}" destId="{25807A2E-CB29-4613-9DE0-8F183DE3BEF7}" srcOrd="4" destOrd="0" presId="urn:microsoft.com/office/officeart/2008/layout/LinedList"/>
    <dgm:cxn modelId="{0F3D51CA-C4AC-4165-8664-B2845DEE7C9A}" type="presParOf" srcId="{2C990B57-DDC9-480A-82D1-69F0BBA15EB7}" destId="{FC6DE96B-AD83-4FE9-A9A3-AD92E21EABC7}" srcOrd="5" destOrd="0" presId="urn:microsoft.com/office/officeart/2008/layout/LinedList"/>
    <dgm:cxn modelId="{0BC8D4D0-E2F6-4ED7-A27E-1EB2438920EA}" type="presParOf" srcId="{FC6DE96B-AD83-4FE9-A9A3-AD92E21EABC7}" destId="{A4231592-525A-4BF5-A26B-D361856D9F63}" srcOrd="0" destOrd="0" presId="urn:microsoft.com/office/officeart/2008/layout/LinedList"/>
    <dgm:cxn modelId="{B1F76B7D-B5A8-4350-AE90-78F3848D3C77}" type="presParOf" srcId="{FC6DE96B-AD83-4FE9-A9A3-AD92E21EABC7}" destId="{6CEE32EE-D04E-45F7-8BEA-9A37D98A44B7}" srcOrd="1" destOrd="0" presId="urn:microsoft.com/office/officeart/2008/layout/LinedList"/>
    <dgm:cxn modelId="{FEB5D598-7EE7-4B0A-938F-FA02BEA1F7F6}" type="presParOf" srcId="{2C990B57-DDC9-480A-82D1-69F0BBA15EB7}" destId="{5D97E7D0-E387-481E-A73F-5437BB5EF479}" srcOrd="6" destOrd="0" presId="urn:microsoft.com/office/officeart/2008/layout/LinedList"/>
    <dgm:cxn modelId="{1412D39F-9C13-41FA-B843-4E0228073AF1}" type="presParOf" srcId="{2C990B57-DDC9-480A-82D1-69F0BBA15EB7}" destId="{458BEFB9-B721-4181-8E7A-30178AD14AD1}" srcOrd="7" destOrd="0" presId="urn:microsoft.com/office/officeart/2008/layout/LinedList"/>
    <dgm:cxn modelId="{5D623274-BF51-4C98-9EE1-71B93FB0DF76}" type="presParOf" srcId="{458BEFB9-B721-4181-8E7A-30178AD14AD1}" destId="{9CF2B93E-B0F0-46CC-9E27-B3B8F4BD0529}" srcOrd="0" destOrd="0" presId="urn:microsoft.com/office/officeart/2008/layout/LinedList"/>
    <dgm:cxn modelId="{BD19B05A-0B03-4D8E-B002-F5D4B4017994}" type="presParOf" srcId="{458BEFB9-B721-4181-8E7A-30178AD14AD1}" destId="{23DD615B-2EF6-4D49-98FE-349247236B82}" srcOrd="1" destOrd="0" presId="urn:microsoft.com/office/officeart/2008/layout/LinedList"/>
    <dgm:cxn modelId="{1E30ADDF-D96D-4C6D-AEBF-3829AA1AE34C}" type="presParOf" srcId="{2C990B57-DDC9-480A-82D1-69F0BBA15EB7}" destId="{59FF802B-D44E-44A9-9836-86B16CD5937B}" srcOrd="8" destOrd="0" presId="urn:microsoft.com/office/officeart/2008/layout/LinedList"/>
    <dgm:cxn modelId="{A01BBCFE-F988-4429-8686-E504D9B88184}" type="presParOf" srcId="{2C990B57-DDC9-480A-82D1-69F0BBA15EB7}" destId="{ED134983-6A0D-473C-9DE5-D13848A4DA4F}" srcOrd="9" destOrd="0" presId="urn:microsoft.com/office/officeart/2008/layout/LinedList"/>
    <dgm:cxn modelId="{2DC9DBED-5408-476A-AC96-147A5C3AF72C}" type="presParOf" srcId="{ED134983-6A0D-473C-9DE5-D13848A4DA4F}" destId="{2419CC3F-8FE4-4B80-BE42-ACCD6FA150EB}" srcOrd="0" destOrd="0" presId="urn:microsoft.com/office/officeart/2008/layout/LinedList"/>
    <dgm:cxn modelId="{5EA487BB-453D-4C91-A8DD-78CD547E9B3C}" type="presParOf" srcId="{ED134983-6A0D-473C-9DE5-D13848A4DA4F}" destId="{3329A20F-81F6-40C9-BC5A-18B11797CA3B}" srcOrd="1" destOrd="0" presId="urn:microsoft.com/office/officeart/2008/layout/LinedList"/>
    <dgm:cxn modelId="{127B9BD2-EE5B-4879-BC49-EAD8A07C8526}" type="presParOf" srcId="{2C990B57-DDC9-480A-82D1-69F0BBA15EB7}" destId="{E7405E2D-22F0-47AC-B1E3-51FF534DBFE4}" srcOrd="10" destOrd="0" presId="urn:microsoft.com/office/officeart/2008/layout/LinedList"/>
    <dgm:cxn modelId="{C9B234FD-621F-402A-906B-6D6E2D2D9237}" type="presParOf" srcId="{2C990B57-DDC9-480A-82D1-69F0BBA15EB7}" destId="{B0085FDF-0978-4CE9-BF57-952A357923B9}" srcOrd="11" destOrd="0" presId="urn:microsoft.com/office/officeart/2008/layout/LinedList"/>
    <dgm:cxn modelId="{EFEB7E07-21D1-4961-A449-6F0E4DC53FED}" type="presParOf" srcId="{B0085FDF-0978-4CE9-BF57-952A357923B9}" destId="{3A330FF4-EA27-4C98-BFF6-AB2ED6C65996}" srcOrd="0" destOrd="0" presId="urn:microsoft.com/office/officeart/2008/layout/LinedList"/>
    <dgm:cxn modelId="{905C7C1C-8D3C-4187-BF11-531714A81DE9}" type="presParOf" srcId="{B0085FDF-0978-4CE9-BF57-952A357923B9}" destId="{DC677799-275C-4539-A501-2C4F760589F9}" srcOrd="1" destOrd="0" presId="urn:microsoft.com/office/officeart/2008/layout/LinedList"/>
    <dgm:cxn modelId="{FBCD635B-444B-4FFC-9FF4-2D118E005212}" type="presParOf" srcId="{2C990B57-DDC9-480A-82D1-69F0BBA15EB7}" destId="{87EB90D7-072A-4E7C-A27F-CCDBB8C05A38}" srcOrd="12" destOrd="0" presId="urn:microsoft.com/office/officeart/2008/layout/LinedList"/>
    <dgm:cxn modelId="{9FF0371C-12B6-4983-906B-36B413DAED59}" type="presParOf" srcId="{2C990B57-DDC9-480A-82D1-69F0BBA15EB7}" destId="{E4E699E7-8561-4CF8-965C-B95A015167EC}" srcOrd="13" destOrd="0" presId="urn:microsoft.com/office/officeart/2008/layout/LinedList"/>
    <dgm:cxn modelId="{C76E9F25-9F83-44DE-B3A6-600559078E72}" type="presParOf" srcId="{E4E699E7-8561-4CF8-965C-B95A015167EC}" destId="{7B5F84C6-7FB5-405E-8ACE-018EA0F8BD0D}" srcOrd="0" destOrd="0" presId="urn:microsoft.com/office/officeart/2008/layout/LinedList"/>
    <dgm:cxn modelId="{0434D749-751E-4773-B4C7-D574712907A6}" type="presParOf" srcId="{E4E699E7-8561-4CF8-965C-B95A015167EC}" destId="{C67A5461-D7D0-47BA-9865-5BA893E94365}" srcOrd="1" destOrd="0" presId="urn:microsoft.com/office/officeart/2008/layout/LinedList"/>
    <dgm:cxn modelId="{1DAB4B34-6A56-4988-A693-1F65CE8D6BF9}" type="presParOf" srcId="{2C990B57-DDC9-480A-82D1-69F0BBA15EB7}" destId="{AABEE993-309C-42F0-880B-69CC4C21D87E}" srcOrd="14" destOrd="0" presId="urn:microsoft.com/office/officeart/2008/layout/LinedList"/>
    <dgm:cxn modelId="{40341104-7D48-47C4-811D-90B82FFBCBE3}" type="presParOf" srcId="{2C990B57-DDC9-480A-82D1-69F0BBA15EB7}" destId="{4A39B878-4ACB-4013-9FD3-ABB8DBC5AFD0}" srcOrd="15" destOrd="0" presId="urn:microsoft.com/office/officeart/2008/layout/LinedList"/>
    <dgm:cxn modelId="{625CEFF5-28BC-48B3-8AE7-B5B6BC54BF61}" type="presParOf" srcId="{4A39B878-4ACB-4013-9FD3-ABB8DBC5AFD0}" destId="{041DDC59-79B0-40B3-81CD-23A07CD8E455}" srcOrd="0" destOrd="0" presId="urn:microsoft.com/office/officeart/2008/layout/LinedList"/>
    <dgm:cxn modelId="{56755DB2-890A-4F14-911B-D25F604C2B39}" type="presParOf" srcId="{4A39B878-4ACB-4013-9FD3-ABB8DBC5AFD0}" destId="{37F42A5D-C3EB-40C6-A4B6-A020B15D022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AA8A022-9DE2-47D5-9A6C-53A37F3D79B2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915ACFC-D73A-47C8-B862-3E532E26387E}">
      <dgm:prSet/>
      <dgm:spPr>
        <a:solidFill>
          <a:srgbClr val="00B050"/>
        </a:solidFill>
      </dgm:spPr>
      <dgm:t>
        <a:bodyPr/>
        <a:lstStyle/>
        <a:p>
          <a:r>
            <a:rPr lang="en-US" dirty="0"/>
            <a:t>Deadline for Questions: </a:t>
          </a:r>
        </a:p>
        <a:p>
          <a:r>
            <a:rPr lang="en-US" dirty="0"/>
            <a:t>October 26, 2020</a:t>
          </a:r>
        </a:p>
      </dgm:t>
    </dgm:pt>
    <dgm:pt modelId="{143C0D59-C35C-4200-A6F7-8F1037C7BE86}" type="parTrans" cxnId="{F5468D04-11F0-481D-A64D-BA90D717555C}">
      <dgm:prSet/>
      <dgm:spPr/>
      <dgm:t>
        <a:bodyPr/>
        <a:lstStyle/>
        <a:p>
          <a:endParaRPr lang="en-US"/>
        </a:p>
      </dgm:t>
    </dgm:pt>
    <dgm:pt modelId="{2C18D354-7544-4D85-BAF0-79F981566560}" type="sibTrans" cxnId="{F5468D04-11F0-481D-A64D-BA90D717555C}">
      <dgm:prSet/>
      <dgm:spPr/>
      <dgm:t>
        <a:bodyPr/>
        <a:lstStyle/>
        <a:p>
          <a:endParaRPr lang="en-US"/>
        </a:p>
      </dgm:t>
    </dgm:pt>
    <dgm:pt modelId="{7AE6D729-E2EF-4BBF-8C3C-13CB1DC71746}">
      <dgm:prSet/>
      <dgm:spPr>
        <a:solidFill>
          <a:srgbClr val="FFC000"/>
        </a:solidFill>
      </dgm:spPr>
      <dgm:t>
        <a:bodyPr/>
        <a:lstStyle/>
        <a:p>
          <a:r>
            <a:rPr lang="en-US" dirty="0"/>
            <a:t>Deadline for Responses to Questions:    </a:t>
          </a:r>
        </a:p>
        <a:p>
          <a:r>
            <a:rPr lang="en-US" dirty="0"/>
            <a:t>October 30, 2020</a:t>
          </a:r>
        </a:p>
      </dgm:t>
    </dgm:pt>
    <dgm:pt modelId="{604B313E-6F61-4E4A-AAE0-B3CC236C7296}" type="parTrans" cxnId="{70919DC0-F10C-4064-A9C9-615CCB198D23}">
      <dgm:prSet/>
      <dgm:spPr/>
      <dgm:t>
        <a:bodyPr/>
        <a:lstStyle/>
        <a:p>
          <a:endParaRPr lang="en-US"/>
        </a:p>
      </dgm:t>
    </dgm:pt>
    <dgm:pt modelId="{402E18DA-2634-4D7E-ABCD-AF066248FE20}" type="sibTrans" cxnId="{70919DC0-F10C-4064-A9C9-615CCB198D23}">
      <dgm:prSet/>
      <dgm:spPr/>
      <dgm:t>
        <a:bodyPr/>
        <a:lstStyle/>
        <a:p>
          <a:endParaRPr lang="en-US"/>
        </a:p>
      </dgm:t>
    </dgm:pt>
    <dgm:pt modelId="{4EA6A38C-6D24-4315-A7D1-781068B40155}" type="pres">
      <dgm:prSet presAssocID="{DAA8A022-9DE2-47D5-9A6C-53A37F3D79B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1EF198F-7A0F-4A2C-9118-4E648B4D764B}" type="pres">
      <dgm:prSet presAssocID="{8915ACFC-D73A-47C8-B862-3E532E26387E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2F8DA1-158D-491F-A008-433FD8C7B705}" type="pres">
      <dgm:prSet presAssocID="{2C18D354-7544-4D85-BAF0-79F981566560}" presName="spacer" presStyleCnt="0"/>
      <dgm:spPr/>
    </dgm:pt>
    <dgm:pt modelId="{18BC049A-EFF1-435C-9507-817D42F2A027}" type="pres">
      <dgm:prSet presAssocID="{7AE6D729-E2EF-4BBF-8C3C-13CB1DC71746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5468D04-11F0-481D-A64D-BA90D717555C}" srcId="{DAA8A022-9DE2-47D5-9A6C-53A37F3D79B2}" destId="{8915ACFC-D73A-47C8-B862-3E532E26387E}" srcOrd="0" destOrd="0" parTransId="{143C0D59-C35C-4200-A6F7-8F1037C7BE86}" sibTransId="{2C18D354-7544-4D85-BAF0-79F981566560}"/>
    <dgm:cxn modelId="{A78B29CC-2F83-421D-882A-DBB60D99388E}" type="presOf" srcId="{7AE6D729-E2EF-4BBF-8C3C-13CB1DC71746}" destId="{18BC049A-EFF1-435C-9507-817D42F2A027}" srcOrd="0" destOrd="0" presId="urn:microsoft.com/office/officeart/2005/8/layout/vList2"/>
    <dgm:cxn modelId="{A7B97E18-AAC5-4FE8-B136-6E383449A704}" type="presOf" srcId="{DAA8A022-9DE2-47D5-9A6C-53A37F3D79B2}" destId="{4EA6A38C-6D24-4315-A7D1-781068B40155}" srcOrd="0" destOrd="0" presId="urn:microsoft.com/office/officeart/2005/8/layout/vList2"/>
    <dgm:cxn modelId="{00DCE94A-7A0E-4DA3-8139-A4B28AD9AD9A}" type="presOf" srcId="{8915ACFC-D73A-47C8-B862-3E532E26387E}" destId="{21EF198F-7A0F-4A2C-9118-4E648B4D764B}" srcOrd="0" destOrd="0" presId="urn:microsoft.com/office/officeart/2005/8/layout/vList2"/>
    <dgm:cxn modelId="{70919DC0-F10C-4064-A9C9-615CCB198D23}" srcId="{DAA8A022-9DE2-47D5-9A6C-53A37F3D79B2}" destId="{7AE6D729-E2EF-4BBF-8C3C-13CB1DC71746}" srcOrd="1" destOrd="0" parTransId="{604B313E-6F61-4E4A-AAE0-B3CC236C7296}" sibTransId="{402E18DA-2634-4D7E-ABCD-AF066248FE20}"/>
    <dgm:cxn modelId="{3243EE07-EC9D-41A3-8D39-E7E149BBB6EB}" type="presParOf" srcId="{4EA6A38C-6D24-4315-A7D1-781068B40155}" destId="{21EF198F-7A0F-4A2C-9118-4E648B4D764B}" srcOrd="0" destOrd="0" presId="urn:microsoft.com/office/officeart/2005/8/layout/vList2"/>
    <dgm:cxn modelId="{C35CFD1B-3A84-4364-9998-FEAFE28DC236}" type="presParOf" srcId="{4EA6A38C-6D24-4315-A7D1-781068B40155}" destId="{362F8DA1-158D-491F-A008-433FD8C7B705}" srcOrd="1" destOrd="0" presId="urn:microsoft.com/office/officeart/2005/8/layout/vList2"/>
    <dgm:cxn modelId="{502FA9FA-710D-4EA8-ACD6-A52CB6F6FB20}" type="presParOf" srcId="{4EA6A38C-6D24-4315-A7D1-781068B40155}" destId="{18BC049A-EFF1-435C-9507-817D42F2A027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AA8A022-9DE2-47D5-9A6C-53A37F3D79B2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915ACFC-D73A-47C8-B862-3E532E26387E}">
      <dgm:prSet/>
      <dgm:spPr>
        <a:solidFill>
          <a:srgbClr val="00B050"/>
        </a:solidFill>
      </dgm:spPr>
      <dgm:t>
        <a:bodyPr/>
        <a:lstStyle/>
        <a:p>
          <a:r>
            <a:rPr lang="en-US" dirty="0"/>
            <a:t>Bid Package Due: </a:t>
          </a:r>
        </a:p>
        <a:p>
          <a:r>
            <a:rPr lang="en-US" dirty="0"/>
            <a:t>2:00pm November 5, 2020</a:t>
          </a:r>
        </a:p>
      </dgm:t>
    </dgm:pt>
    <dgm:pt modelId="{143C0D59-C35C-4200-A6F7-8F1037C7BE86}" type="parTrans" cxnId="{F5468D04-11F0-481D-A64D-BA90D717555C}">
      <dgm:prSet/>
      <dgm:spPr/>
      <dgm:t>
        <a:bodyPr/>
        <a:lstStyle/>
        <a:p>
          <a:endParaRPr lang="en-US"/>
        </a:p>
      </dgm:t>
    </dgm:pt>
    <dgm:pt modelId="{2C18D354-7544-4D85-BAF0-79F981566560}" type="sibTrans" cxnId="{F5468D04-11F0-481D-A64D-BA90D717555C}">
      <dgm:prSet/>
      <dgm:spPr/>
      <dgm:t>
        <a:bodyPr/>
        <a:lstStyle/>
        <a:p>
          <a:endParaRPr lang="en-US"/>
        </a:p>
      </dgm:t>
    </dgm:pt>
    <dgm:pt modelId="{7AE6D729-E2EF-4BBF-8C3C-13CB1DC71746}">
      <dgm:prSet/>
      <dgm:spPr>
        <a:solidFill>
          <a:srgbClr val="FFC000"/>
        </a:solidFill>
      </dgm:spPr>
      <dgm:t>
        <a:bodyPr/>
        <a:lstStyle/>
        <a:p>
          <a:r>
            <a:rPr lang="en-US" dirty="0"/>
            <a:t>November 16, 2020:</a:t>
          </a:r>
          <a:br>
            <a:rPr lang="en-US" dirty="0"/>
          </a:br>
          <a:r>
            <a:rPr lang="en-US" dirty="0"/>
            <a:t>THEA Board Approval</a:t>
          </a:r>
        </a:p>
      </dgm:t>
    </dgm:pt>
    <dgm:pt modelId="{604B313E-6F61-4E4A-AAE0-B3CC236C7296}" type="parTrans" cxnId="{70919DC0-F10C-4064-A9C9-615CCB198D23}">
      <dgm:prSet/>
      <dgm:spPr/>
      <dgm:t>
        <a:bodyPr/>
        <a:lstStyle/>
        <a:p>
          <a:endParaRPr lang="en-US"/>
        </a:p>
      </dgm:t>
    </dgm:pt>
    <dgm:pt modelId="{402E18DA-2634-4D7E-ABCD-AF066248FE20}" type="sibTrans" cxnId="{70919DC0-F10C-4064-A9C9-615CCB198D23}">
      <dgm:prSet/>
      <dgm:spPr/>
      <dgm:t>
        <a:bodyPr/>
        <a:lstStyle/>
        <a:p>
          <a:endParaRPr lang="en-US"/>
        </a:p>
      </dgm:t>
    </dgm:pt>
    <dgm:pt modelId="{35EC039F-C25B-48FA-9B5E-F2D8ECFCEF8E}">
      <dgm:prSet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dirty="0"/>
            <a:t>NTP &amp; Construction:</a:t>
          </a:r>
          <a:br>
            <a:rPr lang="en-US" dirty="0"/>
          </a:br>
          <a:r>
            <a:rPr lang="en-US" dirty="0"/>
            <a:t>January 4, 2021 -  May, 2021</a:t>
          </a:r>
        </a:p>
      </dgm:t>
    </dgm:pt>
    <dgm:pt modelId="{FC1CC1D9-4093-4CCE-9F29-D9DA5643EE6B}" type="parTrans" cxnId="{D55251D5-0E9D-476E-90BF-2FF7E39B04EF}">
      <dgm:prSet/>
      <dgm:spPr/>
      <dgm:t>
        <a:bodyPr/>
        <a:lstStyle/>
        <a:p>
          <a:endParaRPr lang="en-US"/>
        </a:p>
      </dgm:t>
    </dgm:pt>
    <dgm:pt modelId="{2CFDD3D1-FC65-4789-9AAE-AACDE1123CA5}" type="sibTrans" cxnId="{D55251D5-0E9D-476E-90BF-2FF7E39B04EF}">
      <dgm:prSet/>
      <dgm:spPr/>
      <dgm:t>
        <a:bodyPr/>
        <a:lstStyle/>
        <a:p>
          <a:endParaRPr lang="en-US"/>
        </a:p>
      </dgm:t>
    </dgm:pt>
    <dgm:pt modelId="{4EA6A38C-6D24-4315-A7D1-781068B40155}" type="pres">
      <dgm:prSet presAssocID="{DAA8A022-9DE2-47D5-9A6C-53A37F3D79B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1EF198F-7A0F-4A2C-9118-4E648B4D764B}" type="pres">
      <dgm:prSet presAssocID="{8915ACFC-D73A-47C8-B862-3E532E26387E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2F8DA1-158D-491F-A008-433FD8C7B705}" type="pres">
      <dgm:prSet presAssocID="{2C18D354-7544-4D85-BAF0-79F981566560}" presName="spacer" presStyleCnt="0"/>
      <dgm:spPr/>
    </dgm:pt>
    <dgm:pt modelId="{18BC049A-EFF1-435C-9507-817D42F2A027}" type="pres">
      <dgm:prSet presAssocID="{7AE6D729-E2EF-4BBF-8C3C-13CB1DC71746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3D45F6-28D5-490A-BA3A-6D111E36977C}" type="pres">
      <dgm:prSet presAssocID="{402E18DA-2634-4D7E-ABCD-AF066248FE20}" presName="spacer" presStyleCnt="0"/>
      <dgm:spPr/>
    </dgm:pt>
    <dgm:pt modelId="{702274EC-8E9D-48AE-BE1D-245B6B9F76E8}" type="pres">
      <dgm:prSet presAssocID="{35EC039F-C25B-48FA-9B5E-F2D8ECFCEF8E}" presName="parentText" presStyleLbl="node1" presStyleIdx="2" presStyleCnt="3" custLinFactNeighborX="1621" custLinFactNeighborY="2726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0DCE94A-7A0E-4DA3-8139-A4B28AD9AD9A}" type="presOf" srcId="{8915ACFC-D73A-47C8-B862-3E532E26387E}" destId="{21EF198F-7A0F-4A2C-9118-4E648B4D764B}" srcOrd="0" destOrd="0" presId="urn:microsoft.com/office/officeart/2005/8/layout/vList2"/>
    <dgm:cxn modelId="{F5468D04-11F0-481D-A64D-BA90D717555C}" srcId="{DAA8A022-9DE2-47D5-9A6C-53A37F3D79B2}" destId="{8915ACFC-D73A-47C8-B862-3E532E26387E}" srcOrd="0" destOrd="0" parTransId="{143C0D59-C35C-4200-A6F7-8F1037C7BE86}" sibTransId="{2C18D354-7544-4D85-BAF0-79F981566560}"/>
    <dgm:cxn modelId="{6B058623-1801-407D-BFF9-18D0DE724A3E}" type="presOf" srcId="{35EC039F-C25B-48FA-9B5E-F2D8ECFCEF8E}" destId="{702274EC-8E9D-48AE-BE1D-245B6B9F76E8}" srcOrd="0" destOrd="0" presId="urn:microsoft.com/office/officeart/2005/8/layout/vList2"/>
    <dgm:cxn modelId="{A7B97E18-AAC5-4FE8-B136-6E383449A704}" type="presOf" srcId="{DAA8A022-9DE2-47D5-9A6C-53A37F3D79B2}" destId="{4EA6A38C-6D24-4315-A7D1-781068B40155}" srcOrd="0" destOrd="0" presId="urn:microsoft.com/office/officeart/2005/8/layout/vList2"/>
    <dgm:cxn modelId="{70919DC0-F10C-4064-A9C9-615CCB198D23}" srcId="{DAA8A022-9DE2-47D5-9A6C-53A37F3D79B2}" destId="{7AE6D729-E2EF-4BBF-8C3C-13CB1DC71746}" srcOrd="1" destOrd="0" parTransId="{604B313E-6F61-4E4A-AAE0-B3CC236C7296}" sibTransId="{402E18DA-2634-4D7E-ABCD-AF066248FE20}"/>
    <dgm:cxn modelId="{A78B29CC-2F83-421D-882A-DBB60D99388E}" type="presOf" srcId="{7AE6D729-E2EF-4BBF-8C3C-13CB1DC71746}" destId="{18BC049A-EFF1-435C-9507-817D42F2A027}" srcOrd="0" destOrd="0" presId="urn:microsoft.com/office/officeart/2005/8/layout/vList2"/>
    <dgm:cxn modelId="{D55251D5-0E9D-476E-90BF-2FF7E39B04EF}" srcId="{DAA8A022-9DE2-47D5-9A6C-53A37F3D79B2}" destId="{35EC039F-C25B-48FA-9B5E-F2D8ECFCEF8E}" srcOrd="2" destOrd="0" parTransId="{FC1CC1D9-4093-4CCE-9F29-D9DA5643EE6B}" sibTransId="{2CFDD3D1-FC65-4789-9AAE-AACDE1123CA5}"/>
    <dgm:cxn modelId="{3243EE07-EC9D-41A3-8D39-E7E149BBB6EB}" type="presParOf" srcId="{4EA6A38C-6D24-4315-A7D1-781068B40155}" destId="{21EF198F-7A0F-4A2C-9118-4E648B4D764B}" srcOrd="0" destOrd="0" presId="urn:microsoft.com/office/officeart/2005/8/layout/vList2"/>
    <dgm:cxn modelId="{C35CFD1B-3A84-4364-9998-FEAFE28DC236}" type="presParOf" srcId="{4EA6A38C-6D24-4315-A7D1-781068B40155}" destId="{362F8DA1-158D-491F-A008-433FD8C7B705}" srcOrd="1" destOrd="0" presId="urn:microsoft.com/office/officeart/2005/8/layout/vList2"/>
    <dgm:cxn modelId="{502FA9FA-710D-4EA8-ACD6-A52CB6F6FB20}" type="presParOf" srcId="{4EA6A38C-6D24-4315-A7D1-781068B40155}" destId="{18BC049A-EFF1-435C-9507-817D42F2A027}" srcOrd="2" destOrd="0" presId="urn:microsoft.com/office/officeart/2005/8/layout/vList2"/>
    <dgm:cxn modelId="{33816A55-D52B-4ED1-A51F-1255E8FD9F80}" type="presParOf" srcId="{4EA6A38C-6D24-4315-A7D1-781068B40155}" destId="{223D45F6-28D5-490A-BA3A-6D111E36977C}" srcOrd="3" destOrd="0" presId="urn:microsoft.com/office/officeart/2005/8/layout/vList2"/>
    <dgm:cxn modelId="{D59C3399-4BC4-4039-BBC1-59E409A20AFA}" type="presParOf" srcId="{4EA6A38C-6D24-4315-A7D1-781068B40155}" destId="{702274EC-8E9D-48AE-BE1D-245B6B9F76E8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EEC22A5-7D7D-4277-A412-46C1FC5FC649}" type="doc">
      <dgm:prSet loTypeId="urn:microsoft.com/office/officeart/2005/8/layout/vProcess5" loCatId="process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223C9AFF-E411-4A87-BCEC-7E92E2053E73}">
      <dgm:prSet custT="1"/>
      <dgm:spPr/>
      <dgm:t>
        <a:bodyPr/>
        <a:lstStyle/>
        <a:p>
          <a:pPr algn="r"/>
          <a:r>
            <a:rPr lang="en-US" sz="2800" b="1" u="sng" dirty="0">
              <a:solidFill>
                <a:schemeClr val="tx1"/>
              </a:solidFill>
            </a:rPr>
            <a:t>http://www.tampa-xway.com/procurement/#</a:t>
          </a:r>
          <a:r>
            <a:rPr lang="en-US" sz="2800" b="1" dirty="0">
              <a:solidFill>
                <a:schemeClr val="tx1"/>
              </a:solidFill>
            </a:rPr>
            <a:t> </a:t>
          </a:r>
        </a:p>
      </dgm:t>
    </dgm:pt>
    <dgm:pt modelId="{29A40528-5ED2-4749-9314-CE8DA7213392}" type="parTrans" cxnId="{AC236438-23D5-48E5-A964-E9EAE77C2E69}">
      <dgm:prSet/>
      <dgm:spPr/>
      <dgm:t>
        <a:bodyPr/>
        <a:lstStyle/>
        <a:p>
          <a:endParaRPr lang="en-US"/>
        </a:p>
      </dgm:t>
    </dgm:pt>
    <dgm:pt modelId="{5631810D-4373-4151-9918-728ACF68434A}" type="sibTrans" cxnId="{AC236438-23D5-48E5-A964-E9EAE77C2E69}">
      <dgm:prSet/>
      <dgm:spPr/>
      <dgm:t>
        <a:bodyPr/>
        <a:lstStyle/>
        <a:p>
          <a:endParaRPr lang="en-US" dirty="0"/>
        </a:p>
      </dgm:t>
    </dgm:pt>
    <dgm:pt modelId="{FEC7840D-A5FC-41B7-A503-9F7280E26CF3}">
      <dgm:prSet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Project is advertised, therefore, </a:t>
          </a:r>
          <a:r>
            <a:rPr lang="en-US" b="1" u="sng" dirty="0">
              <a:solidFill>
                <a:schemeClr val="tx1"/>
              </a:solidFill>
            </a:rPr>
            <a:t>cone of silence </a:t>
          </a:r>
          <a:r>
            <a:rPr lang="en-US" dirty="0">
              <a:solidFill>
                <a:schemeClr val="tx1"/>
              </a:solidFill>
            </a:rPr>
            <a:t>is in effect for all THEA, FDOT, HNTB, and </a:t>
          </a:r>
          <a:r>
            <a:rPr lang="en-US" dirty="0" err="1">
              <a:solidFill>
                <a:schemeClr val="tx1"/>
              </a:solidFill>
            </a:rPr>
            <a:t>Consor</a:t>
          </a:r>
          <a:r>
            <a:rPr lang="en-US" dirty="0">
              <a:solidFill>
                <a:schemeClr val="tx1"/>
              </a:solidFill>
            </a:rPr>
            <a:t>/KCI staff until Board of Directors Selection. </a:t>
          </a:r>
        </a:p>
      </dgm:t>
    </dgm:pt>
    <dgm:pt modelId="{9A406F0F-532B-4C25-8FA3-250E264DBBCB}" type="parTrans" cxnId="{793AA799-5A6A-415E-8BD3-A8CF860CD3E1}">
      <dgm:prSet/>
      <dgm:spPr/>
      <dgm:t>
        <a:bodyPr/>
        <a:lstStyle/>
        <a:p>
          <a:endParaRPr lang="en-US"/>
        </a:p>
      </dgm:t>
    </dgm:pt>
    <dgm:pt modelId="{3F13B614-FF93-4D3D-AE7A-4C0F6BD0B4BC}" type="sibTrans" cxnId="{793AA799-5A6A-415E-8BD3-A8CF860CD3E1}">
      <dgm:prSet/>
      <dgm:spPr/>
      <dgm:t>
        <a:bodyPr/>
        <a:lstStyle/>
        <a:p>
          <a:endParaRPr lang="en-US" dirty="0"/>
        </a:p>
      </dgm:t>
    </dgm:pt>
    <dgm:pt modelId="{0D7885C8-3160-4E62-988C-4CF9853AE296}">
      <dgm:prSet/>
      <dgm:spPr>
        <a:solidFill>
          <a:srgbClr val="FFCC00"/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All questions should be emailed to Man Le, THEA Contracts &amp; Procurement Manager: </a:t>
          </a:r>
          <a:r>
            <a:rPr lang="en-US" u="sng" dirty="0">
              <a:solidFill>
                <a:schemeClr val="tx1"/>
              </a:solidFill>
            </a:rPr>
            <a:t>man.le@tampa-xway.com</a:t>
          </a:r>
          <a:endParaRPr lang="en-US" dirty="0">
            <a:solidFill>
              <a:schemeClr val="tx1"/>
            </a:solidFill>
          </a:endParaRPr>
        </a:p>
      </dgm:t>
    </dgm:pt>
    <dgm:pt modelId="{734CC3D3-A9AE-4505-A237-71BBF6A7AE3D}" type="parTrans" cxnId="{6D04C16F-6DA0-4039-BA24-9BF23FF14B6D}">
      <dgm:prSet/>
      <dgm:spPr/>
      <dgm:t>
        <a:bodyPr/>
        <a:lstStyle/>
        <a:p>
          <a:endParaRPr lang="en-US"/>
        </a:p>
      </dgm:t>
    </dgm:pt>
    <dgm:pt modelId="{7262913B-381E-4A0E-8369-5DEE706EEF91}" type="sibTrans" cxnId="{6D04C16F-6DA0-4039-BA24-9BF23FF14B6D}">
      <dgm:prSet/>
      <dgm:spPr/>
      <dgm:t>
        <a:bodyPr/>
        <a:lstStyle/>
        <a:p>
          <a:endParaRPr lang="en-US" dirty="0"/>
        </a:p>
      </dgm:t>
    </dgm:pt>
    <dgm:pt modelId="{1BE6A727-97B8-4E5F-B306-4E118A48F62B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pPr algn="l"/>
          <a:r>
            <a:rPr lang="en-US" sz="2500" b="1" dirty="0">
              <a:solidFill>
                <a:schemeClr val="tx1"/>
              </a:solidFill>
            </a:rPr>
            <a:t>Answers will be posted on the THEA website</a:t>
          </a:r>
          <a:endParaRPr lang="en-US" sz="2500" dirty="0">
            <a:solidFill>
              <a:schemeClr val="tx1"/>
            </a:solidFill>
          </a:endParaRPr>
        </a:p>
      </dgm:t>
    </dgm:pt>
    <dgm:pt modelId="{127DB728-D6F2-4BAF-B918-0FC628B7B4E7}" type="parTrans" cxnId="{F46097D3-12AD-449E-96CC-204D15E06164}">
      <dgm:prSet/>
      <dgm:spPr/>
      <dgm:t>
        <a:bodyPr/>
        <a:lstStyle/>
        <a:p>
          <a:endParaRPr lang="en-US"/>
        </a:p>
      </dgm:t>
    </dgm:pt>
    <dgm:pt modelId="{18A40682-2A0C-4226-960C-447CD765DBCD}" type="sibTrans" cxnId="{F46097D3-12AD-449E-96CC-204D15E06164}">
      <dgm:prSet/>
      <dgm:spPr/>
      <dgm:t>
        <a:bodyPr/>
        <a:lstStyle/>
        <a:p>
          <a:endParaRPr lang="en-US"/>
        </a:p>
      </dgm:t>
    </dgm:pt>
    <dgm:pt modelId="{97A72A3E-E5A8-47E8-AD32-ED1EDA56241F}" type="pres">
      <dgm:prSet presAssocID="{1EEC22A5-7D7D-4277-A412-46C1FC5FC649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9E5DC10-B13A-4602-98D4-F7073A6FE2EB}" type="pres">
      <dgm:prSet presAssocID="{1EEC22A5-7D7D-4277-A412-46C1FC5FC649}" presName="dummyMaxCanvas" presStyleCnt="0">
        <dgm:presLayoutVars/>
      </dgm:prSet>
      <dgm:spPr/>
    </dgm:pt>
    <dgm:pt modelId="{16620937-CD2B-4C4E-AA48-CEF8F3E21D9C}" type="pres">
      <dgm:prSet presAssocID="{1EEC22A5-7D7D-4277-A412-46C1FC5FC649}" presName="FourNodes_1" presStyleLbl="node1" presStyleIdx="0" presStyleCnt="4" custScaleX="120894" custLinFactNeighborX="7307" custLinFactNeighborY="153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488A21-A6B0-42D2-8100-0BA566A5AA69}" type="pres">
      <dgm:prSet presAssocID="{1EEC22A5-7D7D-4277-A412-46C1FC5FC649}" presName="FourNodes_2" presStyleLbl="node1" presStyleIdx="1" presStyleCnt="4" custScaleX="104166" custLinFactNeighborX="-2140" custLinFactNeighborY="39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F6BBDEA-F9B1-452C-9871-0E67DB8172B5}" type="pres">
      <dgm:prSet presAssocID="{1EEC22A5-7D7D-4277-A412-46C1FC5FC649}" presName="FourNodes_3" presStyleLbl="node1" presStyleIdx="2" presStyleCnt="4" custLinFactNeighborX="-3098" custLinFactNeighborY="-579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EC84CE-0C31-4DC4-9C86-4B5F092980E3}" type="pres">
      <dgm:prSet presAssocID="{1EEC22A5-7D7D-4277-A412-46C1FC5FC649}" presName="FourNodes_4" presStyleLbl="node1" presStyleIdx="3" presStyleCnt="4" custScaleX="104167" custLinFactNeighborX="-6532" custLinFactNeighborY="-540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48828B8-1852-4497-8203-DE743B7A31C3}" type="pres">
      <dgm:prSet presAssocID="{1EEC22A5-7D7D-4277-A412-46C1FC5FC649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1B8D290-BF2C-469A-8ADC-4A04CFBB8B1C}" type="pres">
      <dgm:prSet presAssocID="{1EEC22A5-7D7D-4277-A412-46C1FC5FC649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681400-2F98-475F-B473-7B8B052A2F07}" type="pres">
      <dgm:prSet presAssocID="{1EEC22A5-7D7D-4277-A412-46C1FC5FC649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6AE784-A20B-4295-A4C6-19AC3F06FFDB}" type="pres">
      <dgm:prSet presAssocID="{1EEC22A5-7D7D-4277-A412-46C1FC5FC649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B9E8D77-DB92-4977-BD2B-8A2FC0B1581A}" type="pres">
      <dgm:prSet presAssocID="{1EEC22A5-7D7D-4277-A412-46C1FC5FC649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98C002-B244-4A53-85E8-F9C49E66092B}" type="pres">
      <dgm:prSet presAssocID="{1EEC22A5-7D7D-4277-A412-46C1FC5FC649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0878F6-A4EF-49FF-BA1F-E82EE3BB72CB}" type="pres">
      <dgm:prSet presAssocID="{1EEC22A5-7D7D-4277-A412-46C1FC5FC649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1445857-BBDE-4E06-899A-E28065DB53BE}" type="presOf" srcId="{0D7885C8-3160-4E62-988C-4CF9853AE296}" destId="{7F6BBDEA-F9B1-452C-9871-0E67DB8172B5}" srcOrd="0" destOrd="0" presId="urn:microsoft.com/office/officeart/2005/8/layout/vProcess5"/>
    <dgm:cxn modelId="{68519A86-75AB-42DA-8521-5B50F34054C9}" type="presOf" srcId="{0D7885C8-3160-4E62-988C-4CF9853AE296}" destId="{1E98C002-B244-4A53-85E8-F9C49E66092B}" srcOrd="1" destOrd="0" presId="urn:microsoft.com/office/officeart/2005/8/layout/vProcess5"/>
    <dgm:cxn modelId="{154DAE80-5A01-44A7-841B-48B6587165D7}" type="presOf" srcId="{223C9AFF-E411-4A87-BCEC-7E92E2053E73}" destId="{936AE784-A20B-4295-A4C6-19AC3F06FFDB}" srcOrd="1" destOrd="0" presId="urn:microsoft.com/office/officeart/2005/8/layout/vProcess5"/>
    <dgm:cxn modelId="{51AB036C-30A5-4515-9339-EA7436533EA3}" type="presOf" srcId="{5631810D-4373-4151-9918-728ACF68434A}" destId="{948828B8-1852-4497-8203-DE743B7A31C3}" srcOrd="0" destOrd="0" presId="urn:microsoft.com/office/officeart/2005/8/layout/vProcess5"/>
    <dgm:cxn modelId="{14290591-9E91-4950-A6A2-617C099A9B9D}" type="presOf" srcId="{223C9AFF-E411-4A87-BCEC-7E92E2053E73}" destId="{16620937-CD2B-4C4E-AA48-CEF8F3E21D9C}" srcOrd="0" destOrd="0" presId="urn:microsoft.com/office/officeart/2005/8/layout/vProcess5"/>
    <dgm:cxn modelId="{4D203B94-921D-40DB-894B-F6337062C068}" type="presOf" srcId="{1BE6A727-97B8-4E5F-B306-4E118A48F62B}" destId="{EF0878F6-A4EF-49FF-BA1F-E82EE3BB72CB}" srcOrd="1" destOrd="0" presId="urn:microsoft.com/office/officeart/2005/8/layout/vProcess5"/>
    <dgm:cxn modelId="{DF9CA5AC-FEEA-4878-9918-B616521563EA}" type="presOf" srcId="{3F13B614-FF93-4D3D-AE7A-4C0F6BD0B4BC}" destId="{61B8D290-BF2C-469A-8ADC-4A04CFBB8B1C}" srcOrd="0" destOrd="0" presId="urn:microsoft.com/office/officeart/2005/8/layout/vProcess5"/>
    <dgm:cxn modelId="{E3BA61A5-51CB-4704-9AE6-18BCBE30B2C7}" type="presOf" srcId="{FEC7840D-A5FC-41B7-A503-9F7280E26CF3}" destId="{CB9E8D77-DB92-4977-BD2B-8A2FC0B1581A}" srcOrd="1" destOrd="0" presId="urn:microsoft.com/office/officeart/2005/8/layout/vProcess5"/>
    <dgm:cxn modelId="{F46097D3-12AD-449E-96CC-204D15E06164}" srcId="{1EEC22A5-7D7D-4277-A412-46C1FC5FC649}" destId="{1BE6A727-97B8-4E5F-B306-4E118A48F62B}" srcOrd="3" destOrd="0" parTransId="{127DB728-D6F2-4BAF-B918-0FC628B7B4E7}" sibTransId="{18A40682-2A0C-4226-960C-447CD765DBCD}"/>
    <dgm:cxn modelId="{793AA799-5A6A-415E-8BD3-A8CF860CD3E1}" srcId="{1EEC22A5-7D7D-4277-A412-46C1FC5FC649}" destId="{FEC7840D-A5FC-41B7-A503-9F7280E26CF3}" srcOrd="1" destOrd="0" parTransId="{9A406F0F-532B-4C25-8FA3-250E264DBBCB}" sibTransId="{3F13B614-FF93-4D3D-AE7A-4C0F6BD0B4BC}"/>
    <dgm:cxn modelId="{6D04C16F-6DA0-4039-BA24-9BF23FF14B6D}" srcId="{1EEC22A5-7D7D-4277-A412-46C1FC5FC649}" destId="{0D7885C8-3160-4E62-988C-4CF9853AE296}" srcOrd="2" destOrd="0" parTransId="{734CC3D3-A9AE-4505-A237-71BBF6A7AE3D}" sibTransId="{7262913B-381E-4A0E-8369-5DEE706EEF91}"/>
    <dgm:cxn modelId="{56CDAF4E-0754-4410-A60E-F713659E5A66}" type="presOf" srcId="{1EEC22A5-7D7D-4277-A412-46C1FC5FC649}" destId="{97A72A3E-E5A8-47E8-AD32-ED1EDA56241F}" srcOrd="0" destOrd="0" presId="urn:microsoft.com/office/officeart/2005/8/layout/vProcess5"/>
    <dgm:cxn modelId="{FC503BD5-9F62-4C57-A026-05396507F343}" type="presOf" srcId="{7262913B-381E-4A0E-8369-5DEE706EEF91}" destId="{AF681400-2F98-475F-B473-7B8B052A2F07}" srcOrd="0" destOrd="0" presId="urn:microsoft.com/office/officeart/2005/8/layout/vProcess5"/>
    <dgm:cxn modelId="{2D827C7A-11CC-4267-B2A8-89D5B45CDAB1}" type="presOf" srcId="{FEC7840D-A5FC-41B7-A503-9F7280E26CF3}" destId="{06488A21-A6B0-42D2-8100-0BA566A5AA69}" srcOrd="0" destOrd="0" presId="urn:microsoft.com/office/officeart/2005/8/layout/vProcess5"/>
    <dgm:cxn modelId="{2547873E-8A73-4611-96E7-BD9B96C2FC84}" type="presOf" srcId="{1BE6A727-97B8-4E5F-B306-4E118A48F62B}" destId="{C6EC84CE-0C31-4DC4-9C86-4B5F092980E3}" srcOrd="0" destOrd="0" presId="urn:microsoft.com/office/officeart/2005/8/layout/vProcess5"/>
    <dgm:cxn modelId="{AC236438-23D5-48E5-A964-E9EAE77C2E69}" srcId="{1EEC22A5-7D7D-4277-A412-46C1FC5FC649}" destId="{223C9AFF-E411-4A87-BCEC-7E92E2053E73}" srcOrd="0" destOrd="0" parTransId="{29A40528-5ED2-4749-9314-CE8DA7213392}" sibTransId="{5631810D-4373-4151-9918-728ACF68434A}"/>
    <dgm:cxn modelId="{4D651E3D-5AD1-4262-B854-0A3BD7FAE284}" type="presParOf" srcId="{97A72A3E-E5A8-47E8-AD32-ED1EDA56241F}" destId="{79E5DC10-B13A-4602-98D4-F7073A6FE2EB}" srcOrd="0" destOrd="0" presId="urn:microsoft.com/office/officeart/2005/8/layout/vProcess5"/>
    <dgm:cxn modelId="{131EAF43-4E36-4D65-9206-420EC2AE1143}" type="presParOf" srcId="{97A72A3E-E5A8-47E8-AD32-ED1EDA56241F}" destId="{16620937-CD2B-4C4E-AA48-CEF8F3E21D9C}" srcOrd="1" destOrd="0" presId="urn:microsoft.com/office/officeart/2005/8/layout/vProcess5"/>
    <dgm:cxn modelId="{3A8DBB65-A22E-4CB0-A893-18301AED9F2C}" type="presParOf" srcId="{97A72A3E-E5A8-47E8-AD32-ED1EDA56241F}" destId="{06488A21-A6B0-42D2-8100-0BA566A5AA69}" srcOrd="2" destOrd="0" presId="urn:microsoft.com/office/officeart/2005/8/layout/vProcess5"/>
    <dgm:cxn modelId="{051B1D65-7AEE-4C63-B045-ADB3C5AD9D63}" type="presParOf" srcId="{97A72A3E-E5A8-47E8-AD32-ED1EDA56241F}" destId="{7F6BBDEA-F9B1-452C-9871-0E67DB8172B5}" srcOrd="3" destOrd="0" presId="urn:microsoft.com/office/officeart/2005/8/layout/vProcess5"/>
    <dgm:cxn modelId="{86C228D0-AC4D-4849-872B-6A1C3FD71DCB}" type="presParOf" srcId="{97A72A3E-E5A8-47E8-AD32-ED1EDA56241F}" destId="{C6EC84CE-0C31-4DC4-9C86-4B5F092980E3}" srcOrd="4" destOrd="0" presId="urn:microsoft.com/office/officeart/2005/8/layout/vProcess5"/>
    <dgm:cxn modelId="{200792E2-5792-41B6-84CB-BDB4CCE4B686}" type="presParOf" srcId="{97A72A3E-E5A8-47E8-AD32-ED1EDA56241F}" destId="{948828B8-1852-4497-8203-DE743B7A31C3}" srcOrd="5" destOrd="0" presId="urn:microsoft.com/office/officeart/2005/8/layout/vProcess5"/>
    <dgm:cxn modelId="{14DE3D8E-7D55-4CC2-82E3-38BD934FC60C}" type="presParOf" srcId="{97A72A3E-E5A8-47E8-AD32-ED1EDA56241F}" destId="{61B8D290-BF2C-469A-8ADC-4A04CFBB8B1C}" srcOrd="6" destOrd="0" presId="urn:microsoft.com/office/officeart/2005/8/layout/vProcess5"/>
    <dgm:cxn modelId="{FAA6CAEA-A8CC-4EA2-8A0A-0AF959DF2ADC}" type="presParOf" srcId="{97A72A3E-E5A8-47E8-AD32-ED1EDA56241F}" destId="{AF681400-2F98-475F-B473-7B8B052A2F07}" srcOrd="7" destOrd="0" presId="urn:microsoft.com/office/officeart/2005/8/layout/vProcess5"/>
    <dgm:cxn modelId="{63B38F9F-BE66-4250-9232-D580A0F602DA}" type="presParOf" srcId="{97A72A3E-E5A8-47E8-AD32-ED1EDA56241F}" destId="{936AE784-A20B-4295-A4C6-19AC3F06FFDB}" srcOrd="8" destOrd="0" presId="urn:microsoft.com/office/officeart/2005/8/layout/vProcess5"/>
    <dgm:cxn modelId="{BF50A6AA-3BD5-4211-BED5-66D7D36BFB63}" type="presParOf" srcId="{97A72A3E-E5A8-47E8-AD32-ED1EDA56241F}" destId="{CB9E8D77-DB92-4977-BD2B-8A2FC0B1581A}" srcOrd="9" destOrd="0" presId="urn:microsoft.com/office/officeart/2005/8/layout/vProcess5"/>
    <dgm:cxn modelId="{D271C5C4-E647-4D88-9485-ECE19AEE2345}" type="presParOf" srcId="{97A72A3E-E5A8-47E8-AD32-ED1EDA56241F}" destId="{1E98C002-B244-4A53-85E8-F9C49E66092B}" srcOrd="10" destOrd="0" presId="urn:microsoft.com/office/officeart/2005/8/layout/vProcess5"/>
    <dgm:cxn modelId="{1A25201F-2390-454D-AD24-C89394BDB909}" type="presParOf" srcId="{97A72A3E-E5A8-47E8-AD32-ED1EDA56241F}" destId="{EF0878F6-A4EF-49FF-BA1F-E82EE3BB72CB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xmlns="" id="{EDC62958-6AB1-4249-BC0D-102958D4FF2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9" tIns="45705" rIns="91409" bIns="45705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xmlns="" id="{CEFABC91-4139-456B-A738-32EF40636A35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9" tIns="45705" rIns="91409" bIns="45705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55DD5116-82F3-41D6-A99D-5B12B5EA1649}" type="datetimeFigureOut">
              <a:rPr lang="en-US"/>
              <a:pPr>
                <a:defRPr/>
              </a:pPr>
              <a:t>10/21/2020</a:t>
            </a:fld>
            <a:endParaRPr lang="en-US" dirty="0"/>
          </a:p>
        </p:txBody>
      </p:sp>
      <p:sp>
        <p:nvSpPr>
          <p:cNvPr id="65540" name="Rectangle 4">
            <a:extLst>
              <a:ext uri="{FF2B5EF4-FFF2-40B4-BE49-F238E27FC236}">
                <a16:creationId xmlns:a16="http://schemas.microsoft.com/office/drawing/2014/main" xmlns="" id="{7D57FF08-3ED7-417E-A559-7A2A7071CDB2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9" tIns="45705" rIns="91409" bIns="45705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5541" name="Rectangle 5">
            <a:extLst>
              <a:ext uri="{FF2B5EF4-FFF2-40B4-BE49-F238E27FC236}">
                <a16:creationId xmlns:a16="http://schemas.microsoft.com/office/drawing/2014/main" xmlns="" id="{A688172D-5474-4B26-A7B8-B0AEF7A9DC2C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9" tIns="45705" rIns="91409" bIns="45705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2C5C666-ABC9-487C-BD6B-0DFC18A4917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023152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AB53853D-F924-4E40-9CE6-6510DD003F1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09" tIns="45705" rIns="91409" bIns="45705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D8EB8B5-2A8B-4BB5-B7F4-780C6593AD1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09" tIns="45705" rIns="91409" bIns="45705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20A87F62-4EDF-47D4-A20B-49F85E4AD08F}" type="datetimeFigureOut">
              <a:rPr lang="en-US"/>
              <a:pPr>
                <a:defRPr/>
              </a:pPr>
              <a:t>10/21/2020</a:t>
            </a:fld>
            <a:endParaRPr lang="en-US" dirty="0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xmlns="" id="{42234A67-0E52-43B0-ABA4-A87585F9563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09" tIns="45705" rIns="91409" bIns="45705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xmlns="" id="{68B39681-2BCC-4613-B459-9865474440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0088" y="4416425"/>
            <a:ext cx="5610225" cy="4183063"/>
          </a:xfrm>
          <a:prstGeom prst="rect">
            <a:avLst/>
          </a:prstGeom>
        </p:spPr>
        <p:txBody>
          <a:bodyPr vert="horz" wrap="square" lIns="91409" tIns="45705" rIns="91409" bIns="45705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D0B9010-504A-4C3C-BFA0-9179280111D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09" tIns="45705" rIns="91409" bIns="45705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974F0E8-42A2-4130-913D-FD6942806E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wrap="square" lIns="91409" tIns="45705" rIns="91409" bIns="45705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26D12FB-AD03-4BD1-A336-FA89E212EFE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947299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>
            <a:extLst>
              <a:ext uri="{FF2B5EF4-FFF2-40B4-BE49-F238E27FC236}">
                <a16:creationId xmlns:a16="http://schemas.microsoft.com/office/drawing/2014/main" xmlns="" id="{0D0BB4A2-AA1C-49CD-8A64-8178C7C18E0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>
            <a:extLst>
              <a:ext uri="{FF2B5EF4-FFF2-40B4-BE49-F238E27FC236}">
                <a16:creationId xmlns:a16="http://schemas.microsoft.com/office/drawing/2014/main" xmlns="" id="{26BC4A71-76E4-4AA0-97BA-0AA8398A054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cs typeface="Arial" panose="020B0604020202020204" pitchFamily="34" charset="0"/>
            </a:endParaRPr>
          </a:p>
        </p:txBody>
      </p:sp>
      <p:sp>
        <p:nvSpPr>
          <p:cNvPr id="6148" name="Slide Number Placeholder 3">
            <a:extLst>
              <a:ext uri="{FF2B5EF4-FFF2-40B4-BE49-F238E27FC236}">
                <a16:creationId xmlns:a16="http://schemas.microsoft.com/office/drawing/2014/main" xmlns="" id="{B5E55180-C811-401A-8498-AE780E46FE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B7EBB994-9ACC-4815-B631-FD5312CA7655}" type="slidenum">
              <a:rPr lang="en-US" altLang="en-US" sz="1200" smtClean="0"/>
              <a:pPr/>
              <a:t>1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4856893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26D12FB-AD03-4BD1-A336-FA89E212EFE1}" type="slidenum">
              <a:rPr lang="en-US" altLang="en-US" smtClean="0"/>
              <a:pPr>
                <a:defRPr/>
              </a:pPr>
              <a:t>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659189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6D12FB-AD03-4BD1-A336-FA89E212EFE1}" type="slidenum">
              <a:rPr lang="en-US" altLang="en-US" smtClean="0"/>
              <a:pPr>
                <a:defRPr/>
              </a:pPr>
              <a:t>27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982320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>
            <a:extLst>
              <a:ext uri="{FF2B5EF4-FFF2-40B4-BE49-F238E27FC236}">
                <a16:creationId xmlns:a16="http://schemas.microsoft.com/office/drawing/2014/main" xmlns="" id="{AFF7D15B-5D9A-490B-8588-F94D258360B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6739" name="Notes Placeholder 2">
            <a:extLst>
              <a:ext uri="{FF2B5EF4-FFF2-40B4-BE49-F238E27FC236}">
                <a16:creationId xmlns:a16="http://schemas.microsoft.com/office/drawing/2014/main" xmlns="" id="{78B42E1D-9F62-49B5-86E3-01880B8A0FB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cs typeface="Arial" panose="020B0604020202020204" pitchFamily="34" charset="0"/>
            </a:endParaRPr>
          </a:p>
        </p:txBody>
      </p:sp>
      <p:sp>
        <p:nvSpPr>
          <p:cNvPr id="5124" name="Slide Number Placeholder 3">
            <a:extLst>
              <a:ext uri="{FF2B5EF4-FFF2-40B4-BE49-F238E27FC236}">
                <a16:creationId xmlns:a16="http://schemas.microsoft.com/office/drawing/2014/main" xmlns="" id="{C765F1CE-F430-4AE1-A165-193E8E3718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68E582BB-E1EC-466A-80C5-EFD255A50BF0}" type="slidenum">
              <a:rPr lang="en-US" altLang="en-US" sz="1200" kern="0" smtClean="0"/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31</a:t>
            </a:fld>
            <a:endParaRPr lang="en-US" altLang="en-US" sz="1200" kern="0" dirty="0"/>
          </a:p>
        </p:txBody>
      </p:sp>
    </p:spTree>
    <p:extLst>
      <p:ext uri="{BB962C8B-B14F-4D97-AF65-F5344CB8AC3E}">
        <p14:creationId xmlns:p14="http://schemas.microsoft.com/office/powerpoint/2010/main" val="29501444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38BE36F-08FD-4487-A502-25A0C99D4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D57F4D0-5F9A-4EF5-BFD5-305DEAC9B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808C707-C5A7-4CFD-AB82-50853483B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A8EC67-6F7D-4161-8962-63897A17D7E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11456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991DDDC-1A3B-4214-8463-910973BD6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66A7E1F-6099-4EC6-A347-990907787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63FC78E-8F47-48BD-B1C8-6FE0C57BA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278861-0BCB-44A2-83B2-97B70D8F95A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02726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FDC44CD-2F12-400F-897E-09CED64F3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C49F06E-9972-4FA1-A6D4-0A7749432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9A8F41E-C6FA-4B7E-9297-BD1CF8A10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7158FD-D2A0-437A-8CEB-A11F3135858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91996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5FCD90A-D9DD-43D3-A9C8-3AD6BF16D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D30649A-5E3B-4423-AE97-B11A10204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BE278C8-F196-4B91-92AD-5482E18D9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72724B-26D4-42D1-818E-A1A45388CCA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43288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AFEABAD-0139-4D07-B474-BAE81FFDA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3AE6DFE-E0F5-44F2-9DA6-8F3DB2270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AB76C1C-8868-4FE7-BAFE-D86224F91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FEC569-7273-4A06-8625-06BCA31207D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67272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CFCB0AA8-3989-4182-A92B-8C454D89C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A1A11CB4-A3FC-43DA-BDC9-BFC8A3D0E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A60318DC-9E51-4A25-8A7A-E4ED64722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B041DD-6B24-4E0A-9CBD-62B402B9FE0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884518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A864266E-9BB0-4029-8DFA-AD532C29A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211B6D39-CACA-424F-A13A-E7B4D3B2E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8932CA58-81E3-474E-BD52-9416726E5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A31D5F-8B06-4AE5-B0FA-4084DFB5BCA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879416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4EF67393-147F-41F9-A6B4-362F98703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D1138585-BEDC-4DC0-A3B1-EFBBDB6BF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18D579B1-C3AD-4996-BACD-4F869B3CF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8B589D-4617-40A0-95A8-8A296D0016C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96357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xmlns="" id="{3DCE1E57-EA61-4214-8B36-CAECC91B6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xmlns="" id="{414B4387-D91D-46EF-A429-52D4BA5D2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1F930E2F-2ED5-4B0C-B331-39FBE34CA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F552B0-716D-49E0-81BF-37F77FEFD90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72748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C3E756AF-28BD-415A-B0D1-8D9DA04A0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59DB01C0-276A-465C-97D1-4643DAF56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D33ED440-0CE8-4EB0-B674-A2F30DA4C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138A79-CBF0-45D9-A4C2-A820ECD90F0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45797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F085D5E6-783E-403D-B9E0-6DB7E2CB9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D433304D-5C15-4398-B1B9-582D46444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7ABBF5C5-468F-4AB6-92AB-8989F3250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2EB4C0-1DFE-4EFD-9023-DFF79851F5A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55813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xmlns="" id="{DDDFAC00-E24B-4EF5-B9E9-32FC4481C00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xmlns="" id="{F89FEB6E-DDAA-4720-A78E-C81C82FDDC8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9CC56B7-2AB5-4E8C-8878-6373C03AA4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317E77-94FE-4C19-8F01-F80717930D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9535C22-CF5D-4AD2-ADCD-70A4E2F7A8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3B9FFC43-8863-42B7-B244-03D165B9CF5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ransition spd="slow">
    <p:wipe dir="r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camago.com/faq/camago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EC69466-833C-4E68-8E9F-2CA774A01D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74" r="39173"/>
          <a:stretch/>
        </p:blipFill>
        <p:spPr>
          <a:xfrm>
            <a:off x="4429762" y="10"/>
            <a:ext cx="4709157" cy="6857990"/>
          </a:xfrm>
          <a:custGeom>
            <a:avLst/>
            <a:gdLst>
              <a:gd name="connsiteX0" fmla="*/ 45571 w 6278877"/>
              <a:gd name="connsiteY0" fmla="*/ 0 h 6858000"/>
              <a:gd name="connsiteX1" fmla="*/ 6278877 w 6278877"/>
              <a:gd name="connsiteY1" fmla="*/ 0 h 6858000"/>
              <a:gd name="connsiteX2" fmla="*/ 6278877 w 6278877"/>
              <a:gd name="connsiteY2" fmla="*/ 6858000 h 6858000"/>
              <a:gd name="connsiteX3" fmla="*/ 3292307 w 6278877"/>
              <a:gd name="connsiteY3" fmla="*/ 6858000 h 6858000"/>
              <a:gd name="connsiteX4" fmla="*/ 3181525 w 6278877"/>
              <a:gd name="connsiteY4" fmla="*/ 6786980 h 6858000"/>
              <a:gd name="connsiteX5" fmla="*/ 0 w 6278877"/>
              <a:gd name="connsiteY5" fmla="*/ 803252 h 6858000"/>
              <a:gd name="connsiteX6" fmla="*/ 37255 w 6278877"/>
              <a:gd name="connsiteY6" fmla="*/ 654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78877" h="6858000">
                <a:moveTo>
                  <a:pt x="45571" y="0"/>
                </a:moveTo>
                <a:lnTo>
                  <a:pt x="6278877" y="0"/>
                </a:lnTo>
                <a:lnTo>
                  <a:pt x="6278877" y="6858000"/>
                </a:lnTo>
                <a:lnTo>
                  <a:pt x="3292307" y="6858000"/>
                </a:lnTo>
                <a:lnTo>
                  <a:pt x="3181525" y="6786980"/>
                </a:lnTo>
                <a:cubicBezTo>
                  <a:pt x="1262020" y="5490189"/>
                  <a:pt x="0" y="3294101"/>
                  <a:pt x="0" y="803252"/>
                </a:cubicBezTo>
                <a:cubicBezTo>
                  <a:pt x="0" y="554167"/>
                  <a:pt x="12619" y="308030"/>
                  <a:pt x="37255" y="65445"/>
                </a:cubicBezTo>
                <a:close/>
              </a:path>
            </a:pathLst>
          </a:cu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C7839049-EFF5-4BA1-B64B-318BB87B5D82}"/>
              </a:ext>
            </a:extLst>
          </p:cNvPr>
          <p:cNvSpPr txBox="1">
            <a:spLocks/>
          </p:cNvSpPr>
          <p:nvPr/>
        </p:nvSpPr>
        <p:spPr>
          <a:xfrm>
            <a:off x="245745" y="2226796"/>
            <a:ext cx="4189097" cy="3716804"/>
          </a:xfrm>
          <a:prstGeom prst="rect">
            <a:avLst/>
          </a:prstGeom>
        </p:spPr>
        <p:txBody>
          <a:bodyPr vert="horz" lIns="91440" tIns="45720" rIns="91440" bIns="45720" rtlCol="0" anchor="t" anchorCtr="1">
            <a:normAutofit fontScale="550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altLang="en-US" sz="7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Pre-Bid Conference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altLang="en-US" sz="7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10/20/2020</a:t>
            </a:r>
          </a:p>
          <a:p>
            <a:endParaRPr lang="en-US" dirty="0"/>
          </a:p>
          <a:p>
            <a:r>
              <a:rPr lang="en-US" dirty="0"/>
              <a:t> </a:t>
            </a:r>
            <a:r>
              <a:rPr lang="en-US" b="1" i="1" dirty="0"/>
              <a:t>SELMON EXPRESSWAY MISC. RESURFACINGS</a:t>
            </a:r>
          </a:p>
          <a:p>
            <a:r>
              <a:rPr lang="en-US" b="1" i="1" dirty="0"/>
              <a:t>O-01820</a:t>
            </a:r>
          </a:p>
          <a:p>
            <a:r>
              <a:rPr lang="en-US" b="1" i="1" dirty="0"/>
              <a:t>O-01920</a:t>
            </a:r>
          </a:p>
          <a:p>
            <a:r>
              <a:rPr lang="en-US" b="1" i="1" dirty="0"/>
              <a:t>O-02020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245429C-83BF-42F8-9A5C-DE7E35E19396}"/>
              </a:ext>
            </a:extLst>
          </p:cNvPr>
          <p:cNvSpPr txBox="1"/>
          <p:nvPr/>
        </p:nvSpPr>
        <p:spPr>
          <a:xfrm>
            <a:off x="-457179" y="287804"/>
            <a:ext cx="53492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+mj-lt"/>
              </a:rPr>
              <a:t>Tampa Hillsborough </a:t>
            </a:r>
          </a:p>
          <a:p>
            <a:pPr algn="ctr"/>
            <a:r>
              <a:rPr lang="en-US" sz="4000" dirty="0">
                <a:latin typeface="+mj-lt"/>
              </a:rPr>
              <a:t>Expressway </a:t>
            </a:r>
          </a:p>
          <a:p>
            <a:pPr algn="ctr"/>
            <a:r>
              <a:rPr lang="en-US" sz="4000" dirty="0">
                <a:latin typeface="+mj-lt"/>
              </a:rPr>
              <a:t>Authority</a:t>
            </a:r>
          </a:p>
        </p:txBody>
      </p:sp>
    </p:spTree>
  </p:cSld>
  <p:clrMapOvr>
    <a:masterClrMapping/>
  </p:clrMapOvr>
  <p:transition spd="slow"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0EAEC7A1-443B-4028-8F9A-976A702B42FF}"/>
              </a:ext>
            </a:extLst>
          </p:cNvPr>
          <p:cNvSpPr txBox="1">
            <a:spLocks/>
          </p:cNvSpPr>
          <p:nvPr/>
        </p:nvSpPr>
        <p:spPr>
          <a:xfrm>
            <a:off x="228600" y="112693"/>
            <a:ext cx="8763000" cy="954107"/>
          </a:xfrm>
          <a:prstGeom prst="rect">
            <a:avLst/>
          </a:prstGeom>
          <a:noFill/>
          <a:ln>
            <a:noFill/>
          </a:ln>
          <a:effectLst>
            <a:glow>
              <a:schemeClr val="tx2">
                <a:lumMod val="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  <a:softEdge rad="127000"/>
          </a:effectLst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anchorCtr="1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sz="2800" b="1" dirty="0"/>
              <a:t>SELMON EXPRESSWAY MISC. RESURFACINGS</a:t>
            </a:r>
          </a:p>
          <a:p>
            <a:pPr>
              <a:defRPr/>
            </a:pPr>
            <a:r>
              <a:rPr lang="en-US" sz="2800" b="1" dirty="0"/>
              <a:t>EUCLID AVENUE EXIT RAMP O-01920</a:t>
            </a:r>
            <a:endParaRPr lang="en-US" altLang="en-US" sz="2800" b="1" dirty="0">
              <a:ea typeface="Arial Unicode MS" panose="020B0604020202020204" pitchFamily="34" charset="-128"/>
              <a:cs typeface="Leelawadee" panose="020B0502040204020203" pitchFamily="34" charset="-34"/>
            </a:endParaRPr>
          </a:p>
        </p:txBody>
      </p:sp>
      <p:pic>
        <p:nvPicPr>
          <p:cNvPr id="5" name="Picture 4" descr="A picture containing mountain, plane, photo, road&#10;&#10;Description automatically generated">
            <a:extLst>
              <a:ext uri="{FF2B5EF4-FFF2-40B4-BE49-F238E27FC236}">
                <a16:creationId xmlns:a16="http://schemas.microsoft.com/office/drawing/2014/main" xmlns="" id="{926D6D62-AEB1-42F1-A3B7-6532ED2F97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335" y="1000780"/>
            <a:ext cx="7537330" cy="484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6441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0EAEC7A1-443B-4028-8F9A-976A702B42FF}"/>
              </a:ext>
            </a:extLst>
          </p:cNvPr>
          <p:cNvSpPr txBox="1">
            <a:spLocks/>
          </p:cNvSpPr>
          <p:nvPr/>
        </p:nvSpPr>
        <p:spPr>
          <a:xfrm>
            <a:off x="228600" y="112693"/>
            <a:ext cx="8763000" cy="954107"/>
          </a:xfrm>
          <a:prstGeom prst="rect">
            <a:avLst/>
          </a:prstGeom>
          <a:noFill/>
          <a:ln>
            <a:noFill/>
          </a:ln>
          <a:effectLst>
            <a:glow>
              <a:schemeClr val="tx2">
                <a:lumMod val="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  <a:softEdge rad="127000"/>
          </a:effectLst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anchorCtr="1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sz="2800" b="1" dirty="0"/>
              <a:t>SELMON EXPRESSWAY MISC. RESURFACINGS</a:t>
            </a:r>
          </a:p>
          <a:p>
            <a:pPr>
              <a:defRPr/>
            </a:pPr>
            <a:r>
              <a:rPr lang="en-US" sz="2800" b="1" dirty="0"/>
              <a:t>BAY TO BAY AVENUE EXIT RAMP O-01920</a:t>
            </a:r>
            <a:endParaRPr lang="en-US" altLang="en-US" sz="2800" b="1" dirty="0">
              <a:ea typeface="Arial Unicode MS" panose="020B0604020202020204" pitchFamily="34" charset="-128"/>
              <a:cs typeface="Leelawadee" panose="020B0502040204020203" pitchFamily="34" charset="-3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26D6D62-AEB1-42F1-A3B7-6532ED2F97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3335" y="1000780"/>
            <a:ext cx="7537329" cy="48421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E1EB32B-F21D-4BF0-9BC3-3BDD129D0B62}"/>
              </a:ext>
            </a:extLst>
          </p:cNvPr>
          <p:cNvSpPr txBox="1"/>
          <p:nvPr/>
        </p:nvSpPr>
        <p:spPr>
          <a:xfrm>
            <a:off x="1219200" y="4724400"/>
            <a:ext cx="2133600" cy="101566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HIGH POLYMER ASPHALT REQUIRED</a:t>
            </a:r>
          </a:p>
        </p:txBody>
      </p:sp>
    </p:spTree>
    <p:extLst>
      <p:ext uri="{BB962C8B-B14F-4D97-AF65-F5344CB8AC3E}">
        <p14:creationId xmlns:p14="http://schemas.microsoft.com/office/powerpoint/2010/main" val="38754487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0EAEC7A1-443B-4028-8F9A-976A702B42FF}"/>
              </a:ext>
            </a:extLst>
          </p:cNvPr>
          <p:cNvSpPr txBox="1">
            <a:spLocks/>
          </p:cNvSpPr>
          <p:nvPr/>
        </p:nvSpPr>
        <p:spPr>
          <a:xfrm>
            <a:off x="76200" y="112693"/>
            <a:ext cx="8915400" cy="954107"/>
          </a:xfrm>
          <a:prstGeom prst="rect">
            <a:avLst/>
          </a:prstGeom>
          <a:noFill/>
          <a:ln>
            <a:noFill/>
          </a:ln>
          <a:effectLst>
            <a:glow>
              <a:schemeClr val="tx2">
                <a:lumMod val="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  <a:softEdge rad="127000"/>
          </a:effectLst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anchorCtr="1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sz="2800" b="1" dirty="0"/>
              <a:t>SELMON EXPRESSWAY MISC. RESURFACINGS</a:t>
            </a:r>
          </a:p>
          <a:p>
            <a:pPr>
              <a:defRPr/>
            </a:pPr>
            <a:r>
              <a:rPr lang="en-US" sz="2800" b="1" dirty="0"/>
              <a:t>WILLOW AVENUE WB ENTRANCE RAMP O-01820/O-01920</a:t>
            </a:r>
            <a:endParaRPr lang="en-US" altLang="en-US" sz="2800" b="1" dirty="0">
              <a:ea typeface="Arial Unicode MS" panose="020B0604020202020204" pitchFamily="34" charset="-128"/>
              <a:cs typeface="Leelawadee" panose="020B0502040204020203" pitchFamily="34" charset="-3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26D6D62-AEB1-42F1-A3B7-6532ED2F971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81" r="9561"/>
          <a:stretch/>
        </p:blipFill>
        <p:spPr>
          <a:xfrm>
            <a:off x="76200" y="1007919"/>
            <a:ext cx="4572000" cy="48421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17FF0D4-3FB8-4517-8486-C840FE6BA9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8" r="31182"/>
          <a:stretch/>
        </p:blipFill>
        <p:spPr>
          <a:xfrm>
            <a:off x="4620768" y="1007919"/>
            <a:ext cx="4447032" cy="484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5467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0EAEC7A1-443B-4028-8F9A-976A702B42FF}"/>
              </a:ext>
            </a:extLst>
          </p:cNvPr>
          <p:cNvSpPr txBox="1">
            <a:spLocks/>
          </p:cNvSpPr>
          <p:nvPr/>
        </p:nvSpPr>
        <p:spPr>
          <a:xfrm>
            <a:off x="228600" y="112693"/>
            <a:ext cx="8763000" cy="954107"/>
          </a:xfrm>
          <a:prstGeom prst="rect">
            <a:avLst/>
          </a:prstGeom>
          <a:noFill/>
          <a:ln>
            <a:noFill/>
          </a:ln>
          <a:effectLst>
            <a:glow>
              <a:schemeClr val="tx2">
                <a:lumMod val="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  <a:softEdge rad="127000"/>
          </a:effectLst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anchorCtr="1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sz="2800" b="1" dirty="0"/>
              <a:t>SELMON EXPRESSWAY MISC. RESURFACINGS</a:t>
            </a:r>
          </a:p>
          <a:p>
            <a:pPr>
              <a:defRPr/>
            </a:pPr>
            <a:r>
              <a:rPr lang="en-US" sz="2800" b="1" dirty="0"/>
              <a:t>WILLOW AVENUE EB EXIT RAMP O-01820/O-01920</a:t>
            </a:r>
            <a:endParaRPr lang="en-US" altLang="en-US" sz="2800" b="1" dirty="0">
              <a:ea typeface="Arial Unicode MS" panose="020B0604020202020204" pitchFamily="34" charset="-128"/>
              <a:cs typeface="Leelawadee" panose="020B0502040204020203" pitchFamily="34" charset="-3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26D6D62-AEB1-42F1-A3B7-6532ED2F971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01" t="-273" r="9510" b="273"/>
          <a:stretch/>
        </p:blipFill>
        <p:spPr>
          <a:xfrm>
            <a:off x="76199" y="981364"/>
            <a:ext cx="4038601" cy="48687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4698DED-7C6B-47DD-A55E-2F4E7B452AE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1" r="24242"/>
          <a:stretch/>
        </p:blipFill>
        <p:spPr>
          <a:xfrm>
            <a:off x="4114800" y="1007919"/>
            <a:ext cx="4953001" cy="4846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7950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0EAEC7A1-443B-4028-8F9A-976A702B42FF}"/>
              </a:ext>
            </a:extLst>
          </p:cNvPr>
          <p:cNvSpPr txBox="1">
            <a:spLocks/>
          </p:cNvSpPr>
          <p:nvPr/>
        </p:nvSpPr>
        <p:spPr>
          <a:xfrm>
            <a:off x="228600" y="112693"/>
            <a:ext cx="8763000" cy="954107"/>
          </a:xfrm>
          <a:prstGeom prst="rect">
            <a:avLst/>
          </a:prstGeom>
          <a:noFill/>
          <a:ln>
            <a:noFill/>
          </a:ln>
          <a:effectLst>
            <a:glow>
              <a:schemeClr val="tx2">
                <a:lumMod val="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  <a:softEdge rad="127000"/>
          </a:effectLst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anchorCtr="1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sz="2800" b="1" dirty="0"/>
              <a:t>SELMON EXPRESSWAY MISC. RESURFACINGS</a:t>
            </a:r>
          </a:p>
          <a:p>
            <a:pPr>
              <a:defRPr/>
            </a:pPr>
            <a:r>
              <a:rPr lang="en-US" sz="2800" b="1" dirty="0"/>
              <a:t>WILLOW AVE WB EXIT RAMP O-01920</a:t>
            </a:r>
            <a:endParaRPr lang="en-US" altLang="en-US" sz="2800" b="1" dirty="0">
              <a:ea typeface="Arial Unicode MS" panose="020B0604020202020204" pitchFamily="34" charset="-128"/>
              <a:cs typeface="Leelawadee" panose="020B0502040204020203" pitchFamily="34" charset="-3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26D6D62-AEB1-42F1-A3B7-6532ED2F97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3335" y="1000780"/>
            <a:ext cx="7537329" cy="484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7598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0EAEC7A1-443B-4028-8F9A-976A702B42FF}"/>
              </a:ext>
            </a:extLst>
          </p:cNvPr>
          <p:cNvSpPr txBox="1">
            <a:spLocks/>
          </p:cNvSpPr>
          <p:nvPr/>
        </p:nvSpPr>
        <p:spPr>
          <a:xfrm>
            <a:off x="228600" y="112693"/>
            <a:ext cx="8763000" cy="954107"/>
          </a:xfrm>
          <a:prstGeom prst="rect">
            <a:avLst/>
          </a:prstGeom>
          <a:noFill/>
          <a:ln>
            <a:noFill/>
          </a:ln>
          <a:effectLst>
            <a:glow>
              <a:schemeClr val="tx2">
                <a:lumMod val="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  <a:softEdge rad="127000"/>
          </a:effectLst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anchorCtr="1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sz="2800" b="1" dirty="0"/>
              <a:t>SELMON EXPRESSWAY MISC. RESURFACINGS</a:t>
            </a:r>
          </a:p>
          <a:p>
            <a:pPr>
              <a:defRPr/>
            </a:pPr>
            <a:r>
              <a:rPr lang="en-US" sz="2800" b="1" dirty="0"/>
              <a:t>WILLOW AVE EB ENTRANCE RAMP O-01920</a:t>
            </a:r>
            <a:endParaRPr lang="en-US" altLang="en-US" sz="2800" b="1" dirty="0">
              <a:ea typeface="Arial Unicode MS" panose="020B0604020202020204" pitchFamily="34" charset="-128"/>
              <a:cs typeface="Leelawadee" panose="020B0502040204020203" pitchFamily="34" charset="-3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26D6D62-AEB1-42F1-A3B7-6532ED2F971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0" r="6991"/>
          <a:stretch/>
        </p:blipFill>
        <p:spPr>
          <a:xfrm>
            <a:off x="9144" y="1342159"/>
            <a:ext cx="5425190" cy="41736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81497FB-5A2C-4E2C-8AB2-66C9DAD500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9" r="34948"/>
          <a:stretch/>
        </p:blipFill>
        <p:spPr>
          <a:xfrm>
            <a:off x="5422143" y="1342159"/>
            <a:ext cx="3569458" cy="4173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1186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0EAEC7A1-443B-4028-8F9A-976A702B42FF}"/>
              </a:ext>
            </a:extLst>
          </p:cNvPr>
          <p:cNvSpPr txBox="1">
            <a:spLocks/>
          </p:cNvSpPr>
          <p:nvPr/>
        </p:nvSpPr>
        <p:spPr>
          <a:xfrm>
            <a:off x="228600" y="112693"/>
            <a:ext cx="8763000" cy="954107"/>
          </a:xfrm>
          <a:prstGeom prst="rect">
            <a:avLst/>
          </a:prstGeom>
          <a:noFill/>
          <a:ln>
            <a:noFill/>
          </a:ln>
          <a:effectLst>
            <a:glow>
              <a:schemeClr val="tx2">
                <a:lumMod val="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  <a:softEdge rad="127000"/>
          </a:effectLst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anchorCtr="1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sz="2800" b="1" dirty="0"/>
              <a:t>SELMON EXPRESSWAY MISC. RESURFACINGS</a:t>
            </a:r>
          </a:p>
          <a:p>
            <a:pPr>
              <a:defRPr/>
            </a:pPr>
            <a:r>
              <a:rPr lang="en-US" sz="2800" b="1" dirty="0"/>
              <a:t>TAMPA ST WB ENTRANCE RAMP O-02020</a:t>
            </a:r>
            <a:endParaRPr lang="en-US" altLang="en-US" sz="2800" b="1" dirty="0">
              <a:ea typeface="Arial Unicode MS" panose="020B0604020202020204" pitchFamily="34" charset="-128"/>
              <a:cs typeface="Leelawadee" panose="020B0502040204020203" pitchFamily="34" charset="-3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26D6D62-AEB1-42F1-A3B7-6532ED2F97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3335" y="1000780"/>
            <a:ext cx="7537329" cy="484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6514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0EAEC7A1-443B-4028-8F9A-976A702B42FF}"/>
              </a:ext>
            </a:extLst>
          </p:cNvPr>
          <p:cNvSpPr txBox="1">
            <a:spLocks/>
          </p:cNvSpPr>
          <p:nvPr/>
        </p:nvSpPr>
        <p:spPr>
          <a:xfrm>
            <a:off x="228600" y="112693"/>
            <a:ext cx="8763000" cy="954107"/>
          </a:xfrm>
          <a:prstGeom prst="rect">
            <a:avLst/>
          </a:prstGeom>
          <a:noFill/>
          <a:ln>
            <a:noFill/>
          </a:ln>
          <a:effectLst>
            <a:glow>
              <a:schemeClr val="tx2">
                <a:lumMod val="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  <a:softEdge rad="127000"/>
          </a:effectLst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anchorCtr="1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sz="2800" b="1" dirty="0"/>
              <a:t>SELMON EXPRESSWAY MISC. RESURFACINGS</a:t>
            </a:r>
          </a:p>
          <a:p>
            <a:pPr>
              <a:defRPr/>
            </a:pPr>
            <a:r>
              <a:rPr lang="en-US" sz="2800" b="1" dirty="0"/>
              <a:t>MORGAN ST WB ENTRANCE RAMP O-02020</a:t>
            </a:r>
            <a:endParaRPr lang="en-US" altLang="en-US" sz="2800" b="1" dirty="0">
              <a:ea typeface="Arial Unicode MS" panose="020B0604020202020204" pitchFamily="34" charset="-128"/>
              <a:cs typeface="Leelawadee" panose="020B0502040204020203" pitchFamily="34" charset="-3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26D6D62-AEB1-42F1-A3B7-6532ED2F97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3336" y="1000780"/>
            <a:ext cx="7537327" cy="484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7437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74317F0-11D0-4351-A540-AF99DB937E0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6" r="45401"/>
          <a:stretch/>
        </p:blipFill>
        <p:spPr>
          <a:xfrm rot="568548">
            <a:off x="5666298" y="1477282"/>
            <a:ext cx="3143823" cy="4297443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0EAEC7A1-443B-4028-8F9A-976A702B42FF}"/>
              </a:ext>
            </a:extLst>
          </p:cNvPr>
          <p:cNvSpPr txBox="1">
            <a:spLocks/>
          </p:cNvSpPr>
          <p:nvPr/>
        </p:nvSpPr>
        <p:spPr>
          <a:xfrm>
            <a:off x="228600" y="112693"/>
            <a:ext cx="8763000" cy="954107"/>
          </a:xfrm>
          <a:prstGeom prst="rect">
            <a:avLst/>
          </a:prstGeom>
          <a:noFill/>
          <a:ln>
            <a:noFill/>
          </a:ln>
          <a:effectLst>
            <a:glow>
              <a:schemeClr val="tx2">
                <a:lumMod val="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  <a:softEdge rad="127000"/>
          </a:effectLst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anchorCtr="1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sz="2800" b="1" dirty="0"/>
              <a:t>SELMON EXPRESSWAY MISC. RESURFACINGS</a:t>
            </a:r>
          </a:p>
          <a:p>
            <a:pPr>
              <a:defRPr/>
            </a:pPr>
            <a:r>
              <a:rPr lang="en-US" sz="2800" b="1" dirty="0"/>
              <a:t>22ND ST WB ENTRANCE RAMP O-01820/O-02020</a:t>
            </a:r>
            <a:endParaRPr lang="en-US" altLang="en-US" sz="2800" b="1" dirty="0">
              <a:ea typeface="Arial Unicode MS" panose="020B0604020202020204" pitchFamily="34" charset="-128"/>
              <a:cs typeface="Leelawadee" panose="020B0502040204020203" pitchFamily="34" charset="-3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26D6D62-AEB1-42F1-A3B7-6532ED2F97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7" r="8282"/>
          <a:stretch/>
        </p:blipFill>
        <p:spPr>
          <a:xfrm>
            <a:off x="48768" y="1304061"/>
            <a:ext cx="5666232" cy="4249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8467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0EAEC7A1-443B-4028-8F9A-976A702B42FF}"/>
              </a:ext>
            </a:extLst>
          </p:cNvPr>
          <p:cNvSpPr txBox="1">
            <a:spLocks/>
          </p:cNvSpPr>
          <p:nvPr/>
        </p:nvSpPr>
        <p:spPr>
          <a:xfrm>
            <a:off x="228600" y="112693"/>
            <a:ext cx="8763000" cy="954107"/>
          </a:xfrm>
          <a:prstGeom prst="rect">
            <a:avLst/>
          </a:prstGeom>
          <a:noFill/>
          <a:ln>
            <a:noFill/>
          </a:ln>
          <a:effectLst>
            <a:glow>
              <a:schemeClr val="tx2">
                <a:lumMod val="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  <a:softEdge rad="127000"/>
          </a:effectLst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anchorCtr="1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sz="2800" b="1" dirty="0"/>
              <a:t>SELMON EXPRESSWAY MISC. RESURFACINGS</a:t>
            </a:r>
          </a:p>
          <a:p>
            <a:pPr>
              <a:defRPr/>
            </a:pPr>
            <a:r>
              <a:rPr lang="en-US" sz="2800" b="1" dirty="0"/>
              <a:t>22ND ST EB ENTRANCE RAMP O-02020</a:t>
            </a:r>
            <a:endParaRPr lang="en-US" altLang="en-US" sz="2800" b="1" dirty="0">
              <a:ea typeface="Arial Unicode MS" panose="020B0604020202020204" pitchFamily="34" charset="-128"/>
              <a:cs typeface="Leelawadee" panose="020B0502040204020203" pitchFamily="34" charset="-3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26D6D62-AEB1-42F1-A3B7-6532ED2F97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3336" y="1000780"/>
            <a:ext cx="7537327" cy="4842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5292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2DD5F1F4-F6AA-41A4-8384-5E23C40B3CA8}"/>
              </a:ext>
            </a:extLst>
          </p:cNvPr>
          <p:cNvSpPr txBox="1">
            <a:spLocks/>
          </p:cNvSpPr>
          <p:nvPr/>
        </p:nvSpPr>
        <p:spPr>
          <a:xfrm>
            <a:off x="628650" y="184260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altLang="en-US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Introductions</a:t>
            </a:r>
          </a:p>
        </p:txBody>
      </p:sp>
      <p:graphicFrame>
        <p:nvGraphicFramePr>
          <p:cNvPr id="7172" name="TextBox 2">
            <a:extLst>
              <a:ext uri="{FF2B5EF4-FFF2-40B4-BE49-F238E27FC236}">
                <a16:creationId xmlns:a16="http://schemas.microsoft.com/office/drawing/2014/main" xmlns="" id="{C581F178-05AD-40D9-81E6-94CACE27410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71712804"/>
              </p:ext>
            </p:extLst>
          </p:nvPr>
        </p:nvGraphicFramePr>
        <p:xfrm>
          <a:off x="628650" y="1219200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wipe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0EAEC7A1-443B-4028-8F9A-976A702B42FF}"/>
              </a:ext>
            </a:extLst>
          </p:cNvPr>
          <p:cNvSpPr txBox="1">
            <a:spLocks/>
          </p:cNvSpPr>
          <p:nvPr/>
        </p:nvSpPr>
        <p:spPr>
          <a:xfrm>
            <a:off x="228600" y="112693"/>
            <a:ext cx="8763000" cy="954107"/>
          </a:xfrm>
          <a:prstGeom prst="rect">
            <a:avLst/>
          </a:prstGeom>
          <a:noFill/>
          <a:ln>
            <a:noFill/>
          </a:ln>
          <a:effectLst>
            <a:glow>
              <a:schemeClr val="tx2">
                <a:lumMod val="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  <a:softEdge rad="127000"/>
          </a:effectLst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anchorCtr="1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sz="2800" b="1" dirty="0"/>
              <a:t>SELMON EXPRESSWAY MISC. RESURFACINGS</a:t>
            </a:r>
          </a:p>
          <a:p>
            <a:pPr>
              <a:defRPr/>
            </a:pPr>
            <a:r>
              <a:rPr lang="en-US" sz="2800" b="1" dirty="0"/>
              <a:t>US HWY 301 WB ENTRANCE RAMP O-02020</a:t>
            </a:r>
            <a:endParaRPr lang="en-US" altLang="en-US" sz="2800" b="1" dirty="0">
              <a:ea typeface="Arial Unicode MS" panose="020B0604020202020204" pitchFamily="34" charset="-128"/>
              <a:cs typeface="Leelawadee" panose="020B0502040204020203" pitchFamily="34" charset="-3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26D6D62-AEB1-42F1-A3B7-6532ED2F971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5" r="5980"/>
          <a:stretch/>
        </p:blipFill>
        <p:spPr>
          <a:xfrm>
            <a:off x="79138" y="1875560"/>
            <a:ext cx="4226373" cy="34878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4C213EF-77B6-4741-9A4B-D8A91D43A2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0" r="6025"/>
          <a:stretch/>
        </p:blipFill>
        <p:spPr>
          <a:xfrm rot="21369147">
            <a:off x="4162729" y="1666085"/>
            <a:ext cx="4775253" cy="3487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1756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4C213EF-77B6-4741-9A4B-D8A91D43A2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9" r="7448"/>
          <a:stretch/>
        </p:blipFill>
        <p:spPr>
          <a:xfrm>
            <a:off x="2133600" y="1957715"/>
            <a:ext cx="3873819" cy="294257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0EAEC7A1-443B-4028-8F9A-976A702B42FF}"/>
              </a:ext>
            </a:extLst>
          </p:cNvPr>
          <p:cNvSpPr txBox="1">
            <a:spLocks/>
          </p:cNvSpPr>
          <p:nvPr/>
        </p:nvSpPr>
        <p:spPr>
          <a:xfrm>
            <a:off x="228600" y="112693"/>
            <a:ext cx="8763000" cy="954107"/>
          </a:xfrm>
          <a:prstGeom prst="rect">
            <a:avLst/>
          </a:prstGeom>
          <a:noFill/>
          <a:ln>
            <a:noFill/>
          </a:ln>
          <a:effectLst>
            <a:glow>
              <a:schemeClr val="tx2">
                <a:lumMod val="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  <a:softEdge rad="127000"/>
          </a:effectLst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anchorCtr="1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sz="2800" b="1" dirty="0"/>
              <a:t>SELMON EXPRESSWAY MISC. RESURFACINGS</a:t>
            </a:r>
          </a:p>
          <a:p>
            <a:pPr>
              <a:defRPr/>
            </a:pPr>
            <a:r>
              <a:rPr lang="en-US" sz="2800" b="1" dirty="0"/>
              <a:t>US HWY 301 EB EXIT RAMP O-02020</a:t>
            </a:r>
            <a:endParaRPr lang="en-US" altLang="en-US" sz="2800" b="1" dirty="0">
              <a:ea typeface="Arial Unicode MS" panose="020B0604020202020204" pitchFamily="34" charset="-128"/>
              <a:cs typeface="Leelawadee" panose="020B0502040204020203" pitchFamily="34" charset="-3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26D6D62-AEB1-42F1-A3B7-6532ED2F97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96" r="8118"/>
          <a:stretch/>
        </p:blipFill>
        <p:spPr>
          <a:xfrm rot="529609">
            <a:off x="34864" y="1895490"/>
            <a:ext cx="2119637" cy="26043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79DAF01-9638-4462-A983-14C323110BA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7" r="24381"/>
          <a:stretch/>
        </p:blipFill>
        <p:spPr>
          <a:xfrm rot="21447766">
            <a:off x="6005367" y="1724941"/>
            <a:ext cx="3078059" cy="2942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5242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0EAEC7A1-443B-4028-8F9A-976A702B42FF}"/>
              </a:ext>
            </a:extLst>
          </p:cNvPr>
          <p:cNvSpPr txBox="1">
            <a:spLocks/>
          </p:cNvSpPr>
          <p:nvPr/>
        </p:nvSpPr>
        <p:spPr>
          <a:xfrm>
            <a:off x="228600" y="112693"/>
            <a:ext cx="8763000" cy="954107"/>
          </a:xfrm>
          <a:prstGeom prst="rect">
            <a:avLst/>
          </a:prstGeom>
          <a:noFill/>
          <a:ln>
            <a:noFill/>
          </a:ln>
          <a:effectLst>
            <a:glow>
              <a:schemeClr val="tx2">
                <a:lumMod val="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  <a:softEdge rad="127000"/>
          </a:effectLst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anchorCtr="1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sz="2800" b="1" dirty="0"/>
              <a:t>SELMON EXPRESSWAY MISC. RESURFACINGS</a:t>
            </a:r>
          </a:p>
          <a:p>
            <a:pPr>
              <a:defRPr/>
            </a:pPr>
            <a:r>
              <a:rPr lang="en-US" sz="2800" b="1" dirty="0"/>
              <a:t>US HWY 301 WB EXIT RAMP O-02020</a:t>
            </a:r>
            <a:endParaRPr lang="en-US" altLang="en-US" sz="2800" b="1" dirty="0">
              <a:ea typeface="Arial Unicode MS" panose="020B0604020202020204" pitchFamily="34" charset="-128"/>
              <a:cs typeface="Leelawadee" panose="020B0502040204020203" pitchFamily="34" charset="-3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124427D-D3EC-4196-AE0A-1B921DE06D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2" r="5348"/>
          <a:stretch/>
        </p:blipFill>
        <p:spPr>
          <a:xfrm>
            <a:off x="76200" y="2362200"/>
            <a:ext cx="3578352" cy="25998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27151CE-0315-402F-A66F-08537DD0D1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1" r="5717"/>
          <a:stretch/>
        </p:blipFill>
        <p:spPr>
          <a:xfrm>
            <a:off x="3657600" y="2362200"/>
            <a:ext cx="3569109" cy="25998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F33015B-E446-411B-89FE-DBB844EB346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6" r="49232"/>
          <a:stretch/>
        </p:blipFill>
        <p:spPr>
          <a:xfrm>
            <a:off x="7226709" y="2362202"/>
            <a:ext cx="1841091" cy="259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7702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0EAEC7A1-443B-4028-8F9A-976A702B42FF}"/>
              </a:ext>
            </a:extLst>
          </p:cNvPr>
          <p:cNvSpPr txBox="1">
            <a:spLocks/>
          </p:cNvSpPr>
          <p:nvPr/>
        </p:nvSpPr>
        <p:spPr>
          <a:xfrm>
            <a:off x="228600" y="112693"/>
            <a:ext cx="8763000" cy="954107"/>
          </a:xfrm>
          <a:prstGeom prst="rect">
            <a:avLst/>
          </a:prstGeom>
          <a:noFill/>
          <a:ln>
            <a:noFill/>
          </a:ln>
          <a:effectLst>
            <a:glow>
              <a:schemeClr val="tx2">
                <a:lumMod val="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  <a:softEdge rad="127000"/>
          </a:effectLst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anchorCtr="1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sz="2800" b="1" dirty="0"/>
              <a:t>SELMON EXPRESSWAY MISC. RESURFACINGS</a:t>
            </a:r>
          </a:p>
          <a:p>
            <a:pPr>
              <a:defRPr/>
            </a:pPr>
            <a:r>
              <a:rPr lang="en-US" sz="2800" b="1" dirty="0"/>
              <a:t>US HWY 301 EB ENTRANCE RAMP O-02020</a:t>
            </a:r>
            <a:endParaRPr lang="en-US" altLang="en-US" sz="2800" b="1" dirty="0">
              <a:ea typeface="Arial Unicode MS" panose="020B0604020202020204" pitchFamily="34" charset="-128"/>
              <a:cs typeface="Leelawadee" panose="020B0502040204020203" pitchFamily="34" charset="-3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21ECF8C-DFCF-4C05-BAFC-5F42A12E152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5" r="5980"/>
          <a:stretch/>
        </p:blipFill>
        <p:spPr>
          <a:xfrm>
            <a:off x="56979" y="1650775"/>
            <a:ext cx="4339611" cy="35813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E8A71EC-F9C1-4AFB-A38A-D6F8D1152F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5" r="11687"/>
          <a:stretch/>
        </p:blipFill>
        <p:spPr>
          <a:xfrm>
            <a:off x="4382637" y="1650776"/>
            <a:ext cx="4621404" cy="358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4517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0EAEC7A1-443B-4028-8F9A-976A702B42FF}"/>
              </a:ext>
            </a:extLst>
          </p:cNvPr>
          <p:cNvSpPr txBox="1">
            <a:spLocks/>
          </p:cNvSpPr>
          <p:nvPr/>
        </p:nvSpPr>
        <p:spPr>
          <a:xfrm>
            <a:off x="228600" y="112693"/>
            <a:ext cx="8763000" cy="954107"/>
          </a:xfrm>
          <a:prstGeom prst="rect">
            <a:avLst/>
          </a:prstGeom>
          <a:noFill/>
          <a:ln>
            <a:noFill/>
          </a:ln>
          <a:effectLst>
            <a:glow>
              <a:schemeClr val="tx2">
                <a:lumMod val="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  <a:softEdge rad="127000"/>
          </a:effectLst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anchorCtr="1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sz="2800" b="1" dirty="0"/>
              <a:t>SELMON EXPRESSWAY MISC. RESURFACINGS</a:t>
            </a:r>
          </a:p>
          <a:p>
            <a:pPr>
              <a:defRPr/>
            </a:pPr>
            <a:r>
              <a:rPr lang="en-US" sz="2800" b="1" dirty="0"/>
              <a:t>FALKENBURG RD EXIT RAMP O-02020</a:t>
            </a:r>
            <a:endParaRPr lang="en-US" altLang="en-US" sz="2800" b="1" dirty="0">
              <a:ea typeface="Arial Unicode MS" panose="020B0604020202020204" pitchFamily="34" charset="-128"/>
              <a:cs typeface="Leelawadee" panose="020B0502040204020203" pitchFamily="34" charset="-3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C580FBF-11E3-427F-A0AC-1E474200862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6" r="5980"/>
          <a:stretch/>
        </p:blipFill>
        <p:spPr>
          <a:xfrm>
            <a:off x="97865" y="1524000"/>
            <a:ext cx="4474135" cy="32679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0FABE5B-82B2-4B6D-90A4-57D5A64F2D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6" r="6991"/>
          <a:stretch/>
        </p:blipFill>
        <p:spPr>
          <a:xfrm>
            <a:off x="4572000" y="1524000"/>
            <a:ext cx="4422709" cy="3267940"/>
          </a:xfrm>
          <a:prstGeom prst="rect">
            <a:avLst/>
          </a:prstGeom>
        </p:spPr>
      </p:pic>
      <p:sp>
        <p:nvSpPr>
          <p:cNvPr id="2" name="Speech Bubble: Rectangle 1">
            <a:extLst>
              <a:ext uri="{FF2B5EF4-FFF2-40B4-BE49-F238E27FC236}">
                <a16:creationId xmlns:a16="http://schemas.microsoft.com/office/drawing/2014/main" xmlns="" id="{F34D5EB8-41C3-4CF5-AAA2-0FFC95AE2DC6}"/>
              </a:ext>
            </a:extLst>
          </p:cNvPr>
          <p:cNvSpPr/>
          <p:nvPr/>
        </p:nvSpPr>
        <p:spPr>
          <a:xfrm>
            <a:off x="3925824" y="5105400"/>
            <a:ext cx="5029200" cy="457200"/>
          </a:xfrm>
          <a:prstGeom prst="wedgeRectCallout">
            <a:avLst>
              <a:gd name="adj1" fmla="val -46769"/>
              <a:gd name="adj2" fmla="val -456922"/>
            </a:avLst>
          </a:prstGeom>
          <a:solidFill>
            <a:srgbClr val="0070C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/>
              <a:t>FC-5: LANES AND 8” SHLDR. OVERLAP</a:t>
            </a:r>
          </a:p>
        </p:txBody>
      </p:sp>
    </p:spTree>
    <p:extLst>
      <p:ext uri="{BB962C8B-B14F-4D97-AF65-F5344CB8AC3E}">
        <p14:creationId xmlns:p14="http://schemas.microsoft.com/office/powerpoint/2010/main" val="15948479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0EAEC7A1-443B-4028-8F9A-976A702B42FF}"/>
              </a:ext>
            </a:extLst>
          </p:cNvPr>
          <p:cNvSpPr txBox="1">
            <a:spLocks/>
          </p:cNvSpPr>
          <p:nvPr/>
        </p:nvSpPr>
        <p:spPr>
          <a:xfrm>
            <a:off x="228600" y="112693"/>
            <a:ext cx="8763000" cy="954107"/>
          </a:xfrm>
          <a:prstGeom prst="rect">
            <a:avLst/>
          </a:prstGeom>
          <a:noFill/>
          <a:ln>
            <a:noFill/>
          </a:ln>
          <a:effectLst>
            <a:glow>
              <a:schemeClr val="tx2">
                <a:lumMod val="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  <a:softEdge rad="127000"/>
          </a:effectLst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anchorCtr="1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sz="2800" b="1" dirty="0"/>
              <a:t>SELMON EXPRESSWAY MISC. RESURFACINGS</a:t>
            </a:r>
          </a:p>
          <a:p>
            <a:pPr>
              <a:defRPr/>
            </a:pPr>
            <a:r>
              <a:rPr lang="en-US" sz="2800" b="1" dirty="0"/>
              <a:t>SOUTH SELMON GANTRY AREA O-01820/O-01920</a:t>
            </a:r>
            <a:endParaRPr lang="en-US" altLang="en-US" sz="2800" b="1" dirty="0">
              <a:ea typeface="Arial Unicode MS" panose="020B0604020202020204" pitchFamily="34" charset="-128"/>
              <a:cs typeface="Leelawadee" panose="020B0502040204020203" pitchFamily="34" charset="-3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26D6D62-AEB1-42F1-A3B7-6532ED2F971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2" r="9013"/>
          <a:stretch/>
        </p:blipFill>
        <p:spPr>
          <a:xfrm>
            <a:off x="78602" y="1447800"/>
            <a:ext cx="5029526" cy="40974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9E9BEA6-D30D-42A5-8865-4B47E72072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0" r="29847"/>
          <a:stretch/>
        </p:blipFill>
        <p:spPr>
          <a:xfrm>
            <a:off x="5081691" y="1447800"/>
            <a:ext cx="3909909" cy="4097479"/>
          </a:xfrm>
          <a:prstGeom prst="rect">
            <a:avLst/>
          </a:prstGeom>
        </p:spPr>
      </p:pic>
      <p:sp>
        <p:nvSpPr>
          <p:cNvPr id="2" name="Speech Bubble: Rectangle 1">
            <a:extLst>
              <a:ext uri="{FF2B5EF4-FFF2-40B4-BE49-F238E27FC236}">
                <a16:creationId xmlns:a16="http://schemas.microsoft.com/office/drawing/2014/main" xmlns="" id="{BEED6666-306F-4D7A-A267-13364F9440DA}"/>
              </a:ext>
            </a:extLst>
          </p:cNvPr>
          <p:cNvSpPr/>
          <p:nvPr/>
        </p:nvSpPr>
        <p:spPr>
          <a:xfrm>
            <a:off x="5486400" y="5257800"/>
            <a:ext cx="2514600" cy="1166270"/>
          </a:xfrm>
          <a:prstGeom prst="wedgeRectCallout">
            <a:avLst>
              <a:gd name="adj1" fmla="val -106287"/>
              <a:gd name="adj2" fmla="val -147617"/>
            </a:avLst>
          </a:prstGeom>
          <a:solidFill>
            <a:srgbClr val="0070C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/>
              <a:t>TRANSITION TO FC-12.5 AT TOLL GANTRIES</a:t>
            </a:r>
          </a:p>
        </p:txBody>
      </p:sp>
    </p:spTree>
    <p:extLst>
      <p:ext uri="{BB962C8B-B14F-4D97-AF65-F5344CB8AC3E}">
        <p14:creationId xmlns:p14="http://schemas.microsoft.com/office/powerpoint/2010/main" val="42476970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0EAEC7A1-443B-4028-8F9A-976A702B42FF}"/>
              </a:ext>
            </a:extLst>
          </p:cNvPr>
          <p:cNvSpPr txBox="1">
            <a:spLocks/>
          </p:cNvSpPr>
          <p:nvPr/>
        </p:nvSpPr>
        <p:spPr>
          <a:xfrm>
            <a:off x="228600" y="112693"/>
            <a:ext cx="8763000" cy="523220"/>
          </a:xfrm>
          <a:prstGeom prst="rect">
            <a:avLst/>
          </a:prstGeom>
          <a:noFill/>
          <a:ln>
            <a:noFill/>
          </a:ln>
          <a:effectLst>
            <a:glow>
              <a:schemeClr val="tx2">
                <a:lumMod val="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  <a:softEdge rad="127000"/>
          </a:effectLst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anchorCtr="1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sz="2800" b="1" dirty="0"/>
              <a:t>SELMON EXPRESSWAY MISC. RESURFACINGS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EE19705-DBB6-47A2-AF62-0A2C94E539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524000"/>
            <a:ext cx="5676900" cy="84102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C2BAD97F-17F4-4070-8F7F-1D57C4FFD9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990601"/>
            <a:ext cx="8763000" cy="838200"/>
          </a:xfrm>
        </p:spPr>
        <p:txBody>
          <a:bodyPr/>
          <a:lstStyle/>
          <a:p>
            <a:r>
              <a:rPr lang="en-US" dirty="0"/>
              <a:t>Use THEA-modified FDOT Specifications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E647E175-378E-4387-A762-4BC8F7A4F7B8}"/>
              </a:ext>
            </a:extLst>
          </p:cNvPr>
          <p:cNvSpPr txBox="1">
            <a:spLocks/>
          </p:cNvSpPr>
          <p:nvPr/>
        </p:nvSpPr>
        <p:spPr bwMode="auto">
          <a:xfrm>
            <a:off x="381000" y="2332376"/>
            <a:ext cx="8763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Liquidated Damages/Damage Recovery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72791D-9953-46B9-BC12-C19D72FDE0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125"/>
          <a:stretch/>
        </p:blipFill>
        <p:spPr>
          <a:xfrm>
            <a:off x="609600" y="2974416"/>
            <a:ext cx="4879732" cy="117651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830D443-1BB9-47AC-A1FC-613B945633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4726" y="4210373"/>
            <a:ext cx="4505548" cy="224725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07209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B45FF18-FCC8-41AA-9565-8BAA058E3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152400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 </a:t>
            </a:r>
            <a:r>
              <a:rPr lang="en-US" sz="4000" b="1" dirty="0"/>
              <a:t>CEI/PUBLIC INVOLVEMENT</a:t>
            </a:r>
            <a:r>
              <a:rPr lang="en-US" altLang="en-US" sz="2700" b="1" dirty="0">
                <a:ea typeface="Arial Unicode MS" panose="020B0604020202020204" pitchFamily="34" charset="-128"/>
                <a:cs typeface="Leelawadee" panose="020B0502040204020203" pitchFamily="34" charset="-34"/>
              </a:rPr>
              <a:t/>
            </a:r>
            <a:br>
              <a:rPr lang="en-US" altLang="en-US" sz="2700" b="1" dirty="0">
                <a:ea typeface="Arial Unicode MS" panose="020B0604020202020204" pitchFamily="34" charset="-128"/>
                <a:cs typeface="Leelawadee" panose="020B0502040204020203" pitchFamily="34" charset="-34"/>
              </a:rPr>
            </a:br>
            <a:endParaRPr lang="en-US" sz="27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50A3E04-6FA4-45F7-90C0-0427BAC8D062}"/>
              </a:ext>
            </a:extLst>
          </p:cNvPr>
          <p:cNvSpPr txBox="1"/>
          <p:nvPr/>
        </p:nvSpPr>
        <p:spPr>
          <a:xfrm>
            <a:off x="1447800" y="1981200"/>
            <a:ext cx="6934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Consor</a:t>
            </a:r>
            <a:r>
              <a:rPr lang="en-US" dirty="0"/>
              <a:t>/KCI - THEA CEI Consultant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Sue Chrzan &amp; THEA staff/consultants to perform Public Involvement efforts</a:t>
            </a:r>
          </a:p>
        </p:txBody>
      </p:sp>
    </p:spTree>
    <p:extLst>
      <p:ext uri="{BB962C8B-B14F-4D97-AF65-F5344CB8AC3E}">
        <p14:creationId xmlns:p14="http://schemas.microsoft.com/office/powerpoint/2010/main" val="228073877"/>
      </p:ext>
    </p:extLst>
  </p:cSld>
  <p:clrMapOvr>
    <a:masterClrMapping/>
  </p:clrMapOvr>
  <p:transition spd="slow">
    <p:wipe dir="r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7481200-3BB2-4CA3-9D54-1077F6F7653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666994" y="0"/>
            <a:ext cx="3477006" cy="6858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B175C9E1-92D8-4F3F-B61F-74EC88446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6994" y="-76200"/>
            <a:ext cx="3477006" cy="6858000"/>
          </a:xfrm>
          <a:solidFill>
            <a:srgbClr val="00B0F0"/>
          </a:solidFill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Schedule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xmlns="" id="{7AE560FC-64D8-47A5-81D9-82F2427EF4B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85465292"/>
              </p:ext>
            </p:extLst>
          </p:nvPr>
        </p:nvGraphicFramePr>
        <p:xfrm>
          <a:off x="533400" y="228600"/>
          <a:ext cx="4701778" cy="5572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980018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7481200-3BB2-4CA3-9D54-1077F6F7653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666994" y="0"/>
            <a:ext cx="3477006" cy="6858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B175C9E1-92D8-4F3F-B61F-74EC88446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6994" y="-76200"/>
            <a:ext cx="3477006" cy="6858000"/>
          </a:xfrm>
          <a:solidFill>
            <a:srgbClr val="00B0F0"/>
          </a:solidFill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Schedule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xmlns="" id="{7AE560FC-64D8-47A5-81D9-82F2427EF4B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20092991"/>
              </p:ext>
            </p:extLst>
          </p:nvPr>
        </p:nvGraphicFramePr>
        <p:xfrm>
          <a:off x="533400" y="228600"/>
          <a:ext cx="4876800" cy="5572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539052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39C2F53-804F-420A-9F85-E0CD2A493B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405" y="1447800"/>
            <a:ext cx="6553200" cy="43434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 eaLnBrk="1" hangingPunct="1">
              <a:lnSpc>
                <a:spcPct val="90000"/>
              </a:lnSpc>
            </a:pPr>
            <a:r>
              <a:rPr lang="en-US" sz="2800" dirty="0"/>
              <a:t>Project Overview</a:t>
            </a:r>
          </a:p>
          <a:p>
            <a:pPr indent="-228600" eaLnBrk="1" hangingPunct="1">
              <a:lnSpc>
                <a:spcPct val="90000"/>
              </a:lnSpc>
            </a:pPr>
            <a:r>
              <a:rPr lang="en-US" sz="2800" dirty="0"/>
              <a:t>CEI/Public Involvement</a:t>
            </a:r>
          </a:p>
          <a:p>
            <a:pPr indent="-228600" eaLnBrk="1" hangingPunct="1">
              <a:lnSpc>
                <a:spcPct val="90000"/>
              </a:lnSpc>
            </a:pPr>
            <a:r>
              <a:rPr lang="en-US" sz="2800" dirty="0"/>
              <a:t>Schedule</a:t>
            </a:r>
          </a:p>
          <a:p>
            <a:pPr indent="-228600" eaLnBrk="1" hangingPunct="1">
              <a:lnSpc>
                <a:spcPct val="90000"/>
              </a:lnSpc>
            </a:pPr>
            <a:r>
              <a:rPr lang="en-US" sz="2800" dirty="0"/>
              <a:t>Project Documents</a:t>
            </a:r>
          </a:p>
          <a:p>
            <a:pPr indent="-228600" eaLnBrk="1" hangingPunct="1">
              <a:lnSpc>
                <a:spcPct val="90000"/>
              </a:lnSpc>
            </a:pPr>
            <a:r>
              <a:rPr lang="en-US" sz="2800" dirty="0"/>
              <a:t>Questions</a:t>
            </a:r>
          </a:p>
          <a:p>
            <a:pPr indent="-228600" eaLnBrk="1" hangingPunct="1">
              <a:lnSpc>
                <a:spcPct val="90000"/>
              </a:lnSpc>
            </a:pPr>
            <a:endParaRPr lang="en-US" sz="19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8BB42E8-A282-4C1B-9073-13AA08BEDE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771" y="2815284"/>
            <a:ext cx="1104686" cy="122742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FCDF70F2-AB13-4D7B-88AC-F58371FB65D5}"/>
              </a:ext>
            </a:extLst>
          </p:cNvPr>
          <p:cNvSpPr txBox="1">
            <a:spLocks/>
          </p:cNvSpPr>
          <p:nvPr/>
        </p:nvSpPr>
        <p:spPr>
          <a:xfrm>
            <a:off x="190500" y="152400"/>
            <a:ext cx="8763000" cy="954107"/>
          </a:xfrm>
          <a:prstGeom prst="rect">
            <a:avLst/>
          </a:prstGeom>
          <a:noFill/>
          <a:ln>
            <a:noFill/>
          </a:ln>
          <a:effectLst>
            <a:glow>
              <a:schemeClr val="tx2">
                <a:lumMod val="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  <a:softEdge rad="127000"/>
          </a:effectLst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anchorCtr="1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sz="2800" b="1" dirty="0"/>
              <a:t>SELMON EXPRESSWAY MISC. RESURFACINGS</a:t>
            </a:r>
          </a:p>
          <a:p>
            <a:pPr>
              <a:defRPr/>
            </a:pPr>
            <a:r>
              <a:rPr lang="en-US" sz="2800" b="1" dirty="0"/>
              <a:t>AGENDA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13A498-3728-4428-A28D-F16994D0B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-35442"/>
            <a:ext cx="78867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eaLnBrk="1" hangingPunct="1">
              <a:lnSpc>
                <a:spcPct val="90000"/>
              </a:lnSpc>
            </a:pPr>
            <a:r>
              <a:rPr lang="en-US" altLang="en-US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Project Documents</a:t>
            </a:r>
            <a:r>
              <a:rPr lang="en-US" altLang="en-US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/>
            </a:r>
            <a:br>
              <a:rPr lang="en-US" altLang="en-US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xmlns="" id="{E483DBED-83CF-4D74-9371-19C1C7DB34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24356730"/>
              </p:ext>
            </p:extLst>
          </p:nvPr>
        </p:nvGraphicFramePr>
        <p:xfrm>
          <a:off x="0" y="609600"/>
          <a:ext cx="9144000" cy="525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808686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0F1CC6B-49C0-4645-AF60-0B2138B22C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314536" y="1226973"/>
            <a:ext cx="3035882" cy="303588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EB6CF059-3AFC-4B5D-A8CF-B7290C85EC49}"/>
              </a:ext>
            </a:extLst>
          </p:cNvPr>
          <p:cNvSpPr txBox="1">
            <a:spLocks/>
          </p:cNvSpPr>
          <p:nvPr/>
        </p:nvSpPr>
        <p:spPr>
          <a:xfrm>
            <a:off x="4343400" y="533400"/>
            <a:ext cx="4025793" cy="2889114"/>
          </a:xfrm>
          <a:prstGeom prst="rect">
            <a:avLst/>
          </a:prstGeom>
        </p:spPr>
        <p:txBody>
          <a:bodyPr vert="horz" lIns="91440" tIns="45720" rIns="91440" bIns="45720" rtlCol="0" anchor="b" anchorCtr="1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altLang="en-US" sz="6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Questions?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0EAEC7A1-443B-4028-8F9A-976A702B42FF}"/>
              </a:ext>
            </a:extLst>
          </p:cNvPr>
          <p:cNvSpPr txBox="1">
            <a:spLocks/>
          </p:cNvSpPr>
          <p:nvPr/>
        </p:nvSpPr>
        <p:spPr>
          <a:xfrm>
            <a:off x="190500" y="152400"/>
            <a:ext cx="8763000" cy="954107"/>
          </a:xfrm>
          <a:prstGeom prst="rect">
            <a:avLst/>
          </a:prstGeom>
          <a:noFill/>
          <a:ln>
            <a:noFill/>
          </a:ln>
          <a:effectLst>
            <a:glow>
              <a:schemeClr val="tx2">
                <a:lumMod val="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  <a:softEdge rad="127000"/>
          </a:effectLst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anchorCtr="1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sz="2800" b="1" dirty="0"/>
              <a:t>SELMON EXPRESSWAY MISC. RESURFACINGS</a:t>
            </a:r>
          </a:p>
          <a:p>
            <a:pPr>
              <a:defRPr/>
            </a:pPr>
            <a:r>
              <a:rPr lang="en-US" sz="2800" b="1" dirty="0"/>
              <a:t>OVERVIEW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C60080C8-95BB-4A80-96B6-AF726FDC98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990600"/>
            <a:ext cx="8763000" cy="4525963"/>
          </a:xfrm>
        </p:spPr>
        <p:txBody>
          <a:bodyPr/>
          <a:lstStyle/>
          <a:p>
            <a:r>
              <a:rPr lang="en-US" dirty="0"/>
              <a:t>Three construction projects</a:t>
            </a:r>
          </a:p>
          <a:p>
            <a:r>
              <a:rPr lang="en-US" dirty="0"/>
              <a:t>O-01820 – West Gantry Paving and Loops</a:t>
            </a:r>
          </a:p>
          <a:p>
            <a:pPr lvl="1"/>
            <a:r>
              <a:rPr lang="en-US" dirty="0"/>
              <a:t>Includes S. Selmon Mainline and Gantry Area</a:t>
            </a:r>
          </a:p>
          <a:p>
            <a:pPr lvl="1"/>
            <a:r>
              <a:rPr lang="en-US" dirty="0"/>
              <a:t>Includes All Toll Gantry M&amp;Rs</a:t>
            </a:r>
          </a:p>
          <a:p>
            <a:r>
              <a:rPr lang="en-US" dirty="0"/>
              <a:t>O-01920 – S. Selmon Ramps</a:t>
            </a:r>
          </a:p>
          <a:p>
            <a:pPr lvl="1"/>
            <a:r>
              <a:rPr lang="en-US" dirty="0"/>
              <a:t>Includes ramps from Euclid Ave. to Plant Ave.</a:t>
            </a:r>
          </a:p>
          <a:p>
            <a:r>
              <a:rPr lang="en-US" dirty="0"/>
              <a:t>O-02020 – Miscellaneous Paving</a:t>
            </a:r>
          </a:p>
          <a:p>
            <a:pPr lvl="1"/>
            <a:r>
              <a:rPr lang="en-US" dirty="0"/>
              <a:t>Includes East Selmon and Downtown Ramps</a:t>
            </a:r>
          </a:p>
          <a:p>
            <a:pPr lvl="1"/>
            <a:r>
              <a:rPr lang="en-US" dirty="0"/>
              <a:t>Tampa St. to Falkenburg Rd.</a:t>
            </a:r>
          </a:p>
        </p:txBody>
      </p:sp>
    </p:spTree>
    <p:extLst>
      <p:ext uri="{BB962C8B-B14F-4D97-AF65-F5344CB8AC3E}">
        <p14:creationId xmlns:p14="http://schemas.microsoft.com/office/powerpoint/2010/main" val="1748069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0EAEC7A1-443B-4028-8F9A-976A702B42FF}"/>
              </a:ext>
            </a:extLst>
          </p:cNvPr>
          <p:cNvSpPr txBox="1">
            <a:spLocks/>
          </p:cNvSpPr>
          <p:nvPr/>
        </p:nvSpPr>
        <p:spPr>
          <a:xfrm>
            <a:off x="190500" y="152400"/>
            <a:ext cx="8763000" cy="954107"/>
          </a:xfrm>
          <a:prstGeom prst="rect">
            <a:avLst/>
          </a:prstGeom>
          <a:noFill/>
          <a:ln>
            <a:noFill/>
          </a:ln>
          <a:effectLst>
            <a:glow>
              <a:schemeClr val="tx2">
                <a:lumMod val="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  <a:softEdge rad="127000"/>
          </a:effectLst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anchorCtr="1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sz="2800" b="1" dirty="0"/>
              <a:t>SELMON EXPRESSWAY MISC. RESURFACINGS</a:t>
            </a:r>
          </a:p>
          <a:p>
            <a:pPr>
              <a:defRPr/>
            </a:pPr>
            <a:r>
              <a:rPr lang="en-US" sz="2800" b="1" dirty="0"/>
              <a:t>OVERVIEW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C60080C8-95BB-4A80-96B6-AF726FDC98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990600"/>
            <a:ext cx="8763000" cy="4525963"/>
          </a:xfrm>
        </p:spPr>
        <p:txBody>
          <a:bodyPr/>
          <a:lstStyle/>
          <a:p>
            <a:r>
              <a:rPr lang="en-US" dirty="0"/>
              <a:t>Select milling and resurfacings throughout the Selmon Expressway </a:t>
            </a:r>
          </a:p>
          <a:p>
            <a:pPr lvl="1"/>
            <a:r>
              <a:rPr lang="en-US" dirty="0"/>
              <a:t>Replace all striping and traffic signal loops in-kind</a:t>
            </a:r>
          </a:p>
          <a:p>
            <a:pPr lvl="1"/>
            <a:r>
              <a:rPr lang="en-US" dirty="0"/>
              <a:t>Provide MOT for </a:t>
            </a:r>
            <a:r>
              <a:rPr lang="en-US" dirty="0" err="1"/>
              <a:t>Transcore</a:t>
            </a:r>
            <a:r>
              <a:rPr lang="en-US" dirty="0"/>
              <a:t> to install new gantry loops</a:t>
            </a:r>
          </a:p>
          <a:p>
            <a:pPr lvl="1"/>
            <a:r>
              <a:rPr lang="en-US" dirty="0"/>
              <a:t>Utilize pavement designs specified in ITB (including High Polymer and FC-5 locations)</a:t>
            </a:r>
          </a:p>
          <a:p>
            <a:r>
              <a:rPr lang="en-US" dirty="0"/>
              <a:t>Lump Sum – Provide prices for 3 separate projects, awarded to Bidder with lowest total.</a:t>
            </a:r>
          </a:p>
          <a:p>
            <a:r>
              <a:rPr lang="en-US" dirty="0"/>
              <a:t>120 Calendar Days</a:t>
            </a:r>
          </a:p>
        </p:txBody>
      </p:sp>
    </p:spTree>
    <p:extLst>
      <p:ext uri="{BB962C8B-B14F-4D97-AF65-F5344CB8AC3E}">
        <p14:creationId xmlns:p14="http://schemas.microsoft.com/office/powerpoint/2010/main" val="15786998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xmlns="" id="{5034EB8A-BE44-4649-8ABB-3787A0FEB6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350" y="1093643"/>
            <a:ext cx="6629400" cy="467071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0EAEC7A1-443B-4028-8F9A-976A702B42FF}"/>
              </a:ext>
            </a:extLst>
          </p:cNvPr>
          <p:cNvSpPr txBox="1">
            <a:spLocks/>
          </p:cNvSpPr>
          <p:nvPr/>
        </p:nvSpPr>
        <p:spPr>
          <a:xfrm>
            <a:off x="190500" y="152400"/>
            <a:ext cx="8763000" cy="954107"/>
          </a:xfrm>
          <a:prstGeom prst="rect">
            <a:avLst/>
          </a:prstGeom>
          <a:noFill/>
          <a:ln>
            <a:noFill/>
          </a:ln>
          <a:effectLst>
            <a:glow>
              <a:schemeClr val="tx2">
                <a:lumMod val="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  <a:softEdge rad="127000"/>
          </a:effectLst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anchorCtr="1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sz="2800" b="1" dirty="0"/>
              <a:t>SELMON EXPRESSWAY MISC. RESURFACINGS</a:t>
            </a:r>
          </a:p>
          <a:p>
            <a:pPr>
              <a:defRPr/>
            </a:pPr>
            <a:r>
              <a:rPr lang="en-US" sz="2800" b="1" dirty="0"/>
              <a:t>OVERVIEW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4CE2D5C-A017-4499-B88E-D1DCD799D284}"/>
              </a:ext>
            </a:extLst>
          </p:cNvPr>
          <p:cNvSpPr txBox="1"/>
          <p:nvPr/>
        </p:nvSpPr>
        <p:spPr>
          <a:xfrm>
            <a:off x="648415" y="4800600"/>
            <a:ext cx="1217769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/>
              <a:t>Euclid Ave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735FD83-F82B-4FD4-BB28-AAE99C5BB120}"/>
              </a:ext>
            </a:extLst>
          </p:cNvPr>
          <p:cNvSpPr txBox="1"/>
          <p:nvPr/>
        </p:nvSpPr>
        <p:spPr>
          <a:xfrm>
            <a:off x="609600" y="3836843"/>
            <a:ext cx="1745991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/>
              <a:t>Bay to Bay Blvd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8B57435-F29A-4130-B7E3-30799FAF2A93}"/>
              </a:ext>
            </a:extLst>
          </p:cNvPr>
          <p:cNvSpPr txBox="1"/>
          <p:nvPr/>
        </p:nvSpPr>
        <p:spPr>
          <a:xfrm>
            <a:off x="2133600" y="2438400"/>
            <a:ext cx="1252843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/>
              <a:t>Willow Ave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FD5183B-6E1A-4091-98B1-7F5BD7011F07}"/>
              </a:ext>
            </a:extLst>
          </p:cNvPr>
          <p:cNvSpPr txBox="1"/>
          <p:nvPr/>
        </p:nvSpPr>
        <p:spPr>
          <a:xfrm>
            <a:off x="3886200" y="3352800"/>
            <a:ext cx="1103957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/>
              <a:t>Plant Ave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EF51A7A-A23E-4548-A194-CE1DBB723F30}"/>
              </a:ext>
            </a:extLst>
          </p:cNvPr>
          <p:cNvSpPr txBox="1"/>
          <p:nvPr/>
        </p:nvSpPr>
        <p:spPr>
          <a:xfrm>
            <a:off x="3897422" y="2047750"/>
            <a:ext cx="1092735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/>
              <a:t>Tampa St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AF46C77-A26F-4D23-A0D0-F38738A6EF76}"/>
              </a:ext>
            </a:extLst>
          </p:cNvPr>
          <p:cNvSpPr txBox="1"/>
          <p:nvPr/>
        </p:nvSpPr>
        <p:spPr>
          <a:xfrm>
            <a:off x="4876800" y="2927601"/>
            <a:ext cx="1188146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/>
              <a:t>Morgan St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EF58A51-C6ED-4254-B108-A9333F66E9B8}"/>
              </a:ext>
            </a:extLst>
          </p:cNvPr>
          <p:cNvSpPr txBox="1"/>
          <p:nvPr/>
        </p:nvSpPr>
        <p:spPr>
          <a:xfrm>
            <a:off x="5943600" y="1407851"/>
            <a:ext cx="925253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/>
              <a:t>22nd St</a:t>
            </a:r>
          </a:p>
        </p:txBody>
      </p:sp>
    </p:spTree>
    <p:extLst>
      <p:ext uri="{BB962C8B-B14F-4D97-AF65-F5344CB8AC3E}">
        <p14:creationId xmlns:p14="http://schemas.microsoft.com/office/powerpoint/2010/main" val="2032079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0EAEC7A1-443B-4028-8F9A-976A702B42FF}"/>
              </a:ext>
            </a:extLst>
          </p:cNvPr>
          <p:cNvSpPr txBox="1">
            <a:spLocks/>
          </p:cNvSpPr>
          <p:nvPr/>
        </p:nvSpPr>
        <p:spPr>
          <a:xfrm>
            <a:off x="190500" y="152400"/>
            <a:ext cx="8763000" cy="954107"/>
          </a:xfrm>
          <a:prstGeom prst="rect">
            <a:avLst/>
          </a:prstGeom>
          <a:noFill/>
          <a:ln>
            <a:noFill/>
          </a:ln>
          <a:effectLst>
            <a:glow>
              <a:schemeClr val="tx2">
                <a:lumMod val="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  <a:softEdge rad="127000"/>
          </a:effectLst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anchorCtr="1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sz="2800" b="1" dirty="0"/>
              <a:t>SELMON EXPRESSWAY MISC. RESURFACINGS</a:t>
            </a:r>
          </a:p>
          <a:p>
            <a:pPr>
              <a:defRPr/>
            </a:pPr>
            <a:r>
              <a:rPr lang="en-US" sz="2800" b="1" dirty="0"/>
              <a:t>OVERVIEW</a:t>
            </a:r>
          </a:p>
        </p:txBody>
      </p:sp>
      <p:pic>
        <p:nvPicPr>
          <p:cNvPr id="3" name="Picture 2" descr="A circuit board&#10;&#10;Description automatically generated">
            <a:extLst>
              <a:ext uri="{FF2B5EF4-FFF2-40B4-BE49-F238E27FC236}">
                <a16:creationId xmlns:a16="http://schemas.microsoft.com/office/drawing/2014/main" xmlns="" id="{7424458D-175E-4A3D-A8DD-29F32046A2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250" y="1093643"/>
            <a:ext cx="6491500" cy="46707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BBB4123-1D07-49C0-8238-BAD1DA4845ED}"/>
              </a:ext>
            </a:extLst>
          </p:cNvPr>
          <p:cNvSpPr txBox="1"/>
          <p:nvPr/>
        </p:nvSpPr>
        <p:spPr>
          <a:xfrm rot="4797601">
            <a:off x="2408419" y="1950109"/>
            <a:ext cx="1768433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/>
              <a:t>US Highway 301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39EEEB1-4F5A-4BA8-92FF-A991D0B4E465}"/>
              </a:ext>
            </a:extLst>
          </p:cNvPr>
          <p:cNvSpPr txBox="1"/>
          <p:nvPr/>
        </p:nvSpPr>
        <p:spPr>
          <a:xfrm rot="16200000">
            <a:off x="5150800" y="2545400"/>
            <a:ext cx="1619354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/>
              <a:t>Falkenburg Rd</a:t>
            </a:r>
          </a:p>
        </p:txBody>
      </p:sp>
    </p:spTree>
    <p:extLst>
      <p:ext uri="{BB962C8B-B14F-4D97-AF65-F5344CB8AC3E}">
        <p14:creationId xmlns:p14="http://schemas.microsoft.com/office/powerpoint/2010/main" val="41461791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0EAEC7A1-443B-4028-8F9A-976A702B42FF}"/>
              </a:ext>
            </a:extLst>
          </p:cNvPr>
          <p:cNvSpPr txBox="1">
            <a:spLocks/>
          </p:cNvSpPr>
          <p:nvPr/>
        </p:nvSpPr>
        <p:spPr>
          <a:xfrm>
            <a:off x="190500" y="152400"/>
            <a:ext cx="8763000" cy="954107"/>
          </a:xfrm>
          <a:prstGeom prst="rect">
            <a:avLst/>
          </a:prstGeom>
          <a:noFill/>
          <a:ln>
            <a:noFill/>
          </a:ln>
          <a:effectLst>
            <a:glow>
              <a:schemeClr val="tx2">
                <a:lumMod val="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  <a:softEdge rad="127000"/>
          </a:effectLst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anchorCtr="1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sz="2800" b="1" dirty="0"/>
              <a:t>SELMON EXPRESSWAY MISC. RESURFACINGS</a:t>
            </a:r>
          </a:p>
          <a:p>
            <a:pPr>
              <a:defRPr/>
            </a:pPr>
            <a:r>
              <a:rPr lang="en-US" sz="2800" b="1" dirty="0"/>
              <a:t>OVERVIEW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C60080C8-95BB-4A80-96B6-AF726FDC98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990600"/>
            <a:ext cx="8763000" cy="4525963"/>
          </a:xfrm>
        </p:spPr>
        <p:txBody>
          <a:bodyPr/>
          <a:lstStyle/>
          <a:p>
            <a:r>
              <a:rPr lang="en-US" dirty="0"/>
              <a:t>MOT requirements</a:t>
            </a:r>
          </a:p>
          <a:p>
            <a:pPr lvl="1"/>
            <a:r>
              <a:rPr lang="en-US" dirty="0"/>
              <a:t>MOT plans required for ramp closures</a:t>
            </a:r>
          </a:p>
          <a:p>
            <a:pPr lvl="1"/>
            <a:r>
              <a:rPr lang="en-US" dirty="0"/>
              <a:t>Mainline and Gantry closures require advanced coordination with CEI and </a:t>
            </a:r>
            <a:r>
              <a:rPr lang="en-US" dirty="0" err="1"/>
              <a:t>Transcore</a:t>
            </a:r>
            <a:endParaRPr lang="en-US" dirty="0"/>
          </a:p>
          <a:p>
            <a:pPr lvl="1"/>
            <a:r>
              <a:rPr lang="en-US" dirty="0"/>
              <a:t>One weekend per Toll Gantry Location</a:t>
            </a:r>
          </a:p>
          <a:p>
            <a:pPr lvl="1"/>
            <a:r>
              <a:rPr lang="en-US" dirty="0"/>
              <a:t>Historic Plans provided for detour route examples.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E44B7C0-97EC-496E-BD4D-E37FAADF0C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4405" y="4114800"/>
            <a:ext cx="6049095" cy="192714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708527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0EAEC7A1-443B-4028-8F9A-976A702B42FF}"/>
              </a:ext>
            </a:extLst>
          </p:cNvPr>
          <p:cNvSpPr txBox="1">
            <a:spLocks/>
          </p:cNvSpPr>
          <p:nvPr/>
        </p:nvSpPr>
        <p:spPr>
          <a:xfrm>
            <a:off x="190500" y="152400"/>
            <a:ext cx="8763000" cy="954107"/>
          </a:xfrm>
          <a:prstGeom prst="rect">
            <a:avLst/>
          </a:prstGeom>
          <a:noFill/>
          <a:ln>
            <a:noFill/>
          </a:ln>
          <a:effectLst>
            <a:glow>
              <a:schemeClr val="tx2">
                <a:lumMod val="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  <a:softEdge rad="127000"/>
          </a:effectLst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anchorCtr="1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sz="2800" b="1"/>
              <a:t>SELMON EXPRESSWAY MISC. RESURFACINGS</a:t>
            </a:r>
          </a:p>
          <a:p>
            <a:pPr>
              <a:defRPr/>
            </a:pPr>
            <a:r>
              <a:rPr lang="en-US" sz="2800" b="1"/>
              <a:t>OVERVIEW</a:t>
            </a:r>
            <a:endParaRPr lang="en-US" sz="2800" b="1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C60080C8-95BB-4A80-96B6-AF726FDC98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90600"/>
            <a:ext cx="9067800" cy="4525963"/>
          </a:xfrm>
        </p:spPr>
        <p:txBody>
          <a:bodyPr/>
          <a:lstStyle/>
          <a:p>
            <a:r>
              <a:rPr lang="en-US" dirty="0"/>
              <a:t>Pavement</a:t>
            </a:r>
          </a:p>
          <a:p>
            <a:pPr lvl="1"/>
            <a:r>
              <a:rPr lang="en-US" dirty="0"/>
              <a:t>May reduce mill depth to base to minimize rework</a:t>
            </a:r>
          </a:p>
          <a:p>
            <a:pPr lvl="1"/>
            <a:r>
              <a:rPr lang="en-US" dirty="0"/>
              <a:t>On FC-5 sections, apply 8” overlap</a:t>
            </a:r>
          </a:p>
          <a:p>
            <a:pPr lvl="1"/>
            <a:r>
              <a:rPr lang="en-US" dirty="0"/>
              <a:t>Feather milled surface to match sections</a:t>
            </a:r>
          </a:p>
          <a:p>
            <a:pPr lvl="1"/>
            <a:r>
              <a:rPr lang="en-US" dirty="0"/>
              <a:t>Asphalt Pay Adjustments Apply (Special Provision 9-2)</a:t>
            </a:r>
          </a:p>
          <a:p>
            <a:pPr lvl="1"/>
            <a:r>
              <a:rPr lang="en-US" dirty="0"/>
              <a:t>Rumble Strips</a:t>
            </a:r>
          </a:p>
          <a:p>
            <a:pPr lvl="1"/>
            <a:r>
              <a:rPr lang="en-US" dirty="0"/>
              <a:t>Cores not avail.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A9DC0FD-9246-4C26-BC35-EAAA000D69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0" y="3653766"/>
            <a:ext cx="4648200" cy="243876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00987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70C0">
            <a:alpha val="60000"/>
          </a:srgbClr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6030</TotalTime>
  <Words>653</Words>
  <Application>Microsoft Office PowerPoint</Application>
  <PresentationFormat>On-screen Show (4:3)</PresentationFormat>
  <Paragraphs>135</Paragraphs>
  <Slides>31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Arial Unicode MS</vt:lpstr>
      <vt:lpstr>MS PGothic</vt:lpstr>
      <vt:lpstr>Arial</vt:lpstr>
      <vt:lpstr>Calibri</vt:lpstr>
      <vt:lpstr>Leelawadee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CEI/PUBLIC INVOLVEMENT </vt:lpstr>
      <vt:lpstr>Schedule</vt:lpstr>
      <vt:lpstr>Schedule</vt:lpstr>
      <vt:lpstr>Project Documents </vt:lpstr>
      <vt:lpstr>PowerPoint Presentation</vt:lpstr>
    </vt:vector>
  </TitlesOfParts>
  <Company>sdfhsdfg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Greg Trippe</dc:creator>
  <cp:lastModifiedBy>Man Le</cp:lastModifiedBy>
  <cp:revision>374</cp:revision>
  <cp:lastPrinted>2016-12-14T13:54:41Z</cp:lastPrinted>
  <dcterms:created xsi:type="dcterms:W3CDTF">2010-04-16T18:41:34Z</dcterms:created>
  <dcterms:modified xsi:type="dcterms:W3CDTF">2020-10-21T12:30:06Z</dcterms:modified>
</cp:coreProperties>
</file>