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42"/>
  </p:notesMasterIdLst>
  <p:handoutMasterIdLst>
    <p:handoutMasterId r:id="rId43"/>
  </p:handoutMasterIdLst>
  <p:sldIdLst>
    <p:sldId id="264" r:id="rId2"/>
    <p:sldId id="318" r:id="rId3"/>
    <p:sldId id="502" r:id="rId4"/>
    <p:sldId id="314" r:id="rId5"/>
    <p:sldId id="510" r:id="rId6"/>
    <p:sldId id="514" r:id="rId7"/>
    <p:sldId id="489" r:id="rId8"/>
    <p:sldId id="541" r:id="rId9"/>
    <p:sldId id="477" r:id="rId10"/>
    <p:sldId id="478" r:id="rId11"/>
    <p:sldId id="523" r:id="rId12"/>
    <p:sldId id="496" r:id="rId13"/>
    <p:sldId id="536" r:id="rId14"/>
    <p:sldId id="524" r:id="rId15"/>
    <p:sldId id="522" r:id="rId16"/>
    <p:sldId id="491" r:id="rId17"/>
    <p:sldId id="505" r:id="rId18"/>
    <p:sldId id="531" r:id="rId19"/>
    <p:sldId id="532" r:id="rId20"/>
    <p:sldId id="525" r:id="rId21"/>
    <p:sldId id="521" r:id="rId22"/>
    <p:sldId id="520" r:id="rId23"/>
    <p:sldId id="519" r:id="rId24"/>
    <p:sldId id="497" r:id="rId25"/>
    <p:sldId id="537" r:id="rId26"/>
    <p:sldId id="533" r:id="rId27"/>
    <p:sldId id="534" r:id="rId28"/>
    <p:sldId id="535" r:id="rId29"/>
    <p:sldId id="498" r:id="rId30"/>
    <p:sldId id="528" r:id="rId31"/>
    <p:sldId id="517" r:id="rId32"/>
    <p:sldId id="529" r:id="rId33"/>
    <p:sldId id="503" r:id="rId34"/>
    <p:sldId id="501" r:id="rId35"/>
    <p:sldId id="456" r:id="rId36"/>
    <p:sldId id="465" r:id="rId37"/>
    <p:sldId id="538" r:id="rId38"/>
    <p:sldId id="539" r:id="rId39"/>
    <p:sldId id="540" r:id="rId40"/>
    <p:sldId id="530"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honse Stewart" initials="AS" lastIdx="1" clrIdx="0">
    <p:extLst>
      <p:ext uri="{19B8F6BF-5375-455C-9EA6-DF929625EA0E}">
        <p15:presenceInfo xmlns:p15="http://schemas.microsoft.com/office/powerpoint/2012/main" userId="S::astewart@hntb.com::a5c66ba8-3503-4ab0-aefe-035d950c7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F781"/>
    <a:srgbClr val="0099CC"/>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8055" autoAdjust="0"/>
  </p:normalViewPr>
  <p:slideViewPr>
    <p:cSldViewPr>
      <p:cViewPr varScale="1">
        <p:scale>
          <a:sx n="102" d="100"/>
          <a:sy n="102" d="100"/>
        </p:scale>
        <p:origin x="1806"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Judith Villegas, EI</a:t>
          </a:r>
          <a:r>
            <a:rPr lang="en-US" dirty="0"/>
            <a:t>– THEA Project Manager</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Sue Chrzan</a:t>
          </a:r>
          <a:r>
            <a:rPr lang="en-US" dirty="0"/>
            <a:t>– THEA Director of Public Affairs and Communications</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Brian Ramirez </a:t>
          </a:r>
          <a:r>
            <a:rPr lang="en-US" dirty="0"/>
            <a:t>– THEA Planning &amp; Communications Assistant</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Jim Drapp, PE </a:t>
          </a:r>
          <a:r>
            <a:rPr lang="en-US" dirty="0"/>
            <a:t>– THEA GEC Program Manager </a:t>
          </a:r>
          <a:r>
            <a:rPr lang="en-US" b="1" dirty="0"/>
            <a:t> </a:t>
          </a:r>
          <a:endParaRPr lang="en-US" dirty="0"/>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Al Stewart, PE</a:t>
          </a:r>
          <a:r>
            <a:rPr lang="en-US" dirty="0"/>
            <a:t>– THEA GEC</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Dave Hubbard, PE </a:t>
          </a:r>
          <a:r>
            <a:rPr lang="en-US" dirty="0"/>
            <a:t>– THEA GEC</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endParaRPr lang="en-US" dirty="0"/>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t>
        <a:bodyPr/>
        <a:lstStyle/>
        <a:p>
          <a:endParaRPr lang="en-US"/>
        </a:p>
      </dgm:t>
    </dgm:pt>
    <dgm:pt modelId="{6C89E0F5-3783-4CB4-9C80-25E6829343E9}" type="pres">
      <dgm:prSet presAssocID="{A3949DE1-0610-4BD7-9F38-3239D031186C}" presName="thickLine" presStyleLbl="alignNode1" presStyleIdx="0" presStyleCnt="8"/>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8"/>
      <dgm:spPr/>
      <dgm:t>
        <a:bodyPr/>
        <a:lstStyle/>
        <a:p>
          <a:endParaRPr lang="en-US"/>
        </a:p>
      </dgm:t>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8"/>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8"/>
      <dgm:spPr/>
      <dgm:t>
        <a:bodyPr/>
        <a:lstStyle/>
        <a:p>
          <a:endParaRPr lang="en-US"/>
        </a:p>
      </dgm:t>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8"/>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8"/>
      <dgm:spPr/>
      <dgm:t>
        <a:bodyPr/>
        <a:lstStyle/>
        <a:p>
          <a:endParaRPr lang="en-US"/>
        </a:p>
      </dgm:t>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8"/>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8"/>
      <dgm:spPr/>
      <dgm:t>
        <a:bodyPr/>
        <a:lstStyle/>
        <a:p>
          <a:endParaRPr lang="en-US"/>
        </a:p>
      </dgm:t>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8"/>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8"/>
      <dgm:spPr/>
      <dgm:t>
        <a:bodyPr/>
        <a:lstStyle/>
        <a:p>
          <a:endParaRPr lang="en-US"/>
        </a:p>
      </dgm:t>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5" presStyleCnt="8"/>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5" presStyleCnt="8"/>
      <dgm:spPr/>
      <dgm:t>
        <a:bodyPr/>
        <a:lstStyle/>
        <a:p>
          <a:endParaRPr lang="en-US"/>
        </a:p>
      </dgm:t>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6" presStyleCnt="8"/>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6" presStyleCnt="8"/>
      <dgm:spPr/>
      <dgm:t>
        <a:bodyPr/>
        <a:lstStyle/>
        <a:p>
          <a:endParaRPr lang="en-US"/>
        </a:p>
      </dgm:t>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7" presStyleCnt="8"/>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8"/>
      <dgm:spPr/>
      <dgm:t>
        <a:bodyPr/>
        <a:lstStyle/>
        <a:p>
          <a:endParaRPr lang="en-US"/>
        </a:p>
      </dgm:t>
    </dgm:pt>
    <dgm:pt modelId="{37F42A5D-C3EB-40C6-A4B6-A020B15D0220}" type="pres">
      <dgm:prSet presAssocID="{4A611D28-7203-45CB-9F06-E7C562E155ED}" presName="vert1" presStyleCnt="0"/>
      <dgm:spPr/>
    </dgm:pt>
  </dgm:ptLst>
  <dgm:cxnLst>
    <dgm:cxn modelId="{1D84649D-7687-475D-8AD6-54E2686E1641}" srcId="{551E453E-6BAC-41B9-A3BA-93E198644F20}" destId="{2C5FB8B4-F5A9-4175-9334-063D540BE095}" srcOrd="4" destOrd="0" parTransId="{659B7412-7D26-475A-862E-1C3F4F0F5322}" sibTransId="{F926DA6D-4CAC-46DE-9E3A-0D06FA07BEBB}"/>
    <dgm:cxn modelId="{983E4A22-F7DB-4785-8A1B-4DF900730F2F}" srcId="{551E453E-6BAC-41B9-A3BA-93E198644F20}" destId="{ABAC4B26-1284-474D-B37F-55B4E0C96A1C}" srcOrd="3" destOrd="0" parTransId="{40AB49AF-05A6-4F93-BE15-603A8718F9D8}" sibTransId="{FBB5DDBB-20C1-4E00-9801-966E16BB45B4}"/>
    <dgm:cxn modelId="{D36572F4-4231-42EF-ADBD-A4EEEC08FD4D}" type="presOf" srcId="{E2DA6A7F-B46F-4F24-9667-B00AF4D9694E}" destId="{78C59FCA-7211-4648-AA19-74FCDEF8E4AD}" srcOrd="0" destOrd="0" presId="urn:microsoft.com/office/officeart/2008/layout/LinedList"/>
    <dgm:cxn modelId="{54059A05-2B61-4562-A902-FA046E57E6D5}" srcId="{551E453E-6BAC-41B9-A3BA-93E198644F20}" destId="{03F9A530-B34A-4B3C-AABB-98FA9E10E07B}" srcOrd="2" destOrd="0" parTransId="{8C8FC544-6760-4FD9-9336-0C3EF41AB811}" sibTransId="{C1B291AD-9947-456C-ABE3-583DA50BA5E8}"/>
    <dgm:cxn modelId="{C2A12ABF-BB68-4236-B8F0-4255DD87319B}" type="presOf" srcId="{551E453E-6BAC-41B9-A3BA-93E198644F20}" destId="{2C990B57-DDC9-480A-82D1-69F0BBA15EB7}" srcOrd="0" destOrd="0" presId="urn:microsoft.com/office/officeart/2008/layout/LinedList"/>
    <dgm:cxn modelId="{8522D86C-41D1-4687-92A0-3C437F091225}" type="presOf" srcId="{4A611D28-7203-45CB-9F06-E7C562E155ED}" destId="{041DDC59-79B0-40B3-81CD-23A07CD8E455}"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A671EE43-8A58-4E78-B7B1-6BA77FEDC344}" srcId="{551E453E-6BAC-41B9-A3BA-93E198644F20}" destId="{A3949DE1-0610-4BD7-9F38-3239D031186C}" srcOrd="0" destOrd="0" parTransId="{0C5DAF65-0E4E-420B-A2D7-08EBC6256C14}" sibTransId="{CB0F6A4D-29D5-44E9-BA47-D93FCBCD3FEF}"/>
    <dgm:cxn modelId="{E9D2B693-0110-4231-9EF6-FA2B51839120}" type="presOf" srcId="{2C5FB8B4-F5A9-4175-9334-063D540BE095}" destId="{2419CC3F-8FE4-4B80-BE42-ACCD6FA150EB}" srcOrd="0" destOrd="0" presId="urn:microsoft.com/office/officeart/2008/layout/LinedList"/>
    <dgm:cxn modelId="{EF297340-07ED-4D0C-9572-FEBF0A803E8E}" srcId="{551E453E-6BAC-41B9-A3BA-93E198644F20}" destId="{FBF2ADA7-A402-498E-A256-09C6B9A82F92}" srcOrd="5" destOrd="0" parTransId="{8D6D83D2-4704-4494-8D9C-FF6E9D294F75}" sibTransId="{1F85BB87-8B9D-4758-8FF7-8C52877A2810}"/>
    <dgm:cxn modelId="{DEDB832A-D97A-4C72-AF7F-E30EA60BD51E}" type="presOf" srcId="{A3949DE1-0610-4BD7-9F38-3239D031186C}" destId="{6497E0CF-AA1D-4E62-8F39-CC9EC75E766A}" srcOrd="0" destOrd="0" presId="urn:microsoft.com/office/officeart/2008/layout/LinedList"/>
    <dgm:cxn modelId="{5A948DAC-32BE-4027-AA3B-AC52DB9BC2B5}" srcId="{551E453E-6BAC-41B9-A3BA-93E198644F20}" destId="{25149306-916D-4290-9A3C-A15BB6A5EA67}" srcOrd="6"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2BB86F33-7928-4749-8027-79B42F8D2747}" srcId="{551E453E-6BAC-41B9-A3BA-93E198644F20}" destId="{4A611D28-7203-45CB-9F06-E7C562E155ED}" srcOrd="7" destOrd="0" parTransId="{23E49139-E84F-4CEF-B74B-D37E6365B900}" sibTransId="{90E3A743-07FF-4512-97E9-080E5BB4D541}"/>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0" destOrd="0" presId="urn:microsoft.com/office/officeart/2008/layout/LinedList"/>
    <dgm:cxn modelId="{C9B234FD-621F-402A-906B-6D6E2D2D9237}" type="presParOf" srcId="{2C990B57-DDC9-480A-82D1-69F0BBA15EB7}" destId="{B0085FDF-0978-4CE9-BF57-952A357923B9}" srcOrd="11"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2" destOrd="0" presId="urn:microsoft.com/office/officeart/2008/layout/LinedList"/>
    <dgm:cxn modelId="{9FF0371C-12B6-4983-906B-36B413DAED59}" type="presParOf" srcId="{2C990B57-DDC9-480A-82D1-69F0BBA15EB7}" destId="{E4E699E7-8561-4CF8-965C-B95A015167EC}" srcOrd="13"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FDOT, City of Tampa, HNTB, Tierra, Element and Omni staff. </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t>
        <a:bodyPr/>
        <a:lstStyle/>
        <a:p>
          <a:endParaRPr lang="en-US"/>
        </a:p>
      </dgm:t>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t>
        <a:bodyPr/>
        <a:lstStyle/>
        <a:p>
          <a:endParaRPr lang="en-US"/>
        </a:p>
      </dgm:t>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t>
        <a:bodyPr/>
        <a:lstStyle/>
        <a:p>
          <a:endParaRPr lang="en-US"/>
        </a:p>
      </dgm:t>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t>
        <a:bodyPr/>
        <a:lstStyle/>
        <a:p>
          <a:endParaRPr lang="en-US"/>
        </a:p>
      </dgm:t>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t>
        <a:bodyPr/>
        <a:lstStyle/>
        <a:p>
          <a:endParaRPr lang="en-US"/>
        </a:p>
      </dgm:t>
    </dgm:pt>
    <dgm:pt modelId="{948828B8-1852-4497-8203-DE743B7A31C3}" type="pres">
      <dgm:prSet presAssocID="{1EEC22A5-7D7D-4277-A412-46C1FC5FC649}" presName="FourConn_1-2" presStyleLbl="fgAccFollowNode1" presStyleIdx="0" presStyleCnt="3">
        <dgm:presLayoutVars>
          <dgm:bulletEnabled val="1"/>
        </dgm:presLayoutVars>
      </dgm:prSet>
      <dgm:spPr/>
      <dgm:t>
        <a:bodyPr/>
        <a:lstStyle/>
        <a:p>
          <a:endParaRPr lang="en-US"/>
        </a:p>
      </dgm:t>
    </dgm:pt>
    <dgm:pt modelId="{61B8D290-BF2C-469A-8ADC-4A04CFBB8B1C}" type="pres">
      <dgm:prSet presAssocID="{1EEC22A5-7D7D-4277-A412-46C1FC5FC649}" presName="FourConn_2-3" presStyleLbl="fgAccFollowNode1" presStyleIdx="1" presStyleCnt="3">
        <dgm:presLayoutVars>
          <dgm:bulletEnabled val="1"/>
        </dgm:presLayoutVars>
      </dgm:prSet>
      <dgm:spPr/>
      <dgm:t>
        <a:bodyPr/>
        <a:lstStyle/>
        <a:p>
          <a:endParaRPr lang="en-US"/>
        </a:p>
      </dgm:t>
    </dgm:pt>
    <dgm:pt modelId="{AF681400-2F98-475F-B473-7B8B052A2F07}" type="pres">
      <dgm:prSet presAssocID="{1EEC22A5-7D7D-4277-A412-46C1FC5FC649}" presName="FourConn_3-4" presStyleLbl="fgAccFollowNode1" presStyleIdx="2" presStyleCnt="3">
        <dgm:presLayoutVars>
          <dgm:bulletEnabled val="1"/>
        </dgm:presLayoutVars>
      </dgm:prSet>
      <dgm:spPr/>
      <dgm:t>
        <a:bodyPr/>
        <a:lstStyle/>
        <a:p>
          <a:endParaRPr lang="en-US"/>
        </a:p>
      </dgm:t>
    </dgm:pt>
    <dgm:pt modelId="{936AE784-A20B-4295-A4C6-19AC3F06FFDB}" type="pres">
      <dgm:prSet presAssocID="{1EEC22A5-7D7D-4277-A412-46C1FC5FC649}" presName="FourNodes_1_text" presStyleLbl="node1" presStyleIdx="3" presStyleCnt="4">
        <dgm:presLayoutVars>
          <dgm:bulletEnabled val="1"/>
        </dgm:presLayoutVars>
      </dgm:prSet>
      <dgm:spPr/>
      <dgm:t>
        <a:bodyPr/>
        <a:lstStyle/>
        <a:p>
          <a:endParaRPr lang="en-US"/>
        </a:p>
      </dgm:t>
    </dgm:pt>
    <dgm:pt modelId="{CB9E8D77-DB92-4977-BD2B-8A2FC0B1581A}" type="pres">
      <dgm:prSet presAssocID="{1EEC22A5-7D7D-4277-A412-46C1FC5FC649}" presName="FourNodes_2_text" presStyleLbl="node1" presStyleIdx="3" presStyleCnt="4">
        <dgm:presLayoutVars>
          <dgm:bulletEnabled val="1"/>
        </dgm:presLayoutVars>
      </dgm:prSet>
      <dgm:spPr/>
      <dgm:t>
        <a:bodyPr/>
        <a:lstStyle/>
        <a:p>
          <a:endParaRPr lang="en-US"/>
        </a:p>
      </dgm:t>
    </dgm:pt>
    <dgm:pt modelId="{1E98C002-B244-4A53-85E8-F9C49E66092B}" type="pres">
      <dgm:prSet presAssocID="{1EEC22A5-7D7D-4277-A412-46C1FC5FC649}" presName="FourNodes_3_text" presStyleLbl="node1" presStyleIdx="3" presStyleCnt="4">
        <dgm:presLayoutVars>
          <dgm:bulletEnabled val="1"/>
        </dgm:presLayoutVars>
      </dgm:prSet>
      <dgm:spPr/>
      <dgm:t>
        <a:bodyPr/>
        <a:lstStyle/>
        <a:p>
          <a:endParaRPr lang="en-US"/>
        </a:p>
      </dgm:t>
    </dgm:pt>
    <dgm:pt modelId="{EF0878F6-A4EF-49FF-BA1F-E82EE3BB72CB}" type="pres">
      <dgm:prSet presAssocID="{1EEC22A5-7D7D-4277-A412-46C1FC5FC649}" presName="FourNodes_4_text" presStyleLbl="node1" presStyleIdx="3" presStyleCnt="4">
        <dgm:presLayoutVars>
          <dgm:bulletEnabled val="1"/>
        </dgm:presLayoutVars>
      </dgm:prSet>
      <dgm:spPr/>
      <dgm:t>
        <a:bodyPr/>
        <a:lstStyle/>
        <a:p>
          <a:endParaRPr lang="en-US"/>
        </a:p>
      </dgm:t>
    </dgm:pt>
  </dgm:ptLst>
  <dgm:cxnLst>
    <dgm:cxn modelId="{31445857-BBDE-4E06-899A-E28065DB53BE}" type="presOf" srcId="{0D7885C8-3160-4E62-988C-4CF9853AE296}" destId="{7F6BBDEA-F9B1-452C-9871-0E67DB8172B5}" srcOrd="0"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E3BA61A5-51CB-4704-9AE6-18BCBE30B2C7}" type="presOf" srcId="{FEC7840D-A5FC-41B7-A503-9F7280E26CF3}" destId="{CB9E8D77-DB92-4977-BD2B-8A2FC0B1581A}" srcOrd="1"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793AA799-5A6A-415E-8BD3-A8CF860CD3E1}" srcId="{1EEC22A5-7D7D-4277-A412-46C1FC5FC649}" destId="{FEC7840D-A5FC-41B7-A503-9F7280E26CF3}" srcOrd="1" destOrd="0" parTransId="{9A406F0F-532B-4C25-8FA3-250E264DBBCB}" sibTransId="{3F13B614-FF93-4D3D-AE7A-4C0F6BD0B4BC}"/>
    <dgm:cxn modelId="{6D04C16F-6DA0-4039-BA24-9BF23FF14B6D}" srcId="{1EEC22A5-7D7D-4277-A412-46C1FC5FC649}" destId="{0D7885C8-3160-4E62-988C-4CF9853AE296}" srcOrd="2" destOrd="0" parTransId="{734CC3D3-A9AE-4505-A237-71BBF6A7AE3D}" sibTransId="{7262913B-381E-4A0E-8369-5DEE706EEF91}"/>
    <dgm:cxn modelId="{56CDAF4E-0754-4410-A60E-F713659E5A66}" type="presOf" srcId="{1EEC22A5-7D7D-4277-A412-46C1FC5FC649}" destId="{97A72A3E-E5A8-47E8-AD32-ED1EDA56241F}" srcOrd="0" destOrd="0" presId="urn:microsoft.com/office/officeart/2005/8/layout/vProcess5"/>
    <dgm:cxn modelId="{FC503BD5-9F62-4C57-A026-05396507F343}" type="presOf" srcId="{7262913B-381E-4A0E-8369-5DEE706EEF91}" destId="{AF681400-2F98-475F-B473-7B8B052A2F07}"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2547873E-8A73-4611-96E7-BD9B96C2FC84}" type="presOf" srcId="{1BE6A727-97B8-4E5F-B306-4E118A48F62B}" destId="{C6EC84CE-0C31-4DC4-9C86-4B5F092980E3}" srcOrd="0" destOrd="0" presId="urn:microsoft.com/office/officeart/2005/8/layout/vProcess5"/>
    <dgm:cxn modelId="{AC236438-23D5-48E5-A964-E9EAE77C2E69}" srcId="{1EEC22A5-7D7D-4277-A412-46C1FC5FC649}" destId="{223C9AFF-E411-4A87-BCEC-7E92E2053E73}" srcOrd="0" destOrd="0" parTransId="{29A40528-5ED2-4749-9314-CE8DA7213392}" sibTransId="{5631810D-4373-4151-9918-728ACF68434A}"/>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xmlns=""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6/11/2020</a:t>
            </a:fld>
            <a:endParaRPr lang="en-US" dirty="0"/>
          </a:p>
        </p:txBody>
      </p:sp>
      <p:sp>
        <p:nvSpPr>
          <p:cNvPr id="65540" name="Rectangle 4">
            <a:extLst>
              <a:ext uri="{FF2B5EF4-FFF2-40B4-BE49-F238E27FC236}">
                <a16:creationId xmlns:a16="http://schemas.microsoft.com/office/drawing/2014/main" xmlns=""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xmlns=""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227770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6/11/2020</a:t>
            </a:fld>
            <a:endParaRPr lang="en-US" dirty="0"/>
          </a:p>
        </p:txBody>
      </p:sp>
      <p:sp>
        <p:nvSpPr>
          <p:cNvPr id="4" name="Slide Image Placeholder 3">
            <a:extLst>
              <a:ext uri="{FF2B5EF4-FFF2-40B4-BE49-F238E27FC236}">
                <a16:creationId xmlns:a16="http://schemas.microsoft.com/office/drawing/2014/main" xmlns=""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xmlns=""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165503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xmlns=""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351749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31</a:t>
            </a:fld>
            <a:endParaRPr lang="en-US" altLang="en-US" dirty="0"/>
          </a:p>
        </p:txBody>
      </p:sp>
    </p:spTree>
    <p:extLst>
      <p:ext uri="{BB962C8B-B14F-4D97-AF65-F5344CB8AC3E}">
        <p14:creationId xmlns:p14="http://schemas.microsoft.com/office/powerpoint/2010/main" val="232255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32</a:t>
            </a:fld>
            <a:endParaRPr lang="en-US" altLang="en-US" dirty="0"/>
          </a:p>
        </p:txBody>
      </p:sp>
    </p:spTree>
    <p:extLst>
      <p:ext uri="{BB962C8B-B14F-4D97-AF65-F5344CB8AC3E}">
        <p14:creationId xmlns:p14="http://schemas.microsoft.com/office/powerpoint/2010/main" val="249379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37</a:t>
            </a:fld>
            <a:endParaRPr lang="en-US" altLang="en-US" dirty="0"/>
          </a:p>
        </p:txBody>
      </p:sp>
    </p:spTree>
    <p:extLst>
      <p:ext uri="{BB962C8B-B14F-4D97-AF65-F5344CB8AC3E}">
        <p14:creationId xmlns:p14="http://schemas.microsoft.com/office/powerpoint/2010/main" val="414550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38</a:t>
            </a:fld>
            <a:endParaRPr lang="en-US" altLang="en-US" dirty="0"/>
          </a:p>
        </p:txBody>
      </p:sp>
    </p:spTree>
    <p:extLst>
      <p:ext uri="{BB962C8B-B14F-4D97-AF65-F5344CB8AC3E}">
        <p14:creationId xmlns:p14="http://schemas.microsoft.com/office/powerpoint/2010/main" val="347974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39</a:t>
            </a:fld>
            <a:endParaRPr lang="en-US" altLang="en-US" dirty="0"/>
          </a:p>
        </p:txBody>
      </p:sp>
    </p:spTree>
    <p:extLst>
      <p:ext uri="{BB962C8B-B14F-4D97-AF65-F5344CB8AC3E}">
        <p14:creationId xmlns:p14="http://schemas.microsoft.com/office/powerpoint/2010/main" val="1781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xmlns=""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xmlns=""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xmlns=""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40</a:t>
            </a:fld>
            <a:endParaRPr lang="en-US" altLang="en-US" sz="1200" kern="0" dirty="0"/>
          </a:p>
        </p:txBody>
      </p:sp>
    </p:spTree>
    <p:extLst>
      <p:ext uri="{BB962C8B-B14F-4D97-AF65-F5344CB8AC3E}">
        <p14:creationId xmlns:p14="http://schemas.microsoft.com/office/powerpoint/2010/main" val="263721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xmlns=""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xmlns=""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xmlns=""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xmlns=""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xmlns=""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Man.Le@tampa-xway.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xmlns="" id="{C7839049-EFF5-4BA1-B64B-318BB87B5D82}"/>
              </a:ext>
            </a:extLst>
          </p:cNvPr>
          <p:cNvSpPr txBox="1">
            <a:spLocks/>
          </p:cNvSpPr>
          <p:nvPr/>
        </p:nvSpPr>
        <p:spPr>
          <a:xfrm>
            <a:off x="245746" y="2895600"/>
            <a:ext cx="3943352" cy="2427120"/>
          </a:xfrm>
          <a:prstGeom prst="rect">
            <a:avLst/>
          </a:prstGeom>
        </p:spPr>
        <p:txBody>
          <a:bodyPr vert="horz" lIns="91440" tIns="45720" rIns="91440" bIns="45720" rtlCol="0" anchor="t" anchorCtr="1">
            <a:normAutofit fontScale="6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O-00820</a:t>
            </a:r>
          </a:p>
          <a:p>
            <a:pPr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Twiggs Street Improvements</a:t>
            </a:r>
          </a:p>
          <a:p>
            <a:pPr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Low Bid Design-Build Pre-Proposal Meeting</a:t>
            </a:r>
          </a:p>
          <a:p>
            <a:pPr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6/11/2020</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xmlns=""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64E51D0-3020-4112-BB36-FA19B81C40AA}"/>
              </a:ext>
            </a:extLst>
          </p:cNvPr>
          <p:cNvPicPr>
            <a:picLocks noChangeAspect="1"/>
          </p:cNvPicPr>
          <p:nvPr/>
        </p:nvPicPr>
        <p:blipFill>
          <a:blip r:embed="rId2"/>
          <a:stretch>
            <a:fillRect/>
          </a:stretch>
        </p:blipFill>
        <p:spPr>
          <a:xfrm>
            <a:off x="579823" y="762001"/>
            <a:ext cx="8030777" cy="4984453"/>
          </a:xfrm>
          <a:prstGeom prst="rect">
            <a:avLst/>
          </a:prstGeom>
          <a:ln w="28575">
            <a:solidFill>
              <a:schemeClr val="tx1"/>
            </a:solidFill>
          </a:ln>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TextBox 6">
            <a:extLst>
              <a:ext uri="{FF2B5EF4-FFF2-40B4-BE49-F238E27FC236}">
                <a16:creationId xmlns:a16="http://schemas.microsoft.com/office/drawing/2014/main" xmlns="" id="{48800DC2-DCB4-4C75-B3F4-370D0BB5BE28}"/>
              </a:ext>
            </a:extLst>
          </p:cNvPr>
          <p:cNvSpPr txBox="1"/>
          <p:nvPr/>
        </p:nvSpPr>
        <p:spPr>
          <a:xfrm>
            <a:off x="647700" y="921998"/>
            <a:ext cx="1866899" cy="830602"/>
          </a:xfrm>
          <a:prstGeom prst="rect">
            <a:avLst/>
          </a:prstGeom>
          <a:noFill/>
        </p:spPr>
        <p:txBody>
          <a:bodyPr wrap="square" rtlCol="0">
            <a:spAutoFit/>
          </a:bodyPr>
          <a:lstStyle/>
          <a:p>
            <a:r>
              <a:rPr lang="en-US" b="1" dirty="0"/>
              <a:t>ROADWAY PLANS</a:t>
            </a:r>
          </a:p>
        </p:txBody>
      </p:sp>
    </p:spTree>
    <p:extLst>
      <p:ext uri="{BB962C8B-B14F-4D97-AF65-F5344CB8AC3E}">
        <p14:creationId xmlns:p14="http://schemas.microsoft.com/office/powerpoint/2010/main" val="54724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DF684BC5-9EB4-4B54-AE98-5459B059A408}"/>
              </a:ext>
            </a:extLst>
          </p:cNvPr>
          <p:cNvPicPr>
            <a:picLocks noChangeAspect="1"/>
          </p:cNvPicPr>
          <p:nvPr/>
        </p:nvPicPr>
        <p:blipFill>
          <a:blip r:embed="rId2"/>
          <a:stretch>
            <a:fillRect/>
          </a:stretch>
        </p:blipFill>
        <p:spPr>
          <a:xfrm>
            <a:off x="735514" y="685800"/>
            <a:ext cx="7722686" cy="5071901"/>
          </a:xfrm>
          <a:prstGeom prst="rect">
            <a:avLst/>
          </a:prstGeom>
          <a:ln w="28575">
            <a:solidFill>
              <a:schemeClr val="tx1"/>
            </a:solidFill>
          </a:ln>
        </p:spPr>
      </p:pic>
      <p:sp>
        <p:nvSpPr>
          <p:cNvPr id="4" name="TextBox 3">
            <a:extLst>
              <a:ext uri="{FF2B5EF4-FFF2-40B4-BE49-F238E27FC236}">
                <a16:creationId xmlns:a16="http://schemas.microsoft.com/office/drawing/2014/main" xmlns="" id="{67AE5C13-48D7-4E10-8F56-418DF6667F0D}"/>
              </a:ext>
            </a:extLst>
          </p:cNvPr>
          <p:cNvSpPr txBox="1"/>
          <p:nvPr/>
        </p:nvSpPr>
        <p:spPr>
          <a:xfrm>
            <a:off x="4607743" y="4038600"/>
            <a:ext cx="3390899" cy="1569660"/>
          </a:xfrm>
          <a:prstGeom prst="rect">
            <a:avLst/>
          </a:prstGeom>
          <a:noFill/>
        </p:spPr>
        <p:txBody>
          <a:bodyPr wrap="square" rtlCol="0">
            <a:spAutoFit/>
          </a:bodyPr>
          <a:lstStyle/>
          <a:p>
            <a:r>
              <a:rPr lang="en-US" b="1" dirty="0"/>
              <a:t>COT SIDEWALK</a:t>
            </a:r>
          </a:p>
          <a:p>
            <a:r>
              <a:rPr lang="en-US" b="1" dirty="0"/>
              <a:t>REVISIONS AND PARKING LOT RECONFIGURATIONS</a:t>
            </a:r>
          </a:p>
        </p:txBody>
      </p:sp>
    </p:spTree>
    <p:extLst>
      <p:ext uri="{BB962C8B-B14F-4D97-AF65-F5344CB8AC3E}">
        <p14:creationId xmlns:p14="http://schemas.microsoft.com/office/powerpoint/2010/main" val="197768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Roadway</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381000" y="762000"/>
            <a:ext cx="8534400" cy="51816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Typical Section Package submittal required</a:t>
            </a:r>
          </a:p>
          <a:p>
            <a:pPr indent="-228600" eaLnBrk="1" hangingPunct="1">
              <a:lnSpc>
                <a:spcPct val="90000"/>
              </a:lnSpc>
            </a:pPr>
            <a:r>
              <a:rPr lang="en-US" sz="2400" dirty="0"/>
              <a:t>Combination of widening and milling and resurfacing w/ overbuild anticipated</a:t>
            </a:r>
          </a:p>
          <a:p>
            <a:pPr lvl="1" indent="-228600" eaLnBrk="1" hangingPunct="1">
              <a:lnSpc>
                <a:spcPct val="90000"/>
              </a:lnSpc>
            </a:pPr>
            <a:r>
              <a:rPr lang="en-US" sz="2000" dirty="0"/>
              <a:t>Pavement design provided in the RFP</a:t>
            </a:r>
          </a:p>
          <a:p>
            <a:pPr lvl="1" indent="-228600" eaLnBrk="1" hangingPunct="1">
              <a:lnSpc>
                <a:spcPct val="90000"/>
              </a:lnSpc>
            </a:pPr>
            <a:r>
              <a:rPr lang="en-US" sz="2000" dirty="0"/>
              <a:t>Reconstruction option by DB Firm</a:t>
            </a:r>
          </a:p>
          <a:p>
            <a:pPr indent="-228600" eaLnBrk="1" hangingPunct="1">
              <a:lnSpc>
                <a:spcPct val="90000"/>
              </a:lnSpc>
            </a:pPr>
            <a:r>
              <a:rPr lang="en-US" sz="2400" dirty="0"/>
              <a:t>Resurface as needed to replace markings removed during MOT and to place high-emphasis crosswalk markings.</a:t>
            </a:r>
          </a:p>
          <a:p>
            <a:pPr indent="-228600" eaLnBrk="1" hangingPunct="1">
              <a:lnSpc>
                <a:spcPct val="90000"/>
              </a:lnSpc>
            </a:pPr>
            <a:r>
              <a:rPr lang="en-US" sz="2400" dirty="0"/>
              <a:t>Lateral Offset to Bridge Piers</a:t>
            </a:r>
          </a:p>
          <a:p>
            <a:pPr lvl="1" indent="-228600" eaLnBrk="1" hangingPunct="1">
              <a:lnSpc>
                <a:spcPct val="90000"/>
              </a:lnSpc>
            </a:pPr>
            <a:r>
              <a:rPr lang="en-US" sz="2000" dirty="0"/>
              <a:t>Verify existing columns meet 600-kip Vehicle Collision Force requirement</a:t>
            </a:r>
          </a:p>
          <a:p>
            <a:pPr lvl="1" indent="-228600" eaLnBrk="1" hangingPunct="1">
              <a:lnSpc>
                <a:spcPct val="90000"/>
              </a:lnSpc>
            </a:pPr>
            <a:r>
              <a:rPr lang="en-US" sz="2000" dirty="0"/>
              <a:t>Retrofit may be necessary to meet requirement</a:t>
            </a:r>
          </a:p>
          <a:p>
            <a:pPr indent="-228600" eaLnBrk="1" hangingPunct="1">
              <a:lnSpc>
                <a:spcPct val="90000"/>
              </a:lnSpc>
            </a:pPr>
            <a:r>
              <a:rPr lang="en-US" sz="2400" dirty="0"/>
              <a:t>Sidewalks and parking lot config. shall match Concept Plan</a:t>
            </a:r>
          </a:p>
          <a:p>
            <a:pPr lvl="1" indent="-228600" eaLnBrk="1" hangingPunct="1">
              <a:lnSpc>
                <a:spcPct val="90000"/>
              </a:lnSpc>
            </a:pPr>
            <a:r>
              <a:rPr lang="en-US" sz="2000" dirty="0"/>
              <a:t>Sidewalks may have vertical obstructions due to existing utilities but handholes should be flush with sidewalk to meet ADA.</a:t>
            </a:r>
          </a:p>
        </p:txBody>
      </p:sp>
    </p:spTree>
    <p:extLst>
      <p:ext uri="{BB962C8B-B14F-4D97-AF65-F5344CB8AC3E}">
        <p14:creationId xmlns:p14="http://schemas.microsoft.com/office/powerpoint/2010/main" val="255876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TTCP/Work Hours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037195" cy="48768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Lanes Closures not allowed Monday thru Friday between the hours of:</a:t>
            </a:r>
          </a:p>
          <a:p>
            <a:pPr lvl="1" indent="-228600" eaLnBrk="1" hangingPunct="1">
              <a:lnSpc>
                <a:spcPct val="90000"/>
              </a:lnSpc>
            </a:pPr>
            <a:r>
              <a:rPr lang="en-US" sz="2000" dirty="0"/>
              <a:t>6:00 AM to 9:00 AM</a:t>
            </a:r>
          </a:p>
          <a:p>
            <a:pPr lvl="1" indent="-228600" eaLnBrk="1" hangingPunct="1">
              <a:lnSpc>
                <a:spcPct val="90000"/>
              </a:lnSpc>
            </a:pPr>
            <a:r>
              <a:rPr lang="en-US" sz="2000" dirty="0"/>
              <a:t>2:00 PM to 7:00 PM</a:t>
            </a:r>
          </a:p>
          <a:p>
            <a:pPr indent="-228600" eaLnBrk="1" hangingPunct="1">
              <a:lnSpc>
                <a:spcPct val="90000"/>
              </a:lnSpc>
            </a:pPr>
            <a:r>
              <a:rPr lang="en-US" sz="2400" dirty="0"/>
              <a:t>Work Hours</a:t>
            </a:r>
          </a:p>
          <a:p>
            <a:pPr lvl="1" indent="-228600" eaLnBrk="1" hangingPunct="1">
              <a:lnSpc>
                <a:spcPct val="90000"/>
              </a:lnSpc>
            </a:pPr>
            <a:r>
              <a:rPr lang="en-US" sz="2000" dirty="0"/>
              <a:t>Minimize noise impacts to adjacent facilities and residences</a:t>
            </a:r>
          </a:p>
          <a:p>
            <a:pPr indent="-228600" eaLnBrk="1" hangingPunct="1">
              <a:lnSpc>
                <a:spcPct val="90000"/>
              </a:lnSpc>
            </a:pPr>
            <a:r>
              <a:rPr lang="en-US" sz="2400" dirty="0"/>
              <a:t>Coordination with School &amp; Union Station as required</a:t>
            </a:r>
          </a:p>
          <a:p>
            <a:pPr indent="-228600" eaLnBrk="1" hangingPunct="1">
              <a:lnSpc>
                <a:spcPct val="90000"/>
              </a:lnSpc>
            </a:pPr>
            <a:r>
              <a:rPr lang="en-US" sz="2400" dirty="0"/>
              <a:t>DB Team is responsible for obtaining FDOT Railroad Clearance Letter, all required railroad permits and scheduling and paying for railroad flagmen if required</a:t>
            </a:r>
          </a:p>
          <a:p>
            <a:pPr indent="-228600" eaLnBrk="1" hangingPunct="1">
              <a:lnSpc>
                <a:spcPct val="90000"/>
              </a:lnSpc>
            </a:pPr>
            <a:r>
              <a:rPr lang="en-US" sz="2400" dirty="0"/>
              <a:t>FDOT Construction Agreement in process for work on Nebraska Avenue</a:t>
            </a:r>
          </a:p>
          <a:p>
            <a:pPr indent="-228600" eaLnBrk="1" hangingPunct="1">
              <a:lnSpc>
                <a:spcPct val="90000"/>
              </a:lnSpc>
            </a:pPr>
            <a:endParaRPr lang="en-US" sz="1900" dirty="0"/>
          </a:p>
        </p:txBody>
      </p:sp>
    </p:spTree>
    <p:extLst>
      <p:ext uri="{BB962C8B-B14F-4D97-AF65-F5344CB8AC3E}">
        <p14:creationId xmlns:p14="http://schemas.microsoft.com/office/powerpoint/2010/main" val="330742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Drainage</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762000" y="1295400"/>
            <a:ext cx="76200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Construct drainage modifications to accommodate the proposed improvements </a:t>
            </a:r>
          </a:p>
          <a:p>
            <a:pPr marL="800100" lvl="1" indent="-342900">
              <a:buFont typeface="Arial" panose="020B0604020202020204" pitchFamily="34" charset="0"/>
              <a:buChar char="•"/>
            </a:pPr>
            <a:r>
              <a:rPr lang="en-US" dirty="0"/>
              <a:t>Modifying/Converting curb inlets to manholes</a:t>
            </a:r>
          </a:p>
          <a:p>
            <a:pPr marL="800100" lvl="1" indent="-342900">
              <a:buFont typeface="Arial" panose="020B0604020202020204" pitchFamily="34" charset="0"/>
              <a:buChar char="•"/>
            </a:pPr>
            <a:r>
              <a:rPr lang="en-US" dirty="0"/>
              <a:t>New/Modified/Relocated inlets </a:t>
            </a:r>
          </a:p>
          <a:p>
            <a:pPr marL="800100" lvl="1" indent="-342900">
              <a:buFont typeface="Arial" panose="020B0604020202020204" pitchFamily="34" charset="0"/>
              <a:buChar char="•"/>
            </a:pPr>
            <a:r>
              <a:rPr lang="en-US" dirty="0"/>
              <a:t>Desilting, video inspection, and adding cured-in-place-pipe liners to existing storm drain pipes</a:t>
            </a:r>
          </a:p>
          <a:p>
            <a:pPr marL="800100" lvl="1" indent="-342900">
              <a:buFont typeface="Arial" panose="020B0604020202020204" pitchFamily="34" charset="0"/>
              <a:buChar char="•"/>
            </a:pPr>
            <a:r>
              <a:rPr lang="en-US" dirty="0"/>
              <a:t>Looking for innovative approach to accommodating inlet in northeast return of Nebraska/Twiggs intersection</a:t>
            </a:r>
          </a:p>
        </p:txBody>
      </p:sp>
    </p:spTree>
    <p:extLst>
      <p:ext uri="{BB962C8B-B14F-4D97-AF65-F5344CB8AC3E}">
        <p14:creationId xmlns:p14="http://schemas.microsoft.com/office/powerpoint/2010/main" val="376502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3" name="Picture 2" descr="A sign on the side of a road&#10;&#10;Description automatically generated">
            <a:extLst>
              <a:ext uri="{FF2B5EF4-FFF2-40B4-BE49-F238E27FC236}">
                <a16:creationId xmlns:a16="http://schemas.microsoft.com/office/drawing/2014/main" xmlns="" id="{1FEA7CE4-4CDD-4392-B0AB-F917196AF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05" y="914400"/>
            <a:ext cx="8373535" cy="4572000"/>
          </a:xfrm>
          <a:prstGeom prst="rect">
            <a:avLst/>
          </a:prstGeom>
          <a:ln w="28575">
            <a:solidFill>
              <a:schemeClr val="tx1"/>
            </a:solidFill>
          </a:ln>
        </p:spPr>
      </p:pic>
      <p:sp>
        <p:nvSpPr>
          <p:cNvPr id="2" name="TextBox 1">
            <a:extLst>
              <a:ext uri="{FF2B5EF4-FFF2-40B4-BE49-F238E27FC236}">
                <a16:creationId xmlns:a16="http://schemas.microsoft.com/office/drawing/2014/main" xmlns="" id="{45382EA6-BBF1-479F-B73F-1F86782DB7F4}"/>
              </a:ext>
            </a:extLst>
          </p:cNvPr>
          <p:cNvSpPr txBox="1"/>
          <p:nvPr/>
        </p:nvSpPr>
        <p:spPr>
          <a:xfrm>
            <a:off x="6248400" y="4343400"/>
            <a:ext cx="1933543" cy="461665"/>
          </a:xfrm>
          <a:prstGeom prst="rect">
            <a:avLst/>
          </a:prstGeom>
          <a:solidFill>
            <a:schemeClr val="bg1"/>
          </a:solidFill>
          <a:ln w="28575">
            <a:solidFill>
              <a:schemeClr val="tx1"/>
            </a:solidFill>
          </a:ln>
        </p:spPr>
        <p:txBody>
          <a:bodyPr wrap="none" rtlCol="0">
            <a:spAutoFit/>
          </a:bodyPr>
          <a:lstStyle/>
          <a:p>
            <a:r>
              <a:rPr lang="en-US" dirty="0"/>
              <a:t>Signalization</a:t>
            </a:r>
          </a:p>
        </p:txBody>
      </p:sp>
    </p:spTree>
    <p:extLst>
      <p:ext uri="{BB962C8B-B14F-4D97-AF65-F5344CB8AC3E}">
        <p14:creationId xmlns:p14="http://schemas.microsoft.com/office/powerpoint/2010/main" val="346623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Signalization</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190500" y="1277679"/>
            <a:ext cx="8572500" cy="4284922"/>
          </a:xfrm>
          <a:prstGeom prst="rect">
            <a:avLst/>
          </a:prstGeom>
        </p:spPr>
        <p:txBody>
          <a:bodyPr vert="horz" lIns="91440" tIns="45720" rIns="91440" bIns="45720" rtlCol="0" anchor="ct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Replace the span-wire supported signals at Nebraska Avenue/Twiggs Street intersection (FDOT JPA 437535-1-A8/58/68-01)</a:t>
            </a:r>
          </a:p>
          <a:p>
            <a:r>
              <a:rPr lang="en-US" dirty="0">
                <a:latin typeface="Arial" panose="020B0604020202020204" pitchFamily="34" charset="0"/>
                <a:cs typeface="Arial" panose="020B0604020202020204" pitchFamily="34" charset="0"/>
              </a:rPr>
              <a:t>Mast-arm support signals in the NE and SW corners</a:t>
            </a:r>
          </a:p>
          <a:p>
            <a:r>
              <a:rPr lang="en-US" dirty="0">
                <a:latin typeface="Arial" panose="020B0604020202020204" pitchFamily="34" charset="0"/>
                <a:cs typeface="Arial" panose="020B0604020202020204" pitchFamily="34" charset="0"/>
              </a:rPr>
              <a:t>In accordance with approved Design Variation</a:t>
            </a:r>
          </a:p>
          <a:p>
            <a:r>
              <a:rPr lang="en-US" dirty="0">
                <a:latin typeface="Arial" panose="020B0604020202020204" pitchFamily="34" charset="0"/>
                <a:cs typeface="Arial" panose="020B0604020202020204" pitchFamily="34" charset="0"/>
              </a:rPr>
              <a:t>Update the pedestrian signals and ITS communication connections</a:t>
            </a:r>
          </a:p>
          <a:p>
            <a:r>
              <a:rPr lang="en-US" dirty="0">
                <a:latin typeface="Arial" panose="020B0604020202020204" pitchFamily="34" charset="0"/>
                <a:cs typeface="Arial" panose="020B0604020202020204" pitchFamily="34" charset="0"/>
              </a:rPr>
              <a:t>Lighting luminaire on Mast-arm in SW corner</a:t>
            </a:r>
          </a:p>
          <a:p>
            <a:endParaRPr lang="en-US" dirty="0"/>
          </a:p>
          <a:p>
            <a:pPr indent="-228600" eaLnBrk="1" hangingPunct="1">
              <a:lnSpc>
                <a:spcPct val="90000"/>
              </a:lnSpc>
            </a:pPr>
            <a:endParaRPr lang="en-US" sz="1900" dirty="0"/>
          </a:p>
        </p:txBody>
      </p:sp>
    </p:spTree>
    <p:extLst>
      <p:ext uri="{BB962C8B-B14F-4D97-AF65-F5344CB8AC3E}">
        <p14:creationId xmlns:p14="http://schemas.microsoft.com/office/powerpoint/2010/main" val="224514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 &amp; Lighting</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304800" y="990600"/>
            <a:ext cx="8534400" cy="5632311"/>
          </a:xfrm>
          <a:prstGeom prst="rect">
            <a:avLst/>
          </a:prstGeom>
          <a:noFill/>
        </p:spPr>
        <p:txBody>
          <a:bodyPr wrap="square" rtlCol="0">
            <a:spAutoFit/>
          </a:bodyPr>
          <a:lstStyle/>
          <a:p>
            <a:pPr marL="342900" indent="-342900">
              <a:buFont typeface="Arial" panose="020B0604020202020204" pitchFamily="34" charset="0"/>
              <a:buChar char="•"/>
            </a:pPr>
            <a:r>
              <a:rPr lang="en-US" sz="3000" dirty="0"/>
              <a:t>Construct overhead sign restricting westbound Twiggs Street traffic from turning left at Nebraska Avenue between 7 am and 9 pm</a:t>
            </a:r>
          </a:p>
          <a:p>
            <a:pPr marL="342900" indent="-342900">
              <a:buFont typeface="Arial" panose="020B0604020202020204" pitchFamily="34" charset="0"/>
              <a:buChar char="•"/>
            </a:pPr>
            <a:r>
              <a:rPr lang="en-US" sz="3000" dirty="0"/>
              <a:t>Install electronic DMS signs informing motorists when the east access driveway for the Twiggs Street Garage is open for entering traffic</a:t>
            </a:r>
          </a:p>
          <a:p>
            <a:pPr marL="342900" indent="-342900">
              <a:buFont typeface="Arial" panose="020B0604020202020204" pitchFamily="34" charset="0"/>
              <a:buChar char="•"/>
            </a:pPr>
            <a:r>
              <a:rPr lang="en-US" sz="3000" dirty="0"/>
              <a:t>Coordinate with TECO on Twiggs St./Nebraska Ave. intersection lighting including luminaire on mast-arm</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endParaRPr lang="en-US" sz="3000" dirty="0"/>
          </a:p>
        </p:txBody>
      </p:sp>
    </p:spTree>
    <p:extLst>
      <p:ext uri="{BB962C8B-B14F-4D97-AF65-F5344CB8AC3E}">
        <p14:creationId xmlns:p14="http://schemas.microsoft.com/office/powerpoint/2010/main" val="51258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257A1-CBB6-4BA8-AA67-C972B17F3972}"/>
              </a:ext>
            </a:extLst>
          </p:cNvPr>
          <p:cNvSpPr>
            <a:spLocks noGrp="1"/>
          </p:cNvSpPr>
          <p:nvPr>
            <p:ph type="title"/>
          </p:nvPr>
        </p:nvSpPr>
        <p:spPr/>
        <p:txBody>
          <a:bodyPr/>
          <a:lstStyle/>
          <a:p>
            <a:r>
              <a:rPr lang="en-US" dirty="0"/>
              <a:t>East DMS Sign</a:t>
            </a:r>
          </a:p>
        </p:txBody>
      </p:sp>
      <p:pic>
        <p:nvPicPr>
          <p:cNvPr id="3" name="Picture 2">
            <a:extLst>
              <a:ext uri="{FF2B5EF4-FFF2-40B4-BE49-F238E27FC236}">
                <a16:creationId xmlns:a16="http://schemas.microsoft.com/office/drawing/2014/main" xmlns="" id="{49D23350-F950-4867-A77A-76655EBE489A}"/>
              </a:ext>
            </a:extLst>
          </p:cNvPr>
          <p:cNvPicPr>
            <a:picLocks noChangeAspect="1"/>
          </p:cNvPicPr>
          <p:nvPr/>
        </p:nvPicPr>
        <p:blipFill rotWithShape="1">
          <a:blip r:embed="rId2"/>
          <a:srcRect r="34344"/>
          <a:stretch/>
        </p:blipFill>
        <p:spPr>
          <a:xfrm>
            <a:off x="321086" y="1459250"/>
            <a:ext cx="5486400" cy="3821758"/>
          </a:xfrm>
          <a:prstGeom prst="rect">
            <a:avLst/>
          </a:prstGeom>
          <a:ln w="28575">
            <a:solidFill>
              <a:schemeClr val="tx1"/>
            </a:solidFill>
          </a:ln>
        </p:spPr>
      </p:pic>
      <p:pic>
        <p:nvPicPr>
          <p:cNvPr id="4" name="Picture 3">
            <a:extLst>
              <a:ext uri="{FF2B5EF4-FFF2-40B4-BE49-F238E27FC236}">
                <a16:creationId xmlns:a16="http://schemas.microsoft.com/office/drawing/2014/main" xmlns="" id="{CB94025A-1ED2-4618-A1FE-330F28CA4907}"/>
              </a:ext>
            </a:extLst>
          </p:cNvPr>
          <p:cNvPicPr>
            <a:picLocks noChangeAspect="1"/>
          </p:cNvPicPr>
          <p:nvPr/>
        </p:nvPicPr>
        <p:blipFill>
          <a:blip r:embed="rId3"/>
          <a:stretch>
            <a:fillRect/>
          </a:stretch>
        </p:blipFill>
        <p:spPr>
          <a:xfrm>
            <a:off x="5712762" y="2692063"/>
            <a:ext cx="3340989" cy="2114550"/>
          </a:xfrm>
          <a:prstGeom prst="rect">
            <a:avLst/>
          </a:prstGeom>
        </p:spPr>
      </p:pic>
      <p:sp>
        <p:nvSpPr>
          <p:cNvPr id="5" name="TextBox 4">
            <a:extLst>
              <a:ext uri="{FF2B5EF4-FFF2-40B4-BE49-F238E27FC236}">
                <a16:creationId xmlns:a16="http://schemas.microsoft.com/office/drawing/2014/main" xmlns="" id="{DB1E14F3-7214-4F3C-A6CE-393EF38D1BF9}"/>
              </a:ext>
            </a:extLst>
          </p:cNvPr>
          <p:cNvSpPr txBox="1"/>
          <p:nvPr/>
        </p:nvSpPr>
        <p:spPr>
          <a:xfrm>
            <a:off x="5962386" y="1547019"/>
            <a:ext cx="2879314" cy="1015663"/>
          </a:xfrm>
          <a:prstGeom prst="rect">
            <a:avLst/>
          </a:prstGeom>
          <a:noFill/>
        </p:spPr>
        <p:txBody>
          <a:bodyPr wrap="none" rtlCol="0">
            <a:spAutoFit/>
          </a:bodyPr>
          <a:lstStyle/>
          <a:p>
            <a:pPr algn="ctr"/>
            <a:r>
              <a:rPr lang="en-US" sz="2000" dirty="0"/>
              <a:t>Twiggs Street Garage</a:t>
            </a:r>
          </a:p>
          <a:p>
            <a:pPr algn="ctr"/>
            <a:r>
              <a:rPr lang="en-US" sz="2000" dirty="0"/>
              <a:t>East Driveway</a:t>
            </a:r>
          </a:p>
          <a:p>
            <a:pPr algn="ctr"/>
            <a:r>
              <a:rPr lang="en-US" sz="2000" dirty="0"/>
              <a:t>Dynamic Message Sign</a:t>
            </a:r>
          </a:p>
        </p:txBody>
      </p:sp>
    </p:spTree>
    <p:extLst>
      <p:ext uri="{BB962C8B-B14F-4D97-AF65-F5344CB8AC3E}">
        <p14:creationId xmlns:p14="http://schemas.microsoft.com/office/powerpoint/2010/main" val="363110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257A1-CBB6-4BA8-AA67-C972B17F3972}"/>
              </a:ext>
            </a:extLst>
          </p:cNvPr>
          <p:cNvSpPr>
            <a:spLocks noGrp="1"/>
          </p:cNvSpPr>
          <p:nvPr>
            <p:ph type="title"/>
          </p:nvPr>
        </p:nvSpPr>
        <p:spPr/>
        <p:txBody>
          <a:bodyPr/>
          <a:lstStyle/>
          <a:p>
            <a:r>
              <a:rPr lang="en-US" dirty="0"/>
              <a:t>West DMS Sign</a:t>
            </a:r>
          </a:p>
        </p:txBody>
      </p:sp>
      <p:pic>
        <p:nvPicPr>
          <p:cNvPr id="4" name="Picture 3">
            <a:extLst>
              <a:ext uri="{FF2B5EF4-FFF2-40B4-BE49-F238E27FC236}">
                <a16:creationId xmlns:a16="http://schemas.microsoft.com/office/drawing/2014/main" xmlns="" id="{A245EA86-2E20-4FE5-8971-48C12CB8D97D}"/>
              </a:ext>
            </a:extLst>
          </p:cNvPr>
          <p:cNvPicPr>
            <a:picLocks noChangeAspect="1"/>
          </p:cNvPicPr>
          <p:nvPr/>
        </p:nvPicPr>
        <p:blipFill rotWithShape="1">
          <a:blip r:embed="rId2"/>
          <a:srcRect r="36712"/>
          <a:stretch/>
        </p:blipFill>
        <p:spPr>
          <a:xfrm>
            <a:off x="409063" y="1417638"/>
            <a:ext cx="5229737" cy="3992562"/>
          </a:xfrm>
          <a:prstGeom prst="rect">
            <a:avLst/>
          </a:prstGeom>
          <a:ln w="28575">
            <a:solidFill>
              <a:schemeClr val="tx1"/>
            </a:solidFill>
          </a:ln>
        </p:spPr>
      </p:pic>
      <p:sp>
        <p:nvSpPr>
          <p:cNvPr id="5" name="TextBox 4">
            <a:extLst>
              <a:ext uri="{FF2B5EF4-FFF2-40B4-BE49-F238E27FC236}">
                <a16:creationId xmlns:a16="http://schemas.microsoft.com/office/drawing/2014/main" xmlns="" id="{44118212-3171-4514-95A9-061D0FDAADDF}"/>
              </a:ext>
            </a:extLst>
          </p:cNvPr>
          <p:cNvSpPr txBox="1"/>
          <p:nvPr/>
        </p:nvSpPr>
        <p:spPr>
          <a:xfrm>
            <a:off x="5884198" y="1569462"/>
            <a:ext cx="2879314" cy="1015663"/>
          </a:xfrm>
          <a:prstGeom prst="rect">
            <a:avLst/>
          </a:prstGeom>
          <a:noFill/>
        </p:spPr>
        <p:txBody>
          <a:bodyPr wrap="none" rtlCol="0">
            <a:spAutoFit/>
          </a:bodyPr>
          <a:lstStyle/>
          <a:p>
            <a:pPr algn="ctr"/>
            <a:r>
              <a:rPr lang="en-US" sz="2000" dirty="0"/>
              <a:t>Twiggs Street Garage</a:t>
            </a:r>
          </a:p>
          <a:p>
            <a:pPr algn="ctr"/>
            <a:r>
              <a:rPr lang="en-US" sz="2000" dirty="0"/>
              <a:t>West Driveway</a:t>
            </a:r>
          </a:p>
          <a:p>
            <a:pPr algn="ctr"/>
            <a:r>
              <a:rPr lang="en-US" sz="2000" dirty="0"/>
              <a:t>Dynamic Message Sign</a:t>
            </a:r>
          </a:p>
        </p:txBody>
      </p:sp>
      <p:pic>
        <p:nvPicPr>
          <p:cNvPr id="3" name="Picture 2">
            <a:extLst>
              <a:ext uri="{FF2B5EF4-FFF2-40B4-BE49-F238E27FC236}">
                <a16:creationId xmlns:a16="http://schemas.microsoft.com/office/drawing/2014/main" xmlns="" id="{F44D1D0A-4FA0-4DDE-A29B-546DDED99A65}"/>
              </a:ext>
            </a:extLst>
          </p:cNvPr>
          <p:cNvPicPr>
            <a:picLocks noChangeAspect="1"/>
          </p:cNvPicPr>
          <p:nvPr/>
        </p:nvPicPr>
        <p:blipFill>
          <a:blip r:embed="rId3"/>
          <a:stretch>
            <a:fillRect/>
          </a:stretch>
        </p:blipFill>
        <p:spPr>
          <a:xfrm>
            <a:off x="5460833" y="2592725"/>
            <a:ext cx="3683167" cy="2362200"/>
          </a:xfrm>
          <a:prstGeom prst="rect">
            <a:avLst/>
          </a:prstGeom>
        </p:spPr>
      </p:pic>
    </p:spTree>
    <p:extLst>
      <p:ext uri="{BB962C8B-B14F-4D97-AF65-F5344CB8AC3E}">
        <p14:creationId xmlns:p14="http://schemas.microsoft.com/office/powerpoint/2010/main" val="274774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5" name="TextBox 2">
            <a:extLst>
              <a:ext uri="{FF2B5EF4-FFF2-40B4-BE49-F238E27FC236}">
                <a16:creationId xmlns:a16="http://schemas.microsoft.com/office/drawing/2014/main" xmlns="" id="{F6312E7E-F11E-4115-91B1-D24AA16035FC}"/>
              </a:ext>
            </a:extLst>
          </p:cNvPr>
          <p:cNvGraphicFramePr/>
          <p:nvPr>
            <p:extLst>
              <p:ext uri="{D42A27DB-BD31-4B8C-83A1-F6EECF244321}">
                <p14:modId xmlns:p14="http://schemas.microsoft.com/office/powerpoint/2010/main" val="3589737641"/>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Utilities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228600" y="914400"/>
            <a:ext cx="86106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Important City/County communication facilities impacted by project.</a:t>
            </a:r>
          </a:p>
          <a:p>
            <a:pPr marL="342900" indent="-342900">
              <a:buFont typeface="Arial" panose="020B0604020202020204" pitchFamily="34" charset="0"/>
              <a:buChar char="•"/>
            </a:pPr>
            <a:r>
              <a:rPr lang="en-US" sz="2800" dirty="0"/>
              <a:t>Utilities that are able are relocating/adjusting in advance of the Design-Build project to be complete by 9/1/20</a:t>
            </a:r>
          </a:p>
          <a:p>
            <a:pPr marL="342900" indent="-342900">
              <a:buFont typeface="Arial" panose="020B0604020202020204" pitchFamily="34" charset="0"/>
              <a:buChar char="•"/>
            </a:pPr>
            <a:r>
              <a:rPr lang="en-US" sz="2800" dirty="0"/>
              <a:t>Some utility relocation/adjusting/holding in place work will be necessary with the Design-Build project</a:t>
            </a:r>
          </a:p>
          <a:p>
            <a:pPr marL="800100" lvl="1" indent="-342900">
              <a:buFont typeface="Arial" panose="020B0604020202020204" pitchFamily="34" charset="0"/>
              <a:buChar char="•"/>
            </a:pPr>
            <a:r>
              <a:rPr lang="en-US" sz="2800" dirty="0"/>
              <a:t>City of Tampa water, sewer, storm drain manhole/valve top adjustments</a:t>
            </a:r>
          </a:p>
        </p:txBody>
      </p:sp>
    </p:spTree>
    <p:extLst>
      <p:ext uri="{BB962C8B-B14F-4D97-AF65-F5344CB8AC3E}">
        <p14:creationId xmlns:p14="http://schemas.microsoft.com/office/powerpoint/2010/main" val="351512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59313377-6558-4420-B8A8-D3B2D8B916F7}"/>
              </a:ext>
            </a:extLst>
          </p:cNvPr>
          <p:cNvPicPr>
            <a:picLocks noChangeAspect="1"/>
          </p:cNvPicPr>
          <p:nvPr/>
        </p:nvPicPr>
        <p:blipFill>
          <a:blip r:embed="rId2"/>
          <a:stretch>
            <a:fillRect/>
          </a:stretch>
        </p:blipFill>
        <p:spPr>
          <a:xfrm>
            <a:off x="794782" y="685801"/>
            <a:ext cx="7511018" cy="5047558"/>
          </a:xfrm>
          <a:prstGeom prst="rect">
            <a:avLst/>
          </a:prstGeom>
          <a:ln w="28575">
            <a:solidFill>
              <a:schemeClr val="tx1"/>
            </a:solidFill>
          </a:ln>
        </p:spPr>
      </p:pic>
      <p:sp>
        <p:nvSpPr>
          <p:cNvPr id="4" name="TextBox 3">
            <a:extLst>
              <a:ext uri="{FF2B5EF4-FFF2-40B4-BE49-F238E27FC236}">
                <a16:creationId xmlns:a16="http://schemas.microsoft.com/office/drawing/2014/main" xmlns="" id="{8E5DFF66-9709-4E94-A4C1-684046C9F0C6}"/>
              </a:ext>
            </a:extLst>
          </p:cNvPr>
          <p:cNvSpPr txBox="1"/>
          <p:nvPr/>
        </p:nvSpPr>
        <p:spPr>
          <a:xfrm>
            <a:off x="990600" y="2598398"/>
            <a:ext cx="2209800" cy="1200329"/>
          </a:xfrm>
          <a:prstGeom prst="rect">
            <a:avLst/>
          </a:prstGeom>
          <a:noFill/>
        </p:spPr>
        <p:txBody>
          <a:bodyPr wrap="square" rtlCol="0">
            <a:spAutoFit/>
          </a:bodyPr>
          <a:lstStyle/>
          <a:p>
            <a:r>
              <a:rPr lang="en-US" b="1" dirty="0"/>
              <a:t>UTILITY RELOCATION PLANS</a:t>
            </a:r>
          </a:p>
        </p:txBody>
      </p:sp>
    </p:spTree>
    <p:extLst>
      <p:ext uri="{BB962C8B-B14F-4D97-AF65-F5344CB8AC3E}">
        <p14:creationId xmlns:p14="http://schemas.microsoft.com/office/powerpoint/2010/main" val="84057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6D5C1D14-7763-45F3-9E94-2AF436015E10}"/>
              </a:ext>
            </a:extLst>
          </p:cNvPr>
          <p:cNvPicPr>
            <a:picLocks noChangeAspect="1"/>
          </p:cNvPicPr>
          <p:nvPr/>
        </p:nvPicPr>
        <p:blipFill>
          <a:blip r:embed="rId2"/>
          <a:stretch>
            <a:fillRect/>
          </a:stretch>
        </p:blipFill>
        <p:spPr>
          <a:xfrm>
            <a:off x="404261" y="609600"/>
            <a:ext cx="8282539" cy="5105399"/>
          </a:xfrm>
          <a:prstGeom prst="rect">
            <a:avLst/>
          </a:prstGeom>
          <a:ln w="28575">
            <a:solidFill>
              <a:schemeClr val="tx1"/>
            </a:solidFill>
          </a:ln>
        </p:spPr>
      </p:pic>
      <p:sp>
        <p:nvSpPr>
          <p:cNvPr id="4" name="TextBox 3">
            <a:extLst>
              <a:ext uri="{FF2B5EF4-FFF2-40B4-BE49-F238E27FC236}">
                <a16:creationId xmlns:a16="http://schemas.microsoft.com/office/drawing/2014/main" xmlns="" id="{91BA501A-C176-4230-9C3F-5E2279F08ADD}"/>
              </a:ext>
            </a:extLst>
          </p:cNvPr>
          <p:cNvSpPr txBox="1"/>
          <p:nvPr/>
        </p:nvSpPr>
        <p:spPr>
          <a:xfrm>
            <a:off x="6477000" y="4514671"/>
            <a:ext cx="2209800" cy="1200329"/>
          </a:xfrm>
          <a:prstGeom prst="rect">
            <a:avLst/>
          </a:prstGeom>
          <a:noFill/>
        </p:spPr>
        <p:txBody>
          <a:bodyPr wrap="square" rtlCol="0">
            <a:spAutoFit/>
          </a:bodyPr>
          <a:lstStyle/>
          <a:p>
            <a:r>
              <a:rPr lang="en-US" b="1" dirty="0"/>
              <a:t>UTILITY RELOCATION PLANS</a:t>
            </a:r>
          </a:p>
        </p:txBody>
      </p:sp>
    </p:spTree>
    <p:extLst>
      <p:ext uri="{BB962C8B-B14F-4D97-AF65-F5344CB8AC3E}">
        <p14:creationId xmlns:p14="http://schemas.microsoft.com/office/powerpoint/2010/main" val="185655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25A83980-AB47-4847-8520-49FF6E8FE48C}"/>
              </a:ext>
            </a:extLst>
          </p:cNvPr>
          <p:cNvPicPr>
            <a:picLocks noChangeAspect="1"/>
          </p:cNvPicPr>
          <p:nvPr/>
        </p:nvPicPr>
        <p:blipFill>
          <a:blip r:embed="rId2"/>
          <a:stretch>
            <a:fillRect/>
          </a:stretch>
        </p:blipFill>
        <p:spPr>
          <a:xfrm>
            <a:off x="439824" y="685800"/>
            <a:ext cx="8170776" cy="5051655"/>
          </a:xfrm>
          <a:prstGeom prst="rect">
            <a:avLst/>
          </a:prstGeom>
          <a:ln w="28575">
            <a:solidFill>
              <a:schemeClr val="tx1"/>
            </a:solidFill>
          </a:ln>
        </p:spPr>
      </p:pic>
      <p:sp>
        <p:nvSpPr>
          <p:cNvPr id="4" name="TextBox 3">
            <a:extLst>
              <a:ext uri="{FF2B5EF4-FFF2-40B4-BE49-F238E27FC236}">
                <a16:creationId xmlns:a16="http://schemas.microsoft.com/office/drawing/2014/main" xmlns="" id="{8A8AA4B7-0506-4C6F-87DC-660957052F64}"/>
              </a:ext>
            </a:extLst>
          </p:cNvPr>
          <p:cNvSpPr txBox="1"/>
          <p:nvPr/>
        </p:nvSpPr>
        <p:spPr>
          <a:xfrm>
            <a:off x="6400800" y="4572000"/>
            <a:ext cx="2209800" cy="1200329"/>
          </a:xfrm>
          <a:prstGeom prst="rect">
            <a:avLst/>
          </a:prstGeom>
          <a:noFill/>
        </p:spPr>
        <p:txBody>
          <a:bodyPr wrap="square" rtlCol="0">
            <a:spAutoFit/>
          </a:bodyPr>
          <a:lstStyle/>
          <a:p>
            <a:r>
              <a:rPr lang="en-US" b="1" dirty="0"/>
              <a:t>UTILITY RELOCATION PLANS</a:t>
            </a:r>
          </a:p>
        </p:txBody>
      </p:sp>
    </p:spTree>
    <p:extLst>
      <p:ext uri="{BB962C8B-B14F-4D97-AF65-F5344CB8AC3E}">
        <p14:creationId xmlns:p14="http://schemas.microsoft.com/office/powerpoint/2010/main" val="338977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401002" y="228600"/>
            <a:ext cx="8341995" cy="5486400"/>
          </a:xfrm>
          <a:prstGeom prst="rect">
            <a:avLst/>
          </a:prstGeom>
        </p:spPr>
        <p:txBody>
          <a:bodyPr vert="horz" lIns="91440" tIns="45720" rIns="91440" bIns="45720" rtlCol="0" anchor="ct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pPr marL="0" indent="0">
              <a:buNone/>
            </a:pPr>
            <a:r>
              <a:rPr lang="en-US" sz="3400" dirty="0">
                <a:latin typeface="Arial" panose="020B0604020202020204" pitchFamily="34" charset="0"/>
                <a:cs typeface="Arial" panose="020B0604020202020204" pitchFamily="34" charset="0"/>
              </a:rPr>
              <a:t>Innovation should be limited to:</a:t>
            </a:r>
          </a:p>
          <a:p>
            <a:pPr lvl="1"/>
            <a:r>
              <a:rPr lang="en-US" sz="3000" dirty="0">
                <a:latin typeface="Arial" panose="020B0604020202020204" pitchFamily="34" charset="0"/>
                <a:cs typeface="Arial" panose="020B0604020202020204" pitchFamily="34" charset="0"/>
              </a:rPr>
              <a:t>Means and Methods</a:t>
            </a:r>
          </a:p>
          <a:p>
            <a:pPr lvl="1"/>
            <a:r>
              <a:rPr lang="en-US" sz="3000" dirty="0">
                <a:latin typeface="Arial" panose="020B0604020202020204" pitchFamily="34" charset="0"/>
                <a:cs typeface="Arial" panose="020B0604020202020204" pitchFamily="34" charset="0"/>
              </a:rPr>
              <a:t>Roadway Alignments</a:t>
            </a:r>
          </a:p>
          <a:p>
            <a:pPr lvl="1"/>
            <a:r>
              <a:rPr lang="en-US" sz="3000" dirty="0">
                <a:latin typeface="Arial" panose="020B0604020202020204" pitchFamily="34" charset="0"/>
                <a:cs typeface="Arial" panose="020B0604020202020204" pitchFamily="34" charset="0"/>
              </a:rPr>
              <a:t>Approach to Project</a:t>
            </a:r>
          </a:p>
          <a:p>
            <a:pPr lvl="1"/>
            <a:r>
              <a:rPr lang="en-US" sz="3000" dirty="0">
                <a:latin typeface="Arial" panose="020B0604020202020204" pitchFamily="34" charset="0"/>
                <a:cs typeface="Arial" panose="020B0604020202020204" pitchFamily="34" charset="0"/>
              </a:rPr>
              <a:t>Use of New Products</a:t>
            </a:r>
          </a:p>
          <a:p>
            <a:pPr lvl="1"/>
            <a:r>
              <a:rPr lang="en-US" sz="3000" dirty="0">
                <a:latin typeface="Arial" panose="020B0604020202020204" pitchFamily="34" charset="0"/>
                <a:cs typeface="Arial" panose="020B0604020202020204" pitchFamily="34" charset="0"/>
              </a:rPr>
              <a:t>New Uses of Established Products, etc.</a:t>
            </a:r>
          </a:p>
          <a:p>
            <a:pPr lvl="1"/>
            <a:endParaRPr lang="en-US" sz="3000" dirty="0">
              <a:latin typeface="Arial" panose="020B0604020202020204" pitchFamily="34" charset="0"/>
              <a:cs typeface="Arial" panose="020B0604020202020204" pitchFamily="34" charset="0"/>
            </a:endParaRPr>
          </a:p>
          <a:p>
            <a:pPr marL="57150" indent="0">
              <a:buNone/>
            </a:pPr>
            <a:r>
              <a:rPr lang="en-US" sz="3400" dirty="0">
                <a:latin typeface="Arial" panose="020B0604020202020204" pitchFamily="34" charset="0"/>
                <a:cs typeface="Arial" panose="020B0604020202020204" pitchFamily="34" charset="0"/>
              </a:rPr>
              <a:t>Innovations which deviate from the Design &amp; Construction Criteria, Commitments, etc. will not be considered.</a:t>
            </a:r>
          </a:p>
          <a:p>
            <a:endParaRPr lang="en-US" sz="3400" dirty="0">
              <a:latin typeface="Arial" panose="020B0604020202020204" pitchFamily="34" charset="0"/>
              <a:cs typeface="Arial" panose="020B0604020202020204" pitchFamily="34" charset="0"/>
            </a:endParaRPr>
          </a:p>
          <a:p>
            <a:pPr indent="-228600" eaLnBrk="1" hangingPunct="1">
              <a:lnSpc>
                <a:spcPct val="90000"/>
              </a:lnSpc>
            </a:pPr>
            <a:endParaRPr lang="en-US" sz="1900" dirty="0"/>
          </a:p>
        </p:txBody>
      </p:sp>
    </p:spTree>
    <p:extLst>
      <p:ext uri="{BB962C8B-B14F-4D97-AF65-F5344CB8AC3E}">
        <p14:creationId xmlns:p14="http://schemas.microsoft.com/office/powerpoint/2010/main" val="232971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Utilities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graphicFrame>
        <p:nvGraphicFramePr>
          <p:cNvPr id="2" name="Object 1">
            <a:extLst>
              <a:ext uri="{FF2B5EF4-FFF2-40B4-BE49-F238E27FC236}">
                <a16:creationId xmlns:a16="http://schemas.microsoft.com/office/drawing/2014/main" xmlns="" id="{02EB692E-3853-4C05-A9C1-33BFC7F7AE22}"/>
              </a:ext>
            </a:extLst>
          </p:cNvPr>
          <p:cNvGraphicFramePr>
            <a:graphicFrameLocks noChangeAspect="1"/>
          </p:cNvGraphicFramePr>
          <p:nvPr>
            <p:extLst>
              <p:ext uri="{D42A27DB-BD31-4B8C-83A1-F6EECF244321}">
                <p14:modId xmlns:p14="http://schemas.microsoft.com/office/powerpoint/2010/main" val="3767872904"/>
              </p:ext>
            </p:extLst>
          </p:nvPr>
        </p:nvGraphicFramePr>
        <p:xfrm>
          <a:off x="498776" y="1173163"/>
          <a:ext cx="8146447" cy="4035425"/>
        </p:xfrm>
        <a:graphic>
          <a:graphicData uri="http://schemas.openxmlformats.org/presentationml/2006/ole">
            <mc:AlternateContent xmlns:mc="http://schemas.openxmlformats.org/markup-compatibility/2006">
              <mc:Choice xmlns:v="urn:schemas-microsoft-com:vml" Requires="v">
                <p:oleObj spid="_x0000_s1039" name="Worksheet" r:id="rId3" imgW="7185483" imgH="3558666" progId="Excel.Sheet.8">
                  <p:embed/>
                </p:oleObj>
              </mc:Choice>
              <mc:Fallback>
                <p:oleObj name="Worksheet" r:id="rId3" imgW="7185483" imgH="3558666" progId="Excel.Sheet.8">
                  <p:embed/>
                  <p:pic>
                    <p:nvPicPr>
                      <p:cNvPr id="0" name=""/>
                      <p:cNvPicPr/>
                      <p:nvPr/>
                    </p:nvPicPr>
                    <p:blipFill>
                      <a:blip r:embed="rId4"/>
                      <a:stretch>
                        <a:fillRect/>
                      </a:stretch>
                    </p:blipFill>
                    <p:spPr>
                      <a:xfrm>
                        <a:off x="498776" y="1173163"/>
                        <a:ext cx="8146447" cy="4035425"/>
                      </a:xfrm>
                      <a:prstGeom prst="rect">
                        <a:avLst/>
                      </a:prstGeom>
                    </p:spPr>
                  </p:pic>
                </p:oleObj>
              </mc:Fallback>
            </mc:AlternateContent>
          </a:graphicData>
        </a:graphic>
      </p:graphicFrame>
    </p:spTree>
    <p:extLst>
      <p:ext uri="{BB962C8B-B14F-4D97-AF65-F5344CB8AC3E}">
        <p14:creationId xmlns:p14="http://schemas.microsoft.com/office/powerpoint/2010/main" val="195615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381000"/>
            <a:ext cx="7886700" cy="7921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Letter of Interest (for Shortlisting Purposes Only)</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647700" y="1173163"/>
            <a:ext cx="8191501" cy="4694237"/>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eaLnBrk="1" hangingPunct="1">
              <a:lnSpc>
                <a:spcPct val="90000"/>
              </a:lnSpc>
              <a:buNone/>
            </a:pPr>
            <a:r>
              <a:rPr lang="en-US" sz="2400" dirty="0">
                <a:latin typeface="Arial" panose="020B0604020202020204" pitchFamily="34" charset="0"/>
                <a:cs typeface="Arial" panose="020B0604020202020204" pitchFamily="34" charset="0"/>
              </a:rPr>
              <a:t>THEA will judge the relative ability of each submitting firm to perform the required services based on qualification information and the LOI</a:t>
            </a:r>
          </a:p>
          <a:p>
            <a:pPr indent="-228600" eaLnBrk="1" hangingPunct="1">
              <a:lnSpc>
                <a:spcPct val="90000"/>
              </a:lnSpc>
            </a:pPr>
            <a:r>
              <a:rPr lang="en-US" sz="2400" dirty="0">
                <a:latin typeface="Arial" panose="020B0604020202020204" pitchFamily="34" charset="0"/>
                <a:cs typeface="Arial" panose="020B0604020202020204" pitchFamily="34" charset="0"/>
              </a:rPr>
              <a:t>New Times Roman type font, minimum font size ten (10)</a:t>
            </a:r>
          </a:p>
          <a:p>
            <a:pPr indent="-228600" eaLnBrk="1" hangingPunct="1">
              <a:lnSpc>
                <a:spcPct val="90000"/>
              </a:lnSpc>
            </a:pPr>
            <a:r>
              <a:rPr lang="en-US" sz="2400" dirty="0">
                <a:latin typeface="Arial" panose="020B0604020202020204" pitchFamily="34" charset="0"/>
                <a:cs typeface="Arial" panose="020B0604020202020204" pitchFamily="34" charset="0"/>
              </a:rPr>
              <a:t>LOI limited to five (5) 81/2” x 11” pages</a:t>
            </a:r>
          </a:p>
          <a:p>
            <a:pPr marL="914400" lvl="1" indent="-228600" eaLnBrk="1" hangingPunct="1">
              <a:lnSpc>
                <a:spcPct val="90000"/>
              </a:lnSpc>
            </a:pPr>
            <a:r>
              <a:rPr lang="en-US" sz="2400" dirty="0">
                <a:latin typeface="Arial" panose="020B0604020202020204" pitchFamily="34" charset="0"/>
                <a:cs typeface="Arial" panose="020B0604020202020204" pitchFamily="34" charset="0"/>
              </a:rPr>
              <a:t>Contact Info for DB Contact Person</a:t>
            </a:r>
          </a:p>
          <a:p>
            <a:pPr marL="914400" lvl="1" indent="-228600" eaLnBrk="1" hangingPunct="1">
              <a:lnSpc>
                <a:spcPct val="90000"/>
              </a:lnSpc>
            </a:pPr>
            <a:r>
              <a:rPr lang="en-US" sz="2400" dirty="0">
                <a:latin typeface="Arial" panose="020B0604020202020204" pitchFamily="34" charset="0"/>
                <a:cs typeface="Arial" panose="020B0604020202020204" pitchFamily="34" charset="0"/>
              </a:rPr>
              <a:t>Qualification status of the Contractor &amp; Consultant</a:t>
            </a:r>
          </a:p>
          <a:p>
            <a:pPr marL="914400" lvl="1" indent="-228600" eaLnBrk="1" hangingPunct="1">
              <a:lnSpc>
                <a:spcPct val="90000"/>
              </a:lnSpc>
            </a:pPr>
            <a:r>
              <a:rPr lang="en-US" sz="2400" dirty="0">
                <a:latin typeface="Arial" panose="020B0604020202020204" pitchFamily="34" charset="0"/>
                <a:cs typeface="Arial" panose="020B0604020202020204" pitchFamily="34" charset="0"/>
              </a:rPr>
              <a:t>Qualifications of Subs and Key Personnel</a:t>
            </a:r>
          </a:p>
          <a:p>
            <a:pPr marL="514350" indent="-228600" eaLnBrk="1" hangingPunct="1">
              <a:lnSpc>
                <a:spcPct val="90000"/>
              </a:lnSpc>
            </a:pPr>
            <a:r>
              <a:rPr lang="en-US" sz="2400" dirty="0">
                <a:latin typeface="Arial" panose="020B0604020202020204" pitchFamily="34" charset="0"/>
                <a:cs typeface="Arial" panose="020B0604020202020204" pitchFamily="34" charset="0"/>
              </a:rPr>
              <a:t>One (1) page 11” x 17” Organization Chart*</a:t>
            </a:r>
          </a:p>
          <a:p>
            <a:pPr marL="514350" indent="-228600" eaLnBrk="1" hangingPunct="1">
              <a:lnSpc>
                <a:spcPct val="90000"/>
              </a:lnSpc>
            </a:pPr>
            <a:r>
              <a:rPr lang="en-US" sz="2400" dirty="0">
                <a:latin typeface="Arial" panose="020B0604020202020204" pitchFamily="34" charset="0"/>
                <a:cs typeface="Arial" panose="020B0604020202020204" pitchFamily="34" charset="0"/>
              </a:rPr>
              <a:t>Three (3) pages of Performance History with the Authority or FDOT*</a:t>
            </a:r>
          </a:p>
          <a:p>
            <a:pPr marL="285750" indent="0" eaLnBrk="1" hangingPunct="1">
              <a:lnSpc>
                <a:spcPct val="90000"/>
              </a:lnSpc>
              <a:buNone/>
            </a:pPr>
            <a:r>
              <a:rPr lang="en-US" sz="2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Not Considered in the five (5) page count/limitation</a:t>
            </a:r>
          </a:p>
        </p:txBody>
      </p:sp>
    </p:spTree>
    <p:extLst>
      <p:ext uri="{BB962C8B-B14F-4D97-AF65-F5344CB8AC3E}">
        <p14:creationId xmlns:p14="http://schemas.microsoft.com/office/powerpoint/2010/main" val="399860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3250" y="0"/>
            <a:ext cx="7886700" cy="13255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Letter of Interest (for Shortlisting Purposes Only)</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673100" y="914400"/>
            <a:ext cx="8191501"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ctr" eaLnBrk="1" hangingPunct="1">
              <a:lnSpc>
                <a:spcPct val="90000"/>
              </a:lnSpc>
              <a:buNone/>
            </a:pPr>
            <a:r>
              <a:rPr lang="en-US" sz="2400" dirty="0">
                <a:latin typeface="Arial" panose="020B0604020202020204" pitchFamily="34" charset="0"/>
                <a:cs typeface="Arial" panose="020B0604020202020204" pitchFamily="34" charset="0"/>
              </a:rPr>
              <a:t>CRITERIA FOR EVALUATING PHASE I LOI SUBMITTALS</a:t>
            </a:r>
          </a:p>
          <a:p>
            <a:pPr indent="-228600" eaLnBrk="1" hangingPunct="1">
              <a:lnSpc>
                <a:spcPct val="90000"/>
              </a:lnSpc>
            </a:pPr>
            <a:r>
              <a:rPr lang="en-US" sz="2400" dirty="0">
                <a:latin typeface="Arial" panose="020B0604020202020204" pitchFamily="34" charset="0"/>
                <a:cs typeface="Arial" panose="020B0604020202020204" pitchFamily="34" charset="0"/>
              </a:rPr>
              <a:t>Design-Build Firm Name and </a:t>
            </a:r>
            <a:r>
              <a:rPr lang="en-US" sz="2400" dirty="0" err="1">
                <a:latin typeface="Arial" panose="020B0604020202020204" pitchFamily="34" charset="0"/>
                <a:cs typeface="Arial" panose="020B0604020202020204" pitchFamily="34" charset="0"/>
              </a:rPr>
              <a:t>Prequalifications</a:t>
            </a:r>
            <a:r>
              <a:rPr lang="en-US" sz="2400" dirty="0">
                <a:latin typeface="Arial" panose="020B0604020202020204" pitchFamily="34" charset="0"/>
                <a:cs typeface="Arial" panose="020B0604020202020204" pitchFamily="34" charset="0"/>
              </a:rPr>
              <a:t> including Contractor and Consultant (pass/fail)</a:t>
            </a:r>
          </a:p>
          <a:p>
            <a:pPr indent="-228600" eaLnBrk="1" hangingPunct="1">
              <a:lnSpc>
                <a:spcPct val="90000"/>
              </a:lnSpc>
            </a:pPr>
            <a:r>
              <a:rPr lang="en-US" sz="2400" dirty="0">
                <a:latin typeface="Arial" panose="020B0604020202020204" pitchFamily="34" charset="0"/>
                <a:cs typeface="Arial" panose="020B0604020202020204" pitchFamily="34" charset="0"/>
              </a:rPr>
              <a:t>Past Performance Evaluations, Design-Build Project Experience, Organization, and Staffing (10 Total Points)</a:t>
            </a:r>
          </a:p>
          <a:p>
            <a:pPr lvl="1" indent="-228600" eaLnBrk="1" hangingPunct="1">
              <a:lnSpc>
                <a:spcPct val="90000"/>
              </a:lnSpc>
            </a:pPr>
            <a:r>
              <a:rPr lang="en-US" sz="2000" dirty="0">
                <a:latin typeface="Arial" panose="020B0604020202020204" pitchFamily="34" charset="0"/>
                <a:cs typeface="Arial" panose="020B0604020202020204" pitchFamily="34" charset="0"/>
              </a:rPr>
              <a:t>Contractor &amp; Consultant Grades with the Department</a:t>
            </a:r>
          </a:p>
          <a:p>
            <a:pPr lvl="1" indent="-228600" eaLnBrk="1" hangingPunct="1">
              <a:lnSpc>
                <a:spcPct val="90000"/>
              </a:lnSpc>
            </a:pPr>
            <a:r>
              <a:rPr lang="en-US" sz="2000" dirty="0">
                <a:latin typeface="Arial" panose="020B0604020202020204" pitchFamily="34" charset="0"/>
                <a:cs typeface="Arial" panose="020B0604020202020204" pitchFamily="34" charset="0"/>
              </a:rPr>
              <a:t>Performance History with THEA, FDOT, &amp; Other Agencies</a:t>
            </a:r>
          </a:p>
          <a:p>
            <a:pPr lvl="1" indent="-228600" eaLnBrk="1" hangingPunct="1">
              <a:lnSpc>
                <a:spcPct val="90000"/>
              </a:lnSpc>
            </a:pPr>
            <a:r>
              <a:rPr lang="en-US" sz="2000" dirty="0">
                <a:latin typeface="Arial" panose="020B0604020202020204" pitchFamily="34" charset="0"/>
                <a:cs typeface="Arial" panose="020B0604020202020204" pitchFamily="34" charset="0"/>
              </a:rPr>
              <a:t>DB History of Contractor and Consultant</a:t>
            </a:r>
          </a:p>
          <a:p>
            <a:pPr lvl="1" indent="-228600" eaLnBrk="1" hangingPunct="1">
              <a:lnSpc>
                <a:spcPct val="90000"/>
              </a:lnSpc>
            </a:pPr>
            <a:r>
              <a:rPr lang="en-US" sz="2000" dirty="0">
                <a:latin typeface="Arial" panose="020B0604020202020204" pitchFamily="34" charset="0"/>
                <a:cs typeface="Arial" panose="020B0604020202020204" pitchFamily="34" charset="0"/>
              </a:rPr>
              <a:t>Similar Types of Work Experience</a:t>
            </a:r>
          </a:p>
          <a:p>
            <a:pPr lvl="1" indent="-228600" eaLnBrk="1" hangingPunct="1">
              <a:lnSpc>
                <a:spcPct val="90000"/>
              </a:lnSpc>
            </a:pPr>
            <a:r>
              <a:rPr lang="en-US" sz="2000" dirty="0">
                <a:latin typeface="Arial" panose="020B0604020202020204" pitchFamily="34" charset="0"/>
                <a:cs typeface="Arial" panose="020B0604020202020204" pitchFamily="34" charset="0"/>
              </a:rPr>
              <a:t>Environmental Record with Department</a:t>
            </a:r>
          </a:p>
          <a:p>
            <a:pPr lvl="1" indent="-228600" eaLnBrk="1" hangingPunct="1">
              <a:lnSpc>
                <a:spcPct val="90000"/>
              </a:lnSpc>
            </a:pPr>
            <a:r>
              <a:rPr lang="en-US" sz="2000" dirty="0">
                <a:latin typeface="Arial" panose="020B0604020202020204" pitchFamily="34" charset="0"/>
                <a:cs typeface="Arial" panose="020B0604020202020204" pitchFamily="34" charset="0"/>
              </a:rPr>
              <a:t>DB Firm Organization, Staffing Plan, Coordination Plan</a:t>
            </a:r>
          </a:p>
          <a:p>
            <a:pPr lvl="1" indent="-228600" eaLnBrk="1" hangingPunct="1">
              <a:lnSpc>
                <a:spcPct val="90000"/>
              </a:lnSpc>
            </a:pPr>
            <a:r>
              <a:rPr lang="en-US" sz="2000" dirty="0">
                <a:latin typeface="Arial" panose="020B0604020202020204" pitchFamily="34" charset="0"/>
                <a:cs typeface="Arial" panose="020B0604020202020204" pitchFamily="34" charset="0"/>
              </a:rPr>
              <a:t>Availability</a:t>
            </a:r>
          </a:p>
          <a:p>
            <a:pPr lvl="1" indent="-228600" eaLnBrk="1" hangingPunct="1">
              <a:lnSpc>
                <a:spcPct val="90000"/>
              </a:lnSpc>
            </a:pPr>
            <a:r>
              <a:rPr lang="en-US" sz="2000" dirty="0">
                <a:latin typeface="Arial" panose="020B0604020202020204" pitchFamily="34" charset="0"/>
                <a:cs typeface="Arial" panose="020B0604020202020204" pitchFamily="34" charset="0"/>
              </a:rPr>
              <a:t>SBE Participation</a:t>
            </a:r>
          </a:p>
        </p:txBody>
      </p:sp>
    </p:spTree>
    <p:extLst>
      <p:ext uri="{BB962C8B-B14F-4D97-AF65-F5344CB8AC3E}">
        <p14:creationId xmlns:p14="http://schemas.microsoft.com/office/powerpoint/2010/main" val="2608998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49" y="0"/>
            <a:ext cx="7886700" cy="13255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Letter of Interest (for Shortlisting Purposes Only)</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476249" y="381000"/>
            <a:ext cx="8191501" cy="4694237"/>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ctr" eaLnBrk="1" hangingPunct="1">
              <a:spcBef>
                <a:spcPts val="0"/>
              </a:spcBef>
              <a:buNone/>
            </a:pPr>
            <a:r>
              <a:rPr lang="en-US" sz="2400" dirty="0">
                <a:latin typeface="Arial" panose="020B0604020202020204" pitchFamily="34" charset="0"/>
                <a:cs typeface="Arial" panose="020B0604020202020204" pitchFamily="34" charset="0"/>
              </a:rPr>
              <a:t>CRITERIA FOR EVALUATING PHASE I LOI SUBMITTALS Continued</a:t>
            </a:r>
          </a:p>
          <a:p>
            <a:pPr marL="114300" indent="0" algn="ctr" eaLnBrk="1" hangingPunct="1">
              <a:spcBef>
                <a:spcPts val="0"/>
              </a:spcBef>
              <a:buNone/>
            </a:pPr>
            <a:endParaRPr lang="en-US" sz="2000" dirty="0">
              <a:latin typeface="Arial" panose="020B0604020202020204" pitchFamily="34" charset="0"/>
              <a:cs typeface="Arial" panose="020B0604020202020204" pitchFamily="34" charset="0"/>
            </a:endParaRPr>
          </a:p>
          <a:p>
            <a:pPr marL="514350" indent="-228600" eaLnBrk="1" hangingPunct="1">
              <a:lnSpc>
                <a:spcPct val="90000"/>
              </a:lnSpc>
            </a:pPr>
            <a:r>
              <a:rPr lang="en-US" sz="2400" dirty="0">
                <a:latin typeface="Arial" panose="020B0604020202020204" pitchFamily="34" charset="0"/>
                <a:cs typeface="Arial" panose="020B0604020202020204" pitchFamily="34" charset="0"/>
              </a:rPr>
              <a:t>Design-Build Project Requirements and Critical Issues (10 Total Points)</a:t>
            </a:r>
          </a:p>
          <a:p>
            <a:pPr marL="914400" lvl="1" indent="-228600" eaLnBrk="1" hangingPunct="1">
              <a:lnSpc>
                <a:spcPct val="90000"/>
              </a:lnSpc>
            </a:pPr>
            <a:r>
              <a:rPr lang="en-US" sz="2000" dirty="0">
                <a:latin typeface="Arial" panose="020B0604020202020204" pitchFamily="34" charset="0"/>
                <a:cs typeface="Arial" panose="020B0604020202020204" pitchFamily="34" charset="0"/>
              </a:rPr>
              <a:t>Understanding of Design-Build Project Requirements</a:t>
            </a:r>
          </a:p>
          <a:p>
            <a:pPr marL="914400" lvl="1" indent="-228600" eaLnBrk="1" hangingPunct="1">
              <a:lnSpc>
                <a:spcPct val="90000"/>
              </a:lnSpc>
            </a:pPr>
            <a:r>
              <a:rPr lang="en-US" sz="2000" dirty="0">
                <a:latin typeface="Arial" panose="020B0604020202020204" pitchFamily="34" charset="0"/>
                <a:cs typeface="Arial" panose="020B0604020202020204" pitchFamily="34" charset="0"/>
              </a:rPr>
              <a:t>Identification of critical Issues</a:t>
            </a:r>
          </a:p>
          <a:p>
            <a:pPr marL="914400" lvl="1" indent="-228600" eaLnBrk="1" hangingPunct="1">
              <a:lnSpc>
                <a:spcPct val="90000"/>
              </a:lnSpc>
            </a:pPr>
            <a:r>
              <a:rPr lang="en-US" sz="2000" dirty="0">
                <a:latin typeface="Arial" panose="020B0604020202020204" pitchFamily="34" charset="0"/>
                <a:cs typeface="Arial" panose="020B0604020202020204" pitchFamily="34" charset="0"/>
              </a:rPr>
              <a:t>Outline for addressing critical issues.</a:t>
            </a:r>
          </a:p>
        </p:txBody>
      </p:sp>
    </p:spTree>
    <p:extLst>
      <p:ext uri="{BB962C8B-B14F-4D97-AF65-F5344CB8AC3E}">
        <p14:creationId xmlns:p14="http://schemas.microsoft.com/office/powerpoint/2010/main" val="166715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399"/>
            <a:ext cx="7886700" cy="1295400"/>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Technical Proposal</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381001" y="685800"/>
            <a:ext cx="8458200"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457200" eaLnBrk="1" hangingPunct="1">
              <a:lnSpc>
                <a:spcPct val="90000"/>
              </a:lnSpc>
            </a:pPr>
            <a:r>
              <a:rPr lang="en-US" sz="2600" dirty="0">
                <a:latin typeface="Arial" panose="020B0604020202020204" pitchFamily="34" charset="0"/>
                <a:cs typeface="Arial" panose="020B0604020202020204" pitchFamily="34" charset="0"/>
              </a:rPr>
              <a:t>Submit FDOT Low Bid Design-Build Qualification Validation Form #700-011-36 a minimum of 24 hours prior to Bid/Price Proposal Opening</a:t>
            </a:r>
          </a:p>
          <a:p>
            <a:pPr marL="571500" indent="-457200" eaLnBrk="1" hangingPunct="1">
              <a:lnSpc>
                <a:spcPct val="90000"/>
              </a:lnSpc>
            </a:pPr>
            <a:r>
              <a:rPr lang="en-US" sz="2600" dirty="0">
                <a:latin typeface="Arial" panose="020B0604020202020204" pitchFamily="34" charset="0"/>
                <a:cs typeface="Arial" panose="020B0604020202020204" pitchFamily="34" charset="0"/>
              </a:rPr>
              <a:t>Submit FDOT Low Bid Design-Build Technical Proposal Form #700-010-21</a:t>
            </a:r>
          </a:p>
          <a:p>
            <a:pPr marL="971550" lvl="1" indent="-457200" eaLnBrk="1" hangingPunct="1">
              <a:lnSpc>
                <a:spcPct val="90000"/>
              </a:lnSpc>
            </a:pPr>
            <a:r>
              <a:rPr lang="en-US" sz="2200" dirty="0">
                <a:latin typeface="Arial" panose="020B0604020202020204" pitchFamily="34" charset="0"/>
                <a:cs typeface="Arial" panose="020B0604020202020204" pitchFamily="34" charset="0"/>
              </a:rPr>
              <a:t>Use Pages 4 and 5 of form to provide:</a:t>
            </a:r>
          </a:p>
          <a:p>
            <a:pPr marL="1371600" lvl="2" indent="-457200" eaLnBrk="1" hangingPunct="1">
              <a:lnSpc>
                <a:spcPct val="90000"/>
              </a:lnSpc>
            </a:pPr>
            <a:r>
              <a:rPr lang="en-US" sz="1800" dirty="0">
                <a:latin typeface="Arial" panose="020B0604020202020204" pitchFamily="34" charset="0"/>
                <a:cs typeface="Arial" panose="020B0604020202020204" pitchFamily="34" charset="0"/>
              </a:rPr>
              <a:t>Proposed approach and understanding of project</a:t>
            </a:r>
          </a:p>
          <a:p>
            <a:pPr marL="1371600" lvl="2" indent="-457200" eaLnBrk="1" hangingPunct="1">
              <a:lnSpc>
                <a:spcPct val="90000"/>
              </a:lnSpc>
            </a:pPr>
            <a:r>
              <a:rPr lang="en-US" sz="1800" dirty="0">
                <a:latin typeface="Arial" panose="020B0604020202020204" pitchFamily="34" charset="0"/>
                <a:cs typeface="Arial" panose="020B0604020202020204" pitchFamily="34" charset="0"/>
              </a:rPr>
              <a:t>Proposed key personnel and their proposed roles (do not include resumes)</a:t>
            </a:r>
          </a:p>
          <a:p>
            <a:pPr marL="1371600" lvl="2" indent="-457200" eaLnBrk="1" hangingPunct="1">
              <a:lnSpc>
                <a:spcPct val="90000"/>
              </a:lnSpc>
            </a:pPr>
            <a:r>
              <a:rPr lang="en-US" sz="1800" dirty="0">
                <a:latin typeface="Arial" panose="020B0604020202020204" pitchFamily="34" charset="0"/>
                <a:cs typeface="Arial" panose="020B0604020202020204" pitchFamily="34" charset="0"/>
              </a:rPr>
              <a:t>Responsible Office</a:t>
            </a:r>
          </a:p>
          <a:p>
            <a:pPr marL="571500" indent="-457200" eaLnBrk="1" hangingPunct="1">
              <a:lnSpc>
                <a:spcPct val="90000"/>
              </a:lnSpc>
            </a:pPr>
            <a:r>
              <a:rPr lang="en-US" sz="2600" dirty="0">
                <a:latin typeface="Arial" panose="020B0604020202020204" pitchFamily="34" charset="0"/>
                <a:cs typeface="Arial" panose="020B0604020202020204" pitchFamily="34" charset="0"/>
              </a:rPr>
              <a:t>Technical Proposals will be reviewed for responsiveness only after opening of Bid/Price Proposal, starting with the low bidder</a:t>
            </a:r>
          </a:p>
          <a:p>
            <a:pPr marL="971550" lvl="1" indent="-457200" eaLnBrk="1" hangingPunct="1">
              <a:lnSpc>
                <a:spcPct val="90000"/>
              </a:lnSpc>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44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Roles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Developer</a:t>
            </a:r>
          </a:p>
          <a:p>
            <a:pPr indent="-228600" eaLnBrk="1" hangingPunct="1">
              <a:lnSpc>
                <a:spcPct val="90000"/>
              </a:lnSpc>
            </a:pPr>
            <a:r>
              <a:rPr lang="en-US" sz="2400" b="1" dirty="0"/>
              <a:t>City of Tampa</a:t>
            </a:r>
            <a:r>
              <a:rPr lang="en-US" sz="2400" dirty="0"/>
              <a:t>- Owner</a:t>
            </a:r>
          </a:p>
          <a:p>
            <a:pPr indent="-228600" eaLnBrk="1" hangingPunct="1">
              <a:lnSpc>
                <a:spcPct val="90000"/>
              </a:lnSpc>
            </a:pPr>
            <a:r>
              <a:rPr lang="en-US" sz="2400" b="1" dirty="0"/>
              <a:t>FDOT – </a:t>
            </a:r>
            <a:r>
              <a:rPr lang="en-US" sz="2400" dirty="0"/>
              <a:t>Owner (Nebraska Ave/SR 45/US 41)</a:t>
            </a:r>
            <a:endParaRPr lang="en-US" sz="2400" b="1" dirty="0"/>
          </a:p>
          <a:p>
            <a:pPr indent="-228600" eaLnBrk="1" hangingPunct="1">
              <a:lnSpc>
                <a:spcPct val="90000"/>
              </a:lnSpc>
            </a:pPr>
            <a:r>
              <a:rPr lang="en-US" sz="2400" b="1" dirty="0"/>
              <a:t>HNTB</a:t>
            </a:r>
            <a:r>
              <a:rPr lang="en-US" sz="2400" dirty="0"/>
              <a:t>- General Engineering Consultant (GEC) to THEA</a:t>
            </a:r>
          </a:p>
          <a:p>
            <a:pPr indent="-228600" eaLnBrk="1" hangingPunct="1">
              <a:lnSpc>
                <a:spcPct val="90000"/>
              </a:lnSpc>
            </a:pPr>
            <a:r>
              <a:rPr lang="en-US" sz="2400" b="1" dirty="0"/>
              <a:t>Tierra</a:t>
            </a:r>
            <a:r>
              <a:rPr lang="en-US" sz="2400" dirty="0"/>
              <a:t>- Geotechnical Consultant to  GEC &amp; THEA</a:t>
            </a:r>
          </a:p>
          <a:p>
            <a:pPr indent="-228600" eaLnBrk="1" hangingPunct="1">
              <a:lnSpc>
                <a:spcPct val="90000"/>
              </a:lnSpc>
            </a:pPr>
            <a:r>
              <a:rPr lang="en-US" sz="2400" b="1" dirty="0"/>
              <a:t>Element</a:t>
            </a:r>
            <a:r>
              <a:rPr lang="en-US" sz="2400" dirty="0"/>
              <a:t>- Survey Consultant to GEC &amp; THEA</a:t>
            </a:r>
          </a:p>
          <a:p>
            <a:pPr indent="-228600" eaLnBrk="1" hangingPunct="1">
              <a:lnSpc>
                <a:spcPct val="90000"/>
              </a:lnSpc>
            </a:pPr>
            <a:r>
              <a:rPr lang="en-US" sz="2400" b="1" dirty="0"/>
              <a:t>Omni</a:t>
            </a:r>
            <a:r>
              <a:rPr lang="en-US" sz="2400" dirty="0"/>
              <a:t>- Utilities Consultant to GEC &amp; THEA</a:t>
            </a:r>
          </a:p>
          <a:p>
            <a:pPr indent="-228600" eaLnBrk="1" hangingPunct="1">
              <a:lnSpc>
                <a:spcPct val="90000"/>
              </a:lnSpc>
            </a:pPr>
            <a:r>
              <a:rPr lang="en-US" sz="2400" b="1" dirty="0"/>
              <a:t>Judith Villegas, EI</a:t>
            </a:r>
            <a:r>
              <a:rPr lang="en-US" sz="2400" dirty="0"/>
              <a:t>- THEA Project Manager</a:t>
            </a:r>
          </a:p>
          <a:p>
            <a:pPr indent="-228600" eaLnBrk="1" hangingPunct="1">
              <a:lnSpc>
                <a:spcPct val="90000"/>
              </a:lnSpc>
            </a:pPr>
            <a:r>
              <a:rPr lang="en-US" sz="2400" b="1" dirty="0"/>
              <a:t>Brian Pickard, PE</a:t>
            </a:r>
            <a:r>
              <a:rPr lang="en-US" sz="2400" dirty="0"/>
              <a:t>- THEA Director of Expressway Operations (Effective 6/15/20)</a:t>
            </a:r>
          </a:p>
          <a:p>
            <a:pPr indent="-228600" eaLnBrk="1" hangingPunct="1">
              <a:lnSpc>
                <a:spcPct val="90000"/>
              </a:lnSpc>
            </a:pPr>
            <a:r>
              <a:rPr lang="en-US" sz="2400" b="1" dirty="0"/>
              <a:t>Jim Drapp, PE</a:t>
            </a:r>
            <a:r>
              <a:rPr lang="en-US" sz="2400" dirty="0"/>
              <a:t>- GEC Project Manager</a:t>
            </a:r>
          </a:p>
          <a:p>
            <a:pPr indent="-228600" eaLnBrk="1" hangingPunct="1">
              <a:lnSpc>
                <a:spcPct val="90000"/>
              </a:lnSpc>
            </a:pPr>
            <a:endParaRPr lang="en-US" sz="1900" dirty="0"/>
          </a:p>
        </p:txBody>
      </p:sp>
    </p:spTree>
    <p:extLst>
      <p:ext uri="{BB962C8B-B14F-4D97-AF65-F5344CB8AC3E}">
        <p14:creationId xmlns:p14="http://schemas.microsoft.com/office/powerpoint/2010/main" val="423121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Price Proposal</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1143000"/>
            <a:ext cx="7922895" cy="4343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latin typeface="Arial" panose="020B0604020202020204" pitchFamily="34" charset="0"/>
                <a:cs typeface="Arial" panose="020B0604020202020204" pitchFamily="34" charset="0"/>
              </a:rPr>
              <a:t>Since JPA, Signal Replacement Work is required to be priced separately from remaining work on Twiggs. </a:t>
            </a:r>
          </a:p>
          <a:p>
            <a:pPr indent="-228600" eaLnBrk="1" hangingPunct="1">
              <a:lnSpc>
                <a:spcPct val="90000"/>
              </a:lnSpc>
            </a:pPr>
            <a:r>
              <a:rPr lang="en-US" sz="2400" dirty="0">
                <a:latin typeface="Arial" panose="020B0604020202020204" pitchFamily="34" charset="0"/>
                <a:cs typeface="Arial" panose="020B0604020202020204" pitchFamily="34" charset="0"/>
              </a:rPr>
              <a:t>Bid price shall be the total of the signal replacement work price plus the price of the remaining project work.</a:t>
            </a:r>
          </a:p>
          <a:p>
            <a:pPr indent="-228600" eaLnBrk="1" hangingPunct="1">
              <a:lnSpc>
                <a:spcPct val="90000"/>
              </a:lnSpc>
            </a:pPr>
            <a:r>
              <a:rPr lang="en-US" sz="2400" dirty="0">
                <a:latin typeface="Arial" panose="020B0604020202020204" pitchFamily="34" charset="0"/>
                <a:cs typeface="Arial" panose="020B0604020202020204" pitchFamily="34" charset="0"/>
              </a:rPr>
              <a:t>Price proposal shall include separate schedule of values for Signal Replacement Work</a:t>
            </a:r>
          </a:p>
          <a:p>
            <a:pPr indent="-228600" eaLnBrk="1" hangingPunct="1">
              <a:lnSpc>
                <a:spcPct val="90000"/>
              </a:lnSpc>
            </a:pPr>
            <a:r>
              <a:rPr lang="en-US" sz="2400" dirty="0">
                <a:latin typeface="Arial" panose="020B0604020202020204" pitchFamily="34" charset="0"/>
                <a:cs typeface="Arial" panose="020B0604020202020204" pitchFamily="34" charset="0"/>
              </a:rPr>
              <a:t>Contractor invoices shall include separate invoices for signal replacement work</a:t>
            </a:r>
          </a:p>
          <a:p>
            <a:pPr indent="-228600" eaLnBrk="1" hangingPunct="1">
              <a:lnSpc>
                <a:spcPct val="90000"/>
              </a:lnSpc>
            </a:pPr>
            <a:r>
              <a:rPr lang="en-US" sz="2400" dirty="0">
                <a:latin typeface="Arial" panose="020B0604020202020204" pitchFamily="34" charset="0"/>
                <a:cs typeface="Arial" panose="020B0604020202020204" pitchFamily="34" charset="0"/>
              </a:rPr>
              <a:t>Bid Price Proposal shall include # of Contract Calendar Days and % of SBE Proposed</a:t>
            </a:r>
          </a:p>
        </p:txBody>
      </p:sp>
    </p:spTree>
    <p:extLst>
      <p:ext uri="{BB962C8B-B14F-4D97-AF65-F5344CB8AC3E}">
        <p14:creationId xmlns:p14="http://schemas.microsoft.com/office/powerpoint/2010/main" val="167099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b="1" dirty="0">
                <a:latin typeface="Euphemia" panose="020B0503040102020104" pitchFamily="34" charset="0"/>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04801" y="1126153"/>
            <a:ext cx="8534398" cy="4893647"/>
          </a:xfrm>
          <a:prstGeom prst="rect">
            <a:avLst/>
          </a:prstGeom>
          <a:noFill/>
        </p:spPr>
        <p:txBody>
          <a:bodyPr wrap="square" rtlCol="0">
            <a:spAutoFit/>
          </a:bodyPr>
          <a:lstStyle/>
          <a:p>
            <a:r>
              <a:rPr lang="en-US" sz="2000" b="1" dirty="0"/>
              <a:t>Fri., June 5, 2020</a:t>
            </a:r>
            <a:r>
              <a:rPr lang="en-US" sz="2000" dirty="0"/>
              <a:t>	</a:t>
            </a:r>
            <a:r>
              <a:rPr lang="en-US" sz="2000" b="1" dirty="0"/>
              <a:t>Advertisement</a:t>
            </a:r>
          </a:p>
          <a:p>
            <a:r>
              <a:rPr lang="en-US" sz="2000" dirty="0"/>
              <a:t>Thurs., June 11, 2020    Mandatory Virtual Pre-Proposal Meeting</a:t>
            </a:r>
          </a:p>
          <a:p>
            <a:r>
              <a:rPr lang="en-US" sz="2000" dirty="0"/>
              <a:t>Thurs., July 18, 2020	Deadline to submit Questions/Request for 				Clarification</a:t>
            </a:r>
          </a:p>
          <a:p>
            <a:r>
              <a:rPr lang="en-US" sz="2000" dirty="0"/>
              <a:t>Mon., June 22, 2020	Addendum Release (if required)</a:t>
            </a:r>
          </a:p>
          <a:p>
            <a:r>
              <a:rPr lang="en-US" sz="2000" b="1" dirty="0"/>
              <a:t>Fri., June 26, 2020</a:t>
            </a:r>
            <a:r>
              <a:rPr lang="en-US" sz="2000" dirty="0"/>
              <a:t>	</a:t>
            </a:r>
            <a:r>
              <a:rPr lang="en-US" sz="2000" b="1" dirty="0"/>
              <a:t>Letter of Interest Due</a:t>
            </a:r>
          </a:p>
          <a:p>
            <a:r>
              <a:rPr lang="en-US" sz="2000" dirty="0"/>
              <a:t>Tues., June 30, 2020	Evaluation Committee Meeting</a:t>
            </a:r>
          </a:p>
          <a:p>
            <a:r>
              <a:rPr lang="en-US" sz="2000" b="1" dirty="0"/>
              <a:t>Wed., July 1, 2020</a:t>
            </a:r>
            <a:r>
              <a:rPr lang="en-US" sz="2000" dirty="0"/>
              <a:t>	</a:t>
            </a:r>
            <a:r>
              <a:rPr lang="en-US" sz="2000" b="1" dirty="0"/>
              <a:t>Posting of Shortlist</a:t>
            </a:r>
          </a:p>
          <a:p>
            <a:r>
              <a:rPr lang="en-US" sz="2000" dirty="0"/>
              <a:t>Mon., July, 13, 2020	Board Approval @ Board Committee As a Whole 			Mtg.</a:t>
            </a:r>
          </a:p>
          <a:p>
            <a:r>
              <a:rPr lang="en-US" sz="2000" dirty="0"/>
              <a:t>Tues., July, 14, 2020	Posting of Board Approval of Shortlist</a:t>
            </a:r>
          </a:p>
          <a:p>
            <a:r>
              <a:rPr lang="en-US" sz="2000" dirty="0"/>
              <a:t>Wed., July 15, 2020	Deadline for Shortlisted Firms to Declare Intent to 			Continue</a:t>
            </a:r>
          </a:p>
          <a:p>
            <a:r>
              <a:rPr lang="en-US" sz="2000" dirty="0"/>
              <a:t>Mon., Aug., 17, 2020	Final deadline for requests for Design Exceptions </a:t>
            </a:r>
          </a:p>
          <a:p>
            <a:r>
              <a:rPr lang="en-US" sz="2000" dirty="0"/>
              <a:t>			or Design Variations</a:t>
            </a:r>
          </a:p>
          <a:p>
            <a:endParaRPr lang="en-US" sz="1200" dirty="0"/>
          </a:p>
        </p:txBody>
      </p:sp>
    </p:spTree>
    <p:extLst>
      <p:ext uri="{BB962C8B-B14F-4D97-AF65-F5344CB8AC3E}">
        <p14:creationId xmlns:p14="http://schemas.microsoft.com/office/powerpoint/2010/main" val="386933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b="1" dirty="0">
                <a:latin typeface="Euphemia" panose="020B0503040102020104" pitchFamily="34" charset="0"/>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81000" y="914400"/>
            <a:ext cx="8458199" cy="5693866"/>
          </a:xfrm>
          <a:prstGeom prst="rect">
            <a:avLst/>
          </a:prstGeom>
          <a:noFill/>
        </p:spPr>
        <p:txBody>
          <a:bodyPr wrap="square" rtlCol="0">
            <a:spAutoFit/>
          </a:bodyPr>
          <a:lstStyle/>
          <a:p>
            <a:r>
              <a:rPr lang="en-US" sz="2000" dirty="0"/>
              <a:t>Mon., Aug. 24, 2020	Deadline to submit Questions prior to submission 			of Price Proposal</a:t>
            </a:r>
          </a:p>
          <a:p>
            <a:r>
              <a:rPr lang="en-US" sz="2000" dirty="0"/>
              <a:t>Mon., Aug. 31 2020	Deadline for Authority to post Responses to 				Questions</a:t>
            </a:r>
          </a:p>
          <a:p>
            <a:r>
              <a:rPr lang="en-US" sz="2000" dirty="0"/>
              <a:t>Thurs., Sept. 3, 2020	Deadline for DB Firms to submit FDOT Low Bid</a:t>
            </a:r>
          </a:p>
          <a:p>
            <a:r>
              <a:rPr lang="en-US" sz="2000" dirty="0"/>
              <a:t>			Design-Build Qualification Validation Form No.</a:t>
            </a:r>
          </a:p>
          <a:p>
            <a:r>
              <a:rPr lang="en-US" sz="2000" dirty="0"/>
              <a:t>			700-011-36</a:t>
            </a:r>
          </a:p>
          <a:p>
            <a:r>
              <a:rPr lang="en-US" sz="2000" dirty="0"/>
              <a:t>Fri., Sept., 4, 2020	</a:t>
            </a:r>
            <a:r>
              <a:rPr lang="en-US" sz="2000" b="1" dirty="0"/>
              <a:t>Technical &amp; Price Proposals Due, announcing 			of Bid/Price Proposals, TRC Meeting to 				determine  responsiveness of Technical 				Proposals</a:t>
            </a:r>
          </a:p>
          <a:p>
            <a:r>
              <a:rPr lang="en-US" sz="2000" dirty="0"/>
              <a:t>Mon., Sept. 14, 2020	Public Meeting of Selection Committee  (Board 				Committee Meeting as a Whole) &amp; posting 				of Award</a:t>
            </a:r>
          </a:p>
          <a:p>
            <a:r>
              <a:rPr lang="en-US" sz="2000" dirty="0"/>
              <a:t>Wed., Sept. 16, 2020	Anticipated Award Date</a:t>
            </a:r>
          </a:p>
          <a:p>
            <a:r>
              <a:rPr lang="en-US" sz="2000" dirty="0"/>
              <a:t>Mon., Sept. 21, 2020	</a:t>
            </a:r>
            <a:r>
              <a:rPr lang="en-US" sz="2000" b="1" dirty="0"/>
              <a:t>Anticipated Execution Date</a:t>
            </a:r>
          </a:p>
          <a:p>
            <a:endParaRPr lang="en-US" sz="2000" b="1" dirty="0"/>
          </a:p>
          <a:p>
            <a:endParaRPr lang="en-US" sz="1200" dirty="0"/>
          </a:p>
          <a:p>
            <a:endParaRPr lang="en-US" sz="1200" dirty="0"/>
          </a:p>
        </p:txBody>
      </p:sp>
    </p:spTree>
    <p:extLst>
      <p:ext uri="{BB962C8B-B14F-4D97-AF65-F5344CB8AC3E}">
        <p14:creationId xmlns:p14="http://schemas.microsoft.com/office/powerpoint/2010/main" val="1583407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DA5B05A-B59C-4F2A-94FB-D82A20992433}"/>
              </a:ext>
            </a:extLst>
          </p:cNvPr>
          <p:cNvSpPr txBox="1">
            <a:spLocks/>
          </p:cNvSpPr>
          <p:nvPr/>
        </p:nvSpPr>
        <p:spPr>
          <a:xfrm>
            <a:off x="3886200" y="152400"/>
            <a:ext cx="1219200" cy="76944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solidFill>
                  <a:schemeClr val="accent1">
                    <a:lumMod val="75000"/>
                  </a:schemeClr>
                </a:solidFill>
                <a:latin typeface="Euphemia" panose="020B0503040102020104" pitchFamily="34" charset="0"/>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xmlns="" id="{062C93F1-7BAF-4FFF-AA47-0D65823301BF}"/>
              </a:ext>
            </a:extLst>
          </p:cNvPr>
          <p:cNvSpPr txBox="1"/>
          <p:nvPr/>
        </p:nvSpPr>
        <p:spPr>
          <a:xfrm>
            <a:off x="495300" y="1371600"/>
            <a:ext cx="8001000" cy="4893647"/>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dirty="0"/>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u="sng" dirty="0">
                <a:solidFill>
                  <a:srgbClr val="FF0000"/>
                </a:solidFill>
              </a:rPr>
              <a:t>THEA has exceeded 15% SBE participation on its program for the last several years.</a:t>
            </a:r>
          </a:p>
          <a:p>
            <a:pPr>
              <a:defRPr/>
            </a:pPr>
            <a:r>
              <a:rPr lang="en-US" dirty="0"/>
              <a:t> </a:t>
            </a:r>
          </a:p>
          <a:p>
            <a:pPr>
              <a:defRPr/>
            </a:pPr>
            <a:r>
              <a:rPr lang="en-US" dirty="0"/>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latin typeface="Euphemia" panose="020B0503040102020104" pitchFamily="34" charset="0"/>
                <a:ea typeface="Arial Unicode MS" panose="020B0604020202020204" pitchFamily="34" charset="-128"/>
                <a:cs typeface="Leelawadee" panose="020B0502040204020203" pitchFamily="34" charset="-34"/>
              </a:rPr>
              <a:t>DB Stipend</a:t>
            </a:r>
            <a:endParaRPr lang="en-US" dirty="0">
              <a:latin typeface="Euphemia" panose="020B0503040102020104" pitchFamily="34" charset="0"/>
            </a:endParaRP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6F238852-69C0-4178-BA42-43A77AC2E14B}"/>
              </a:ext>
            </a:extLst>
          </p:cNvPr>
          <p:cNvSpPr txBox="1">
            <a:spLocks/>
          </p:cNvSpPr>
          <p:nvPr/>
        </p:nvSpPr>
        <p:spPr>
          <a:xfrm>
            <a:off x="649605" y="762000"/>
            <a:ext cx="8494395"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3000" dirty="0">
                <a:latin typeface="Arial" panose="020B0604020202020204" pitchFamily="34" charset="0"/>
                <a:cs typeface="Arial" panose="020B0604020202020204" pitchFamily="34" charset="0"/>
              </a:rPr>
              <a:t>$25,000 per non-selected shortlisted Design-Build Firm that meets the stipend eligibility requirements  including submittals of written technical proposal and price proposal</a:t>
            </a:r>
          </a:p>
          <a:p>
            <a:pPr indent="-228600" eaLnBrk="1" hangingPunct="1">
              <a:lnSpc>
                <a:spcPct val="90000"/>
              </a:lnSpc>
            </a:pPr>
            <a:r>
              <a:rPr lang="en-US" sz="3000" dirty="0">
                <a:latin typeface="Arial" panose="020B0604020202020204" pitchFamily="34" charset="0"/>
                <a:cs typeface="Arial" panose="020B0604020202020204" pitchFamily="34" charset="0"/>
              </a:rPr>
              <a:t>Design-Build Firm must fully execute with original signatures and have delivered to the Authority within one (1) week after the Short-List protest period, four (4) originals of the Design-Build Stipend Agreement. </a:t>
            </a:r>
          </a:p>
        </p:txBody>
      </p:sp>
    </p:spTree>
    <p:extLst>
      <p:ext uri="{BB962C8B-B14F-4D97-AF65-F5344CB8AC3E}">
        <p14:creationId xmlns:p14="http://schemas.microsoft.com/office/powerpoint/2010/main" val="387764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xmlns="" id="{3BF8AD36-BCE3-485E-A4B4-7935F58838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304800" y="1630363"/>
            <a:ext cx="7162800" cy="4465637"/>
          </a:xfrm>
        </p:spPr>
        <p:txBody>
          <a:bodyPr vert="horz" lIns="91440" tIns="45720" rIns="91440" bIns="45720" rtlCol="0" anchor="ctr">
            <a:normAutofit/>
          </a:bodyPr>
          <a:lstStyle/>
          <a:p>
            <a:pPr lvl="1" indent="-228600" eaLnBrk="1" hangingPunct="1">
              <a:lnSpc>
                <a:spcPct val="90000"/>
              </a:lnSpc>
              <a:buFont typeface="Arial" panose="020B0604020202020204" pitchFamily="34" charset="0"/>
              <a:buChar char="•"/>
              <a:defRPr/>
            </a:pPr>
            <a:r>
              <a:rPr lang="en-US" altLang="en-US" sz="2200" b="1" dirty="0">
                <a:latin typeface="Arial" panose="020B0604020202020204" pitchFamily="34" charset="0"/>
                <a:cs typeface="Arial" panose="020B0604020202020204" pitchFamily="34" charset="0"/>
              </a:rPr>
              <a:t>TRC Members:</a:t>
            </a:r>
          </a:p>
          <a:p>
            <a:pPr marL="1200150" lvl="2" eaLnBrk="1" hangingPunct="1">
              <a:lnSpc>
                <a:spcPct val="90000"/>
              </a:lnSpc>
              <a:defRPr/>
            </a:pPr>
            <a:r>
              <a:rPr lang="en-US" sz="2200" dirty="0">
                <a:latin typeface="Arial" panose="020B0604020202020204" pitchFamily="34" charset="0"/>
                <a:cs typeface="Arial" panose="020B0604020202020204" pitchFamily="34" charset="0"/>
              </a:rPr>
              <a:t>Judith Villegas, EI –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Brian Pickard, PE–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Anna Quinones, EI – THEA</a:t>
            </a:r>
          </a:p>
          <a:p>
            <a:pPr marL="1200150" lvl="2" eaLnBrk="1" hangingPunct="1">
              <a:lnSpc>
                <a:spcPct val="90000"/>
              </a:lnSpc>
              <a:defRPr/>
            </a:pPr>
            <a:endParaRPr lang="en-US" altLang="en-US" sz="2200" b="1" dirty="0">
              <a:latin typeface="Arial" panose="020B0604020202020204" pitchFamily="34" charset="0"/>
              <a:cs typeface="Arial" panose="020B0604020202020204" pitchFamily="34" charset="0"/>
            </a:endParaRPr>
          </a:p>
          <a:p>
            <a:pPr lvl="1" indent="-228600" eaLnBrk="1" hangingPunct="1">
              <a:lnSpc>
                <a:spcPct val="90000"/>
              </a:lnSpc>
              <a:buFont typeface="Arial" panose="020B0604020202020204" pitchFamily="34" charset="0"/>
              <a:buChar char="•"/>
              <a:defRPr/>
            </a:pPr>
            <a:r>
              <a:rPr lang="en-US" altLang="en-US" sz="2200" b="1" dirty="0">
                <a:latin typeface="Arial" panose="020B0604020202020204" pitchFamily="34" charset="0"/>
                <a:cs typeface="Arial" panose="020B0604020202020204" pitchFamily="34" charset="0"/>
              </a:rPr>
              <a:t>Technical Advisors:</a:t>
            </a:r>
          </a:p>
          <a:p>
            <a:pPr marL="1200150" lvl="2" eaLnBrk="1" hangingPunct="1">
              <a:lnSpc>
                <a:spcPct val="90000"/>
              </a:lnSpc>
              <a:defRPr/>
            </a:pPr>
            <a:r>
              <a:rPr lang="en-US" sz="2200" dirty="0">
                <a:latin typeface="Arial" panose="020B0604020202020204" pitchFamily="34" charset="0"/>
                <a:cs typeface="Arial" panose="020B0604020202020204" pitchFamily="34" charset="0"/>
              </a:rPr>
              <a:t>Sue Chrzan –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Jim Drapp,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Al Stewart,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David Hubbard,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Julian Gutierrez,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Dan D’Antonio, PE, PTOE – THEA GEC</a:t>
            </a: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xmlns="" id="{5DED67A1-C3DB-4ACE-AC19-A81B60CF8295}"/>
              </a:ext>
            </a:extLst>
          </p:cNvPr>
          <p:cNvSpPr txBox="1">
            <a:spLocks/>
          </p:cNvSpPr>
          <p:nvPr/>
        </p:nvSpPr>
        <p:spPr>
          <a:xfrm>
            <a:off x="1676400" y="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Euphemia" panose="020B0503040102020104" pitchFamily="34" charset="0"/>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3A498-3728-4428-A28D-F16994D0B0DD}"/>
              </a:ext>
            </a:extLst>
          </p:cNvPr>
          <p:cNvSpPr>
            <a:spLocks noGrp="1"/>
          </p:cNvSpPr>
          <p:nvPr>
            <p:ph type="title"/>
          </p:nvPr>
        </p:nvSpPr>
        <p:spPr>
          <a:xfrm>
            <a:off x="1828800" y="-35442"/>
            <a:ext cx="7886700" cy="1325563"/>
          </a:xfrm>
        </p:spPr>
        <p:txBody>
          <a:bodyPr vert="horz" lIns="91440" tIns="45720" rIns="91440" bIns="45720" rtlCol="0" anchor="ctr">
            <a:normAutofit/>
          </a:bodyPr>
          <a:lstStyle/>
          <a:p>
            <a:pPr algn="l"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r>
              <a:rPr lang="en-US" altLang="en-US" b="1" kern="1200" dirty="0">
                <a:solidFill>
                  <a:schemeClr val="tx1"/>
                </a:solidFill>
                <a:latin typeface="+mj-lt"/>
                <a:ea typeface="+mj-ea"/>
                <a:cs typeface="+mj-cs"/>
              </a:rPr>
              <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xmlns="" id="{E483DBED-83CF-4D74-9371-19C1C7DB3476}"/>
              </a:ext>
            </a:extLst>
          </p:cNvPr>
          <p:cNvGraphicFramePr/>
          <p:nvPr>
            <p:extLst>
              <p:ext uri="{D42A27DB-BD31-4B8C-83A1-F6EECF244321}">
                <p14:modId xmlns:p14="http://schemas.microsoft.com/office/powerpoint/2010/main" val="1678308259"/>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b="1" dirty="0">
                <a:latin typeface="Euphemia" panose="020B0503040102020104" pitchFamily="34" charset="0"/>
              </a:rPr>
              <a:t>CEI</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2" name="TextBox 1">
            <a:extLst>
              <a:ext uri="{FF2B5EF4-FFF2-40B4-BE49-F238E27FC236}">
                <a16:creationId xmlns:a16="http://schemas.microsoft.com/office/drawing/2014/main" xmlns="" id="{C238A03A-A39D-43F3-857E-00209EEE8453}"/>
              </a:ext>
            </a:extLst>
          </p:cNvPr>
          <p:cNvSpPr txBox="1"/>
          <p:nvPr/>
        </p:nvSpPr>
        <p:spPr>
          <a:xfrm>
            <a:off x="1219200" y="1295400"/>
            <a:ext cx="6781800" cy="3416320"/>
          </a:xfrm>
          <a:prstGeom prst="rect">
            <a:avLst/>
          </a:prstGeom>
          <a:noFill/>
        </p:spPr>
        <p:txBody>
          <a:bodyPr wrap="square" rtlCol="0">
            <a:spAutoFit/>
          </a:bodyPr>
          <a:lstStyle/>
          <a:p>
            <a:pPr marL="342900" indent="-342900">
              <a:buFont typeface="Arial" panose="020B0604020202020204" pitchFamily="34" charset="0"/>
              <a:buChar char="•"/>
            </a:pPr>
            <a:r>
              <a:rPr lang="en-US" b="1" dirty="0"/>
              <a:t>Selection from Expanded Letters of Response </a:t>
            </a:r>
          </a:p>
          <a:p>
            <a:pPr marL="800100" lvl="1" indent="-342900">
              <a:buFont typeface="Arial" panose="020B0604020202020204" pitchFamily="34" charset="0"/>
              <a:buChar char="•"/>
            </a:pPr>
            <a:r>
              <a:rPr lang="en-US" dirty="0"/>
              <a:t>Understanding the Scope – 20 Points</a:t>
            </a:r>
          </a:p>
          <a:p>
            <a:pPr marL="800100" lvl="1" indent="-342900">
              <a:buFont typeface="Arial" panose="020B0604020202020204" pitchFamily="34" charset="0"/>
              <a:buChar char="•"/>
            </a:pPr>
            <a:r>
              <a:rPr lang="en-US" dirty="0"/>
              <a:t>Qualifications &amp; Experience of Key Personnel – 25 Points</a:t>
            </a:r>
          </a:p>
          <a:p>
            <a:pPr marL="800100" lvl="1" indent="-342900">
              <a:buFont typeface="Arial" panose="020B0604020202020204" pitchFamily="34" charset="0"/>
              <a:buChar char="•"/>
            </a:pPr>
            <a:r>
              <a:rPr lang="en-US" dirty="0"/>
              <a:t>Quality Assurance – 20 Points</a:t>
            </a:r>
          </a:p>
          <a:p>
            <a:pPr marL="800100" lvl="1" indent="-342900">
              <a:buFont typeface="Arial" panose="020B0604020202020204" pitchFamily="34" charset="0"/>
              <a:buChar char="•"/>
            </a:pPr>
            <a:r>
              <a:rPr lang="en-US" dirty="0"/>
              <a:t>Communication – 20 Points</a:t>
            </a:r>
          </a:p>
          <a:p>
            <a:pPr marL="800100" lvl="1" indent="-342900">
              <a:buFont typeface="Arial" panose="020B0604020202020204" pitchFamily="34" charset="0"/>
              <a:buChar char="•"/>
            </a:pPr>
            <a:r>
              <a:rPr lang="en-US" dirty="0"/>
              <a:t>Workload – 10 Points</a:t>
            </a:r>
          </a:p>
          <a:p>
            <a:pPr marL="800100" lvl="1" indent="-342900">
              <a:buFont typeface="Arial" panose="020B0604020202020204" pitchFamily="34" charset="0"/>
              <a:buChar char="•"/>
            </a:pPr>
            <a:r>
              <a:rPr lang="en-US" dirty="0"/>
              <a:t>SBE Utilization – 5 Points</a:t>
            </a:r>
          </a:p>
        </p:txBody>
      </p:sp>
    </p:spTree>
    <p:extLst>
      <p:ext uri="{BB962C8B-B14F-4D97-AF65-F5344CB8AC3E}">
        <p14:creationId xmlns:p14="http://schemas.microsoft.com/office/powerpoint/2010/main" val="394412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399"/>
            <a:ext cx="7886700" cy="1082666"/>
          </a:xfrm>
        </p:spPr>
        <p:txBody>
          <a:bodyPr>
            <a:normAutofit/>
          </a:bodyPr>
          <a:lstStyle/>
          <a:p>
            <a:pPr>
              <a:lnSpc>
                <a:spcPct val="90000"/>
              </a:lnSpc>
            </a:pPr>
            <a:r>
              <a:rPr lang="en-US" b="1">
                <a:latin typeface="Euphemia" panose="020B0503040102020104" pitchFamily="34" charset="0"/>
              </a:rPr>
              <a:t>CEI</a:t>
            </a:r>
            <a:endParaRPr lang="en-US" b="1" dirty="0">
              <a:latin typeface="Euphemia" panose="020B0503040102020104" pitchFamily="34" charset="0"/>
            </a:endParaRP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graphicFrame>
        <p:nvGraphicFramePr>
          <p:cNvPr id="9" name="Table 8">
            <a:extLst>
              <a:ext uri="{FF2B5EF4-FFF2-40B4-BE49-F238E27FC236}">
                <a16:creationId xmlns:a16="http://schemas.microsoft.com/office/drawing/2014/main" xmlns="" id="{0B93EB6F-88BC-495B-8C12-57482B69346C}"/>
              </a:ext>
            </a:extLst>
          </p:cNvPr>
          <p:cNvGraphicFramePr>
            <a:graphicFrameLocks noGrp="1"/>
          </p:cNvGraphicFramePr>
          <p:nvPr>
            <p:extLst>
              <p:ext uri="{D42A27DB-BD31-4B8C-83A1-F6EECF244321}">
                <p14:modId xmlns:p14="http://schemas.microsoft.com/office/powerpoint/2010/main" val="1523598798"/>
              </p:ext>
            </p:extLst>
          </p:nvPr>
        </p:nvGraphicFramePr>
        <p:xfrm>
          <a:off x="1219200" y="1524000"/>
          <a:ext cx="6400800" cy="3336934"/>
        </p:xfrm>
        <a:graphic>
          <a:graphicData uri="http://schemas.openxmlformats.org/drawingml/2006/table">
            <a:tbl>
              <a:tblPr firstRow="1" firstCol="1" lastRow="1" lastCol="1" bandRow="1" bandCol="1"/>
              <a:tblGrid>
                <a:gridCol w="1994497">
                  <a:extLst>
                    <a:ext uri="{9D8B030D-6E8A-4147-A177-3AD203B41FA5}">
                      <a16:colId xmlns:a16="http://schemas.microsoft.com/office/drawing/2014/main" xmlns="" val="724277565"/>
                    </a:ext>
                  </a:extLst>
                </a:gridCol>
                <a:gridCol w="1871576">
                  <a:extLst>
                    <a:ext uri="{9D8B030D-6E8A-4147-A177-3AD203B41FA5}">
                      <a16:colId xmlns:a16="http://schemas.microsoft.com/office/drawing/2014/main" xmlns="" val="3150118912"/>
                    </a:ext>
                  </a:extLst>
                </a:gridCol>
                <a:gridCol w="2534727">
                  <a:extLst>
                    <a:ext uri="{9D8B030D-6E8A-4147-A177-3AD203B41FA5}">
                      <a16:colId xmlns:a16="http://schemas.microsoft.com/office/drawing/2014/main" xmlns="" val="4226854047"/>
                    </a:ext>
                  </a:extLst>
                </a:gridCol>
              </a:tblGrid>
              <a:tr h="316875">
                <a:tc>
                  <a:txBody>
                    <a:bodyPr/>
                    <a:lstStyle/>
                    <a:p>
                      <a:pPr marL="64770" marR="0">
                        <a:lnSpc>
                          <a:spcPts val="1235"/>
                        </a:lnSpc>
                        <a:spcBef>
                          <a:spcPts val="0"/>
                        </a:spcBef>
                        <a:spcAft>
                          <a:spcPts val="0"/>
                        </a:spcAft>
                      </a:pPr>
                      <a:r>
                        <a:rPr lang="en-US" sz="1100" b="1" spc="5">
                          <a:effectLst/>
                          <a:latin typeface="Arial" panose="020B0604020202020204" pitchFamily="34" charset="0"/>
                          <a:ea typeface="Arial" panose="020B0604020202020204" pitchFamily="34" charset="0"/>
                          <a:cs typeface="Times New Roman" panose="02020603050405020304" pitchFamily="18" charset="0"/>
                        </a:rPr>
                        <a:t>D</a:t>
                      </a:r>
                      <a:r>
                        <a:rPr lang="en-US" sz="1100" b="1" spc="-30">
                          <a:effectLst/>
                          <a:latin typeface="Arial" panose="020B0604020202020204" pitchFamily="34" charset="0"/>
                          <a:ea typeface="Arial" panose="020B0604020202020204" pitchFamily="34" charset="0"/>
                          <a:cs typeface="Times New Roman" panose="02020603050405020304" pitchFamily="18" charset="0"/>
                        </a:rPr>
                        <a:t>A</a:t>
                      </a:r>
                      <a:r>
                        <a:rPr lang="en-US" sz="1100" b="1">
                          <a:effectLst/>
                          <a:latin typeface="Arial" panose="020B0604020202020204" pitchFamily="34" charset="0"/>
                          <a:ea typeface="Arial" panose="020B0604020202020204" pitchFamily="34" charset="0"/>
                          <a:cs typeface="Times New Roman" panose="02020603050405020304" pitchFamily="18" charset="0"/>
                        </a:rPr>
                        <a:t>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35"/>
                        </a:lnSpc>
                        <a:spcBef>
                          <a:spcPts val="0"/>
                        </a:spcBef>
                        <a:spcAft>
                          <a:spcPts val="0"/>
                        </a:spcAft>
                      </a:pPr>
                      <a:r>
                        <a:rPr lang="en-US" sz="1100" b="1" spc="-5">
                          <a:effectLst/>
                          <a:latin typeface="Arial" panose="020B0604020202020204" pitchFamily="34" charset="0"/>
                          <a:ea typeface="Arial" panose="020B0604020202020204" pitchFamily="34" charset="0"/>
                          <a:cs typeface="Times New Roman" panose="02020603050405020304" pitchFamily="18" charset="0"/>
                        </a:rPr>
                        <a:t>DESCR</a:t>
                      </a:r>
                      <a:r>
                        <a:rPr lang="en-US" sz="1100" b="1" spc="5">
                          <a:effectLst/>
                          <a:latin typeface="Arial" panose="020B0604020202020204" pitchFamily="34" charset="0"/>
                          <a:ea typeface="Arial" panose="020B0604020202020204" pitchFamily="34" charset="0"/>
                          <a:cs typeface="Times New Roman" panose="02020603050405020304" pitchFamily="18" charset="0"/>
                        </a:rPr>
                        <a:t>IP</a:t>
                      </a:r>
                      <a:r>
                        <a:rPr lang="en-US" sz="1100" b="1" spc="-15">
                          <a:effectLst/>
                          <a:latin typeface="Arial" panose="020B0604020202020204" pitchFamily="34" charset="0"/>
                          <a:ea typeface="Arial" panose="020B0604020202020204" pitchFamily="34" charset="0"/>
                          <a:cs typeface="Times New Roman" panose="02020603050405020304" pitchFamily="18" charset="0"/>
                        </a:rPr>
                        <a:t>T</a:t>
                      </a:r>
                      <a:r>
                        <a:rPr lang="en-US" sz="1100" b="1" spc="5">
                          <a:effectLst/>
                          <a:latin typeface="Arial" panose="020B0604020202020204" pitchFamily="34" charset="0"/>
                          <a:ea typeface="Arial" panose="020B0604020202020204" pitchFamily="34" charset="0"/>
                          <a:cs typeface="Times New Roman" panose="02020603050405020304" pitchFamily="18" charset="0"/>
                        </a:rPr>
                        <a:t>IO</a:t>
                      </a:r>
                      <a:r>
                        <a:rPr lang="en-US" sz="1100" b="1">
                          <a:effectLst/>
                          <a:latin typeface="Arial" panose="020B0604020202020204" pitchFamily="34" charset="0"/>
                          <a:ea typeface="Arial" panose="020B0604020202020204" pitchFamily="34" charset="0"/>
                          <a:cs typeface="Times New Roman" panose="02020603050405020304" pitchFamily="18" charset="0"/>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35"/>
                        </a:lnSpc>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LO</a:t>
                      </a:r>
                      <a:r>
                        <a:rPr lang="en-US" sz="1100" b="1" spc="10" dirty="0">
                          <a:effectLst/>
                          <a:latin typeface="Arial" panose="020B0604020202020204" pitchFamily="34" charset="0"/>
                          <a:ea typeface="Arial" panose="020B0604020202020204" pitchFamily="34" charset="0"/>
                          <a:cs typeface="Times New Roman" panose="02020603050405020304" pitchFamily="18" charset="0"/>
                        </a:rPr>
                        <a:t>C</a:t>
                      </a:r>
                      <a:r>
                        <a:rPr lang="en-US" sz="1100" b="1" spc="-30" dirty="0">
                          <a:effectLst/>
                          <a:latin typeface="Arial" panose="020B0604020202020204" pitchFamily="34" charset="0"/>
                          <a:ea typeface="Arial" panose="020B0604020202020204" pitchFamily="34" charset="0"/>
                          <a:cs typeface="Times New Roman" panose="02020603050405020304" pitchFamily="18" charset="0"/>
                        </a:rPr>
                        <a:t>A</a:t>
                      </a:r>
                      <a:r>
                        <a:rPr lang="en-US" sz="1100" b="1" spc="-15" dirty="0">
                          <a:effectLst/>
                          <a:latin typeface="Arial" panose="020B0604020202020204" pitchFamily="34" charset="0"/>
                          <a:ea typeface="Arial" panose="020B0604020202020204" pitchFamily="34" charset="0"/>
                          <a:cs typeface="Times New Roman" panose="02020603050405020304" pitchFamily="18" charset="0"/>
                        </a:rPr>
                        <a:t>T</a:t>
                      </a:r>
                      <a:r>
                        <a:rPr lang="en-US" sz="1100" b="1" spc="5" dirty="0">
                          <a:effectLst/>
                          <a:latin typeface="Arial" panose="020B0604020202020204" pitchFamily="34" charset="0"/>
                          <a:ea typeface="Arial" panose="020B0604020202020204" pitchFamily="34" charset="0"/>
                          <a:cs typeface="Times New Roman" panose="02020603050405020304" pitchFamily="18" charset="0"/>
                        </a:rPr>
                        <a:t>IO</a:t>
                      </a:r>
                      <a:r>
                        <a:rPr lang="en-US" sz="1100" b="1" dirty="0">
                          <a:effectLst/>
                          <a:latin typeface="Arial" panose="020B0604020202020204" pitchFamily="34" charset="0"/>
                          <a:ea typeface="Arial" panose="020B0604020202020204" pitchFamily="34" charset="0"/>
                          <a:cs typeface="Times New Roman" panose="02020603050405020304" pitchFamily="18" charset="0"/>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2876846"/>
                  </a:ext>
                </a:extLst>
              </a:tr>
              <a:tr h="533199">
                <a:tc>
                  <a:txBody>
                    <a:bodyPr/>
                    <a:lstStyle/>
                    <a:p>
                      <a:pPr marL="64770" marR="0">
                        <a:lnSpc>
                          <a:spcPct val="115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Friday, June 12</a:t>
                      </a:r>
                      <a:r>
                        <a:rPr lang="en-US" sz="1100" spc="-5">
                          <a:effectLst/>
                          <a:latin typeface="Arial" panose="020B0604020202020204" pitchFamily="34" charset="0"/>
                          <a:ea typeface="Arial" panose="020B0604020202020204" pitchFamily="34" charset="0"/>
                          <a:cs typeface="Times New Roman" panose="02020603050405020304" pitchFamily="18" charset="0"/>
                        </a:rPr>
                        <a:t>,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ct val="115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LOR Ad</a:t>
                      </a:r>
                      <a:r>
                        <a:rPr lang="en-US" sz="1100" spc="-15">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er</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s</a:t>
                      </a:r>
                      <a:r>
                        <a:rPr lang="en-US" sz="1100" spc="-15">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5"/>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bli</a:t>
                      </a:r>
                      <a:r>
                        <a:rPr lang="en-US" sz="1100">
                          <a:effectLst/>
                          <a:latin typeface="Arial" panose="020B0604020202020204" pitchFamily="34" charset="0"/>
                          <a:ea typeface="Arial" panose="020B0604020202020204" pitchFamily="34" charset="0"/>
                          <a:cs typeface="Times New Roman" panose="02020603050405020304" pitchFamily="18" charset="0"/>
                        </a:rPr>
                        <a:t>sh</a:t>
                      </a: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a:effectLst/>
                          <a:latin typeface="Arial" panose="020B0604020202020204" pitchFamily="34" charset="0"/>
                          <a:ea typeface="Arial" panose="020B060402020202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153795">
                        <a:lnSpc>
                          <a:spcPct val="115000"/>
                        </a:lnSpc>
                        <a:spcBef>
                          <a:spcPts val="5"/>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emand</a:t>
                      </a:r>
                      <a:r>
                        <a:rPr lang="en-US" sz="1100" spc="-1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ar</a:t>
                      </a:r>
                      <a:r>
                        <a:rPr lang="en-US" sz="1100" spc="-5">
                          <a:effectLst/>
                          <a:latin typeface="Arial" panose="020B0604020202020204" pitchFamily="34" charset="0"/>
                          <a:ea typeface="Arial" panose="020B0604020202020204" pitchFamily="34" charset="0"/>
                          <a:cs typeface="Times New Roman" panose="02020603050405020304" pitchFamily="18" charset="0"/>
                        </a:rPr>
                        <a:t> S</a:t>
                      </a:r>
                      <a:r>
                        <a:rPr lang="en-US" sz="1100" spc="-10">
                          <a:effectLst/>
                          <a:latin typeface="Arial" panose="020B0604020202020204" pitchFamily="34" charset="0"/>
                          <a:ea typeface="Arial" panose="020B0604020202020204" pitchFamily="34" charset="0"/>
                          <a:cs typeface="Times New Roman" panose="02020603050405020304" pitchFamily="18" charset="0"/>
                        </a:rPr>
                        <a:t>y</a:t>
                      </a:r>
                      <a:r>
                        <a:rPr lang="en-US" sz="110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176530">
                        <a:lnSpc>
                          <a:spcPct val="115000"/>
                        </a:lnSpc>
                        <a:spcBef>
                          <a:spcPts val="5"/>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 </a:t>
                      </a:r>
                      <a:r>
                        <a:rPr lang="en-US" sz="1100" spc="-5">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r </a:t>
                      </a:r>
                      <a:r>
                        <a:rPr lang="en-US" sz="1100" spc="-5">
                          <a:effectLst/>
                          <a:latin typeface="Arial" panose="020B0604020202020204" pitchFamily="34" charset="0"/>
                          <a:ea typeface="Arial" panose="020B0604020202020204" pitchFamily="34" charset="0"/>
                          <a:cs typeface="Times New Roman" panose="02020603050405020304" pitchFamily="18" charset="0"/>
                        </a:rPr>
                        <a:t>li</a:t>
                      </a:r>
                      <a:r>
                        <a:rPr lang="en-US" sz="1100">
                          <a:effectLst/>
                          <a:latin typeface="Arial" panose="020B0604020202020204" pitchFamily="34" charset="0"/>
                          <a:ea typeface="Arial" panose="020B0604020202020204" pitchFamily="34" charset="0"/>
                          <a:cs typeface="Times New Roman" panose="02020603050405020304" pitchFamily="18" charset="0"/>
                        </a:rPr>
                        <a:t>st</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&amp;</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15">
                          <a:effectLst/>
                          <a:latin typeface="Arial" panose="020B0604020202020204" pitchFamily="34" charset="0"/>
                          <a:ea typeface="Arial" panose="020B0604020202020204" pitchFamily="34" charset="0"/>
                          <a:cs typeface="Times New Roman" panose="02020603050405020304" pitchFamily="18" charset="0"/>
                        </a:rPr>
                        <a:t>w</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4033467"/>
                  </a:ext>
                </a:extLst>
              </a:tr>
              <a:tr h="521133">
                <a:tc>
                  <a:txBody>
                    <a:bodyPr/>
                    <a:lstStyle/>
                    <a:p>
                      <a:pPr marL="64770" marR="0">
                        <a:lnSpc>
                          <a:spcPts val="126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Friday, June 26, 2020</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 5</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p</a:t>
                      </a:r>
                      <a:r>
                        <a:rPr lang="en-US" sz="1100" spc="-10">
                          <a:effectLst/>
                          <a:latin typeface="Arial" panose="020B0604020202020204" pitchFamily="34" charset="0"/>
                          <a:ea typeface="Arial" panose="020B0604020202020204" pitchFamily="34" charset="0"/>
                          <a:cs typeface="Times New Roman" panose="02020603050405020304" pitchFamily="18" charset="0"/>
                        </a:rPr>
                        <a:t>.m</a:t>
                      </a:r>
                      <a:r>
                        <a:rPr lang="en-US" sz="1100">
                          <a:effectLst/>
                          <a:latin typeface="Arial" panose="020B0604020202020204" pitchFamily="34" charset="0"/>
                          <a:ea typeface="Arial" panose="020B060402020202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29540" algn="just">
                        <a:lnSpc>
                          <a:spcPts val="1260"/>
                        </a:lnSpc>
                        <a:spcBef>
                          <a:spcPts val="15"/>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5">
                          <a:effectLst/>
                          <a:latin typeface="Arial" panose="020B0604020202020204" pitchFamily="34" charset="0"/>
                          <a:ea typeface="Arial" panose="020B0604020202020204" pitchFamily="34" charset="0"/>
                          <a:cs typeface="Times New Roman" panose="02020603050405020304" pitchFamily="18" charset="0"/>
                        </a:rPr>
                        <a:t>li</a:t>
                      </a:r>
                      <a:r>
                        <a:rPr lang="en-US" sz="1100">
                          <a:effectLst/>
                          <a:latin typeface="Arial" panose="020B0604020202020204" pitchFamily="34" charset="0"/>
                          <a:ea typeface="Arial" panose="020B0604020202020204" pitchFamily="34" charset="0"/>
                          <a:cs typeface="Times New Roman" panose="02020603050405020304" pitchFamily="18" charset="0"/>
                        </a:rPr>
                        <a:t>ne </a:t>
                      </a:r>
                      <a:r>
                        <a:rPr lang="en-US" sz="1100" spc="15">
                          <a:effectLst/>
                          <a:latin typeface="Arial" panose="020B0604020202020204" pitchFamily="34" charset="0"/>
                          <a:ea typeface="Arial" panose="020B0604020202020204" pitchFamily="34" charset="0"/>
                          <a:cs typeface="Times New Roman" panose="02020603050405020304" pitchFamily="18" charset="0"/>
                        </a:rPr>
                        <a:t>f</a:t>
                      </a:r>
                      <a:r>
                        <a:rPr lang="en-US" sz="1100" spc="-1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r</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es</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s su</a:t>
                      </a: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ss</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on </a:t>
                      </a:r>
                      <a:r>
                        <a:rPr lang="en-US" sz="1100" spc="-1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f </a:t>
                      </a:r>
                      <a:r>
                        <a:rPr lang="en-US" sz="1100" spc="10">
                          <a:effectLst/>
                          <a:latin typeface="Arial" panose="020B0604020202020204" pitchFamily="34" charset="0"/>
                          <a:ea typeface="Arial" panose="020B0604020202020204" pitchFamily="34" charset="0"/>
                          <a:cs typeface="Times New Roman" panose="02020603050405020304" pitchFamily="18" charset="0"/>
                        </a:rPr>
                        <a:t>q</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spc="-1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o </a:t>
                      </a: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5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0"/>
                        </a:spcBef>
                        <a:spcAft>
                          <a:spcPts val="0"/>
                        </a:spcAft>
                      </a:pPr>
                      <a:r>
                        <a:rPr lang="en-US" sz="1100" u="sng" spc="-2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M</a:t>
                      </a:r>
                      <a:r>
                        <a:rPr lang="en-US" sz="11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n</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t>
                      </a:r>
                      <a:r>
                        <a:rPr lang="en-US" sz="11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L</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e@</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t</a:t>
                      </a:r>
                      <a:r>
                        <a:rPr lang="en-US" sz="11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ampa</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t>
                      </a:r>
                      <a:r>
                        <a:rPr lang="en-US" sz="1100" u="sng" spc="-1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x</a:t>
                      </a:r>
                      <a:r>
                        <a:rPr lang="en-US" sz="1100" u="sng" spc="-1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w</a:t>
                      </a:r>
                      <a:r>
                        <a:rPr lang="en-US" sz="1100" u="sng" spc="1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a:t>
                      </a:r>
                      <a:r>
                        <a:rPr lang="en-US" sz="1100" u="sng" spc="-1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y</a:t>
                      </a:r>
                      <a:r>
                        <a:rPr lang="en-US" sz="1100" u="sng" spc="5">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a:t>
                      </a:r>
                      <a:r>
                        <a:rPr lang="en-US" sz="11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7599827"/>
                  </a:ext>
                </a:extLst>
              </a:tr>
              <a:tr h="521708">
                <a:tc>
                  <a:txBody>
                    <a:bodyPr/>
                    <a:lstStyle/>
                    <a:p>
                      <a:pPr marL="64770" marR="0">
                        <a:lnSpc>
                          <a:spcPts val="125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Tuesday, June 23,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5">
                          <a:effectLst/>
                          <a:latin typeface="Arial" panose="020B0604020202020204" pitchFamily="34" charset="0"/>
                          <a:ea typeface="Arial" panose="020B0604020202020204" pitchFamily="34" charset="0"/>
                          <a:cs typeface="Times New Roman" panose="02020603050405020304" pitchFamily="18" charset="0"/>
                        </a:rPr>
                        <a:t>li</a:t>
                      </a:r>
                      <a:r>
                        <a:rPr lang="en-US" sz="1100">
                          <a:effectLst/>
                          <a:latin typeface="Arial" panose="020B0604020202020204" pitchFamily="34" charset="0"/>
                          <a:ea typeface="Arial" panose="020B0604020202020204" pitchFamily="34" charset="0"/>
                          <a:cs typeface="Times New Roman" panose="02020603050405020304" pitchFamily="18" charset="0"/>
                        </a:rPr>
                        <a:t>ne </a:t>
                      </a:r>
                      <a:r>
                        <a:rPr lang="en-US" sz="1100" spc="15">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r </a:t>
                      </a: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5"/>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es</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o R</a:t>
                      </a: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a:effectLst/>
                          <a:latin typeface="Arial" panose="020B0604020202020204" pitchFamily="34" charset="0"/>
                          <a:ea typeface="Arial" panose="020B0604020202020204" pitchFamily="34" charset="0"/>
                          <a:cs typeface="Times New Roman" panose="02020603050405020304" pitchFamily="18" charset="0"/>
                        </a:rPr>
                        <a:t>sp</a:t>
                      </a:r>
                      <a:r>
                        <a:rPr lang="en-US" sz="1100" spc="-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a:t>
                      </a:r>
                      <a:r>
                        <a:rPr lang="en-US" sz="1100">
                          <a:effectLst/>
                          <a:latin typeface="Arial" panose="020B0604020202020204" pitchFamily="34" charset="0"/>
                          <a:ea typeface="Arial" panose="020B0604020202020204" pitchFamily="34" charset="0"/>
                          <a:cs typeface="Times New Roman" panose="02020603050405020304" pitchFamily="18"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ts val="126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q</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spc="-10">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35">
                          <a:effectLst/>
                          <a:latin typeface="Arial" panose="020B0604020202020204" pitchFamily="34" charset="0"/>
                          <a:ea typeface="Arial" panose="020B0604020202020204" pitchFamily="34" charset="0"/>
                          <a:cs typeface="Times New Roman" panose="02020603050405020304" pitchFamily="18" charset="0"/>
                        </a:rPr>
                        <a:t> </a:t>
                      </a:r>
                      <a:r>
                        <a:rPr lang="en-US" sz="1100" spc="35">
                          <a:effectLst/>
                          <a:latin typeface="Arial" panose="020B0604020202020204" pitchFamily="34" charset="0"/>
                          <a:ea typeface="Arial" panose="020B0604020202020204" pitchFamily="34" charset="0"/>
                          <a:cs typeface="Times New Roman" panose="02020603050405020304" pitchFamily="18" charset="0"/>
                        </a:rPr>
                        <a:t>W</a:t>
                      </a:r>
                      <a:r>
                        <a:rPr lang="en-US" sz="1100" spc="-15">
                          <a:effectLst/>
                          <a:latin typeface="Arial" panose="020B0604020202020204" pitchFamily="34" charset="0"/>
                          <a:ea typeface="Arial" panose="020B0604020202020204" pitchFamily="34" charset="0"/>
                          <a:cs typeface="Times New Roman" panose="02020603050405020304" pitchFamily="18" charset="0"/>
                        </a:rPr>
                        <a:t>e</a:t>
                      </a:r>
                      <a:r>
                        <a:rPr lang="en-US" sz="1100">
                          <a:effectLst/>
                          <a:latin typeface="Arial" panose="020B0604020202020204" pitchFamily="34" charset="0"/>
                          <a:ea typeface="Arial" panose="020B0604020202020204" pitchFamily="34" charset="0"/>
                          <a:cs typeface="Times New Roman" panose="02020603050405020304" pitchFamily="18" charset="0"/>
                        </a:rPr>
                        <a:t>bs</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 &amp;</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ema</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dstar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1376339"/>
                  </a:ext>
                </a:extLst>
              </a:tr>
              <a:tr h="460804">
                <a:tc>
                  <a:txBody>
                    <a:bodyPr/>
                    <a:lstStyle/>
                    <a:p>
                      <a:pPr marL="64770" marR="0">
                        <a:lnSpc>
                          <a:spcPts val="1235"/>
                        </a:lnSpc>
                        <a:spcBef>
                          <a:spcPts val="0"/>
                        </a:spcBef>
                        <a:spcAft>
                          <a:spcPts val="0"/>
                        </a:spcAft>
                      </a:pPr>
                      <a:r>
                        <a:rPr lang="en-US" sz="1100" b="1" spc="5">
                          <a:effectLst/>
                          <a:latin typeface="Arial" panose="020B0604020202020204" pitchFamily="34" charset="0"/>
                          <a:ea typeface="Arial" panose="020B0604020202020204" pitchFamily="34" charset="0"/>
                          <a:cs typeface="Times New Roman" panose="02020603050405020304" pitchFamily="18" charset="0"/>
                        </a:rPr>
                        <a:t>Thursday, July 2, 2020</a:t>
                      </a:r>
                      <a:r>
                        <a:rPr lang="en-US" sz="1100" b="1">
                          <a:effectLst/>
                          <a:latin typeface="Arial" panose="020B0604020202020204" pitchFamily="34" charset="0"/>
                          <a:ea typeface="Arial" panose="020B0604020202020204" pitchFamily="34" charset="0"/>
                          <a:cs typeface="Times New Roman" panose="02020603050405020304" pitchFamily="18" charset="0"/>
                        </a:rPr>
                        <a:t> by</a:t>
                      </a:r>
                      <a:r>
                        <a:rPr lang="en-US" sz="1100" b="1" spc="-25">
                          <a:effectLst/>
                          <a:latin typeface="Arial" panose="020B0604020202020204" pitchFamily="34" charset="0"/>
                          <a:ea typeface="Arial" panose="020B0604020202020204" pitchFamily="34" charset="0"/>
                          <a:cs typeface="Times New Roman" panose="02020603050405020304" pitchFamily="18" charset="0"/>
                        </a:rPr>
                        <a:t> </a:t>
                      </a:r>
                      <a:r>
                        <a:rPr lang="en-US" sz="1100" b="1">
                          <a:effectLst/>
                          <a:latin typeface="Arial" panose="020B0604020202020204" pitchFamily="34" charset="0"/>
                          <a:ea typeface="Arial" panose="020B0604020202020204" pitchFamily="34" charset="0"/>
                          <a:cs typeface="Times New Roman" panose="02020603050405020304" pitchFamily="18" charset="0"/>
                        </a:rPr>
                        <a:t>2 p</a:t>
                      </a:r>
                      <a:r>
                        <a:rPr lang="en-US" sz="1100" b="1" spc="5">
                          <a:effectLst/>
                          <a:latin typeface="Arial" panose="020B0604020202020204" pitchFamily="34" charset="0"/>
                          <a:ea typeface="Arial" panose="020B0604020202020204" pitchFamily="34" charset="0"/>
                          <a:cs typeface="Times New Roman" panose="02020603050405020304" pitchFamily="18" charset="0"/>
                        </a:rPr>
                        <a:t>.</a:t>
                      </a:r>
                      <a:r>
                        <a:rPr lang="en-US" sz="1100" b="1" spc="-10">
                          <a:effectLst/>
                          <a:latin typeface="Arial" panose="020B0604020202020204" pitchFamily="34" charset="0"/>
                          <a:ea typeface="Arial" panose="020B0604020202020204" pitchFamily="34" charset="0"/>
                          <a:cs typeface="Times New Roman" panose="02020603050405020304" pitchFamily="18" charset="0"/>
                        </a:rPr>
                        <a:t>m</a:t>
                      </a:r>
                      <a:r>
                        <a:rPr lang="en-US" sz="1100" b="1">
                          <a:effectLst/>
                          <a:latin typeface="Arial" panose="020B0604020202020204" pitchFamily="34" charset="0"/>
                          <a:ea typeface="Arial" panose="020B060402020202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35"/>
                        </a:lnSpc>
                        <a:spcBef>
                          <a:spcPts val="0"/>
                        </a:spcBef>
                        <a:spcAft>
                          <a:spcPts val="0"/>
                        </a:spcAft>
                      </a:pPr>
                      <a:r>
                        <a:rPr lang="en-US" sz="1100" b="1" spc="-5">
                          <a:effectLst/>
                          <a:latin typeface="Arial" panose="020B0604020202020204" pitchFamily="34" charset="0"/>
                          <a:ea typeface="Arial" panose="020B0604020202020204" pitchFamily="34" charset="0"/>
                          <a:cs typeface="Times New Roman" panose="02020603050405020304" pitchFamily="18" charset="0"/>
                        </a:rPr>
                        <a:t>D</a:t>
                      </a:r>
                      <a:r>
                        <a:rPr lang="en-US" sz="1100" b="1">
                          <a:effectLst/>
                          <a:latin typeface="Arial" panose="020B0604020202020204" pitchFamily="34" charset="0"/>
                          <a:ea typeface="Arial" panose="020B0604020202020204" pitchFamily="34" charset="0"/>
                          <a:cs typeface="Times New Roman" panose="02020603050405020304" pitchFamily="18" charset="0"/>
                        </a:rPr>
                        <a:t>e</a:t>
                      </a:r>
                      <a:r>
                        <a:rPr lang="en-US" sz="1100" b="1" spc="-5">
                          <a:effectLst/>
                          <a:latin typeface="Arial" panose="020B0604020202020204" pitchFamily="34" charset="0"/>
                          <a:ea typeface="Arial" panose="020B0604020202020204" pitchFamily="34" charset="0"/>
                          <a:cs typeface="Times New Roman" panose="02020603050405020304" pitchFamily="18" charset="0"/>
                        </a:rPr>
                        <a:t>a</a:t>
                      </a:r>
                      <a:r>
                        <a:rPr lang="en-US" sz="1100" b="1">
                          <a:effectLst/>
                          <a:latin typeface="Arial" panose="020B0604020202020204" pitchFamily="34" charset="0"/>
                          <a:ea typeface="Arial" panose="020B0604020202020204" pitchFamily="34" charset="0"/>
                          <a:cs typeface="Times New Roman" panose="02020603050405020304" pitchFamily="18" charset="0"/>
                        </a:rPr>
                        <a:t>dl</a:t>
                      </a:r>
                      <a:r>
                        <a:rPr lang="en-US" sz="1100" b="1" spc="5">
                          <a:effectLst/>
                          <a:latin typeface="Arial" panose="020B0604020202020204" pitchFamily="34" charset="0"/>
                          <a:ea typeface="Arial" panose="020B0604020202020204" pitchFamily="34" charset="0"/>
                          <a:cs typeface="Times New Roman" panose="02020603050405020304" pitchFamily="18" charset="0"/>
                        </a:rPr>
                        <a:t>i</a:t>
                      </a:r>
                      <a:r>
                        <a:rPr lang="en-US" sz="1100" b="1">
                          <a:effectLst/>
                          <a:latin typeface="Arial" panose="020B0604020202020204" pitchFamily="34" charset="0"/>
                          <a:ea typeface="Arial" panose="020B0604020202020204" pitchFamily="34" charset="0"/>
                          <a:cs typeface="Times New Roman" panose="02020603050405020304" pitchFamily="18" charset="0"/>
                        </a:rPr>
                        <a:t>ne</a:t>
                      </a:r>
                      <a:r>
                        <a:rPr lang="en-US" sz="1100" b="1" spc="-10">
                          <a:effectLst/>
                          <a:latin typeface="Arial" panose="020B0604020202020204" pitchFamily="34" charset="0"/>
                          <a:ea typeface="Arial" panose="020B0604020202020204" pitchFamily="34" charset="0"/>
                          <a:cs typeface="Times New Roman" panose="02020603050405020304" pitchFamily="18" charset="0"/>
                        </a:rPr>
                        <a:t> </a:t>
                      </a:r>
                      <a:r>
                        <a:rPr lang="en-US" sz="1100" b="1" spc="5">
                          <a:effectLst/>
                          <a:latin typeface="Arial" panose="020B0604020202020204" pitchFamily="34" charset="0"/>
                          <a:ea typeface="Arial" panose="020B0604020202020204" pitchFamily="34" charset="0"/>
                          <a:cs typeface="Times New Roman" panose="02020603050405020304" pitchFamily="18" charset="0"/>
                        </a:rPr>
                        <a:t>f</a:t>
                      </a:r>
                      <a:r>
                        <a:rPr lang="en-US" sz="1100" b="1">
                          <a:effectLst/>
                          <a:latin typeface="Arial" panose="020B0604020202020204" pitchFamily="34" charset="0"/>
                          <a:ea typeface="Arial" panose="020B0604020202020204" pitchFamily="34" charset="0"/>
                          <a:cs typeface="Times New Roman" panose="02020603050405020304" pitchFamily="18" charset="0"/>
                        </a:rPr>
                        <a:t>or</a:t>
                      </a:r>
                      <a:r>
                        <a:rPr lang="en-US" sz="1100" b="1" spc="-5">
                          <a:effectLst/>
                          <a:latin typeface="Arial" panose="020B0604020202020204" pitchFamily="34" charset="0"/>
                          <a:ea typeface="Arial" panose="020B0604020202020204" pitchFamily="34" charset="0"/>
                          <a:cs typeface="Times New Roman" panose="02020603050405020304" pitchFamily="18" charset="0"/>
                        </a:rPr>
                        <a:t> S</a:t>
                      </a:r>
                      <a:r>
                        <a:rPr lang="en-US" sz="1100" b="1">
                          <a:effectLst/>
                          <a:latin typeface="Arial" panose="020B0604020202020204" pitchFamily="34" charset="0"/>
                          <a:ea typeface="Arial" panose="020B0604020202020204" pitchFamily="34" charset="0"/>
                          <a:cs typeface="Times New Roman" panose="02020603050405020304" pitchFamily="18" charset="0"/>
                        </a:rPr>
                        <a:t>u</a:t>
                      </a:r>
                      <a:r>
                        <a:rPr lang="en-US" sz="1100" b="1" spc="-5">
                          <a:effectLst/>
                          <a:latin typeface="Arial" panose="020B0604020202020204" pitchFamily="34" charset="0"/>
                          <a:ea typeface="Arial" panose="020B0604020202020204" pitchFamily="34" charset="0"/>
                          <a:cs typeface="Times New Roman" panose="02020603050405020304" pitchFamily="18" charset="0"/>
                        </a:rPr>
                        <a:t>b</a:t>
                      </a:r>
                      <a:r>
                        <a:rPr lang="en-US" sz="1100" b="1" spc="-10">
                          <a:effectLst/>
                          <a:latin typeface="Arial" panose="020B0604020202020204" pitchFamily="34" charset="0"/>
                          <a:ea typeface="Arial" panose="020B0604020202020204" pitchFamily="34" charset="0"/>
                          <a:cs typeface="Times New Roman" panose="02020603050405020304" pitchFamily="18" charset="0"/>
                        </a:rPr>
                        <a:t>m</a:t>
                      </a:r>
                      <a:r>
                        <a:rPr lang="en-US" sz="1100" b="1" spc="5">
                          <a:effectLst/>
                          <a:latin typeface="Arial" panose="020B0604020202020204" pitchFamily="34" charset="0"/>
                          <a:ea typeface="Arial" panose="020B0604020202020204" pitchFamily="34" charset="0"/>
                          <a:cs typeface="Times New Roman" panose="02020603050405020304" pitchFamily="18" charset="0"/>
                        </a:rPr>
                        <a:t>i</a:t>
                      </a:r>
                      <a:r>
                        <a:rPr lang="en-US" sz="1100" b="1" spc="-10">
                          <a:effectLst/>
                          <a:latin typeface="Arial" panose="020B0604020202020204" pitchFamily="34" charset="0"/>
                          <a:ea typeface="Arial" panose="020B0604020202020204" pitchFamily="34" charset="0"/>
                          <a:cs typeface="Times New Roman" panose="02020603050405020304" pitchFamily="18" charset="0"/>
                        </a:rPr>
                        <a:t>t</a:t>
                      </a:r>
                      <a:r>
                        <a:rPr lang="en-US" sz="1100" b="1" spc="5">
                          <a:effectLst/>
                          <a:latin typeface="Arial" panose="020B0604020202020204" pitchFamily="34" charset="0"/>
                          <a:ea typeface="Arial" panose="020B0604020202020204" pitchFamily="34" charset="0"/>
                          <a:cs typeface="Times New Roman" panose="02020603050405020304" pitchFamily="18" charset="0"/>
                        </a:rPr>
                        <a:t>ti</a:t>
                      </a:r>
                      <a:r>
                        <a:rPr lang="en-US" sz="1100" b="1" spc="-15">
                          <a:effectLst/>
                          <a:latin typeface="Arial" panose="020B0604020202020204" pitchFamily="34" charset="0"/>
                          <a:ea typeface="Arial" panose="020B0604020202020204" pitchFamily="34" charset="0"/>
                          <a:cs typeface="Times New Roman" panose="02020603050405020304" pitchFamily="18" charset="0"/>
                        </a:rPr>
                        <a:t>n</a:t>
                      </a:r>
                      <a:r>
                        <a:rPr lang="en-US" sz="1100" b="1">
                          <a:effectLst/>
                          <a:latin typeface="Arial" panose="020B0604020202020204" pitchFamily="34" charset="0"/>
                          <a:ea typeface="Arial" panose="020B0604020202020204" pitchFamily="34" charset="0"/>
                          <a:cs typeface="Times New Roman" panose="02020603050405020304" pitchFamily="18" charset="0"/>
                        </a:rPr>
                        <a:t>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5"/>
                        </a:spcBef>
                        <a:spcAft>
                          <a:spcPts val="0"/>
                        </a:spcAft>
                      </a:pPr>
                      <a:r>
                        <a:rPr lang="en-US" sz="1100" b="1" spc="-5">
                          <a:effectLst/>
                          <a:latin typeface="Arial" panose="020B0604020202020204" pitchFamily="34" charset="0"/>
                          <a:ea typeface="Arial" panose="020B0604020202020204" pitchFamily="34" charset="0"/>
                          <a:cs typeface="Times New Roman" panose="02020603050405020304" pitchFamily="18" charset="0"/>
                        </a:rPr>
                        <a:t>Proposal</a:t>
                      </a:r>
                      <a:r>
                        <a:rPr lang="en-US" sz="1100" b="1">
                          <a:effectLst/>
                          <a:latin typeface="Arial" panose="020B0604020202020204" pitchFamily="34" charset="0"/>
                          <a:ea typeface="Arial" panose="020B0604020202020204" pitchFamily="34" charset="0"/>
                          <a:cs typeface="Times New Roman" panose="02020603050405020304" pitchFamily="18" charset="0"/>
                        </a:rPr>
                        <a:t> P</a:t>
                      </a:r>
                      <a:r>
                        <a:rPr lang="en-US" sz="1100" b="1" spc="-5">
                          <a:effectLst/>
                          <a:latin typeface="Arial" panose="020B0604020202020204" pitchFamily="34" charset="0"/>
                          <a:ea typeface="Arial" panose="020B0604020202020204" pitchFamily="34" charset="0"/>
                          <a:cs typeface="Times New Roman" panose="02020603050405020304" pitchFamily="18" charset="0"/>
                        </a:rPr>
                        <a:t>a</a:t>
                      </a:r>
                      <a:r>
                        <a:rPr lang="en-US" sz="1100" b="1">
                          <a:effectLst/>
                          <a:latin typeface="Arial" panose="020B0604020202020204" pitchFamily="34" charset="0"/>
                          <a:ea typeface="Arial" panose="020B0604020202020204" pitchFamily="34" charset="0"/>
                          <a:cs typeface="Times New Roman" panose="02020603050405020304" pitchFamily="18" charset="0"/>
                        </a:rPr>
                        <a:t>c</a:t>
                      </a:r>
                      <a:r>
                        <a:rPr lang="en-US" sz="1100" b="1" spc="-5">
                          <a:effectLst/>
                          <a:latin typeface="Arial" panose="020B0604020202020204" pitchFamily="34" charset="0"/>
                          <a:ea typeface="Arial" panose="020B0604020202020204" pitchFamily="34" charset="0"/>
                          <a:cs typeface="Times New Roman" panose="02020603050405020304" pitchFamily="18" charset="0"/>
                        </a:rPr>
                        <a:t>k</a:t>
                      </a:r>
                      <a:r>
                        <a:rPr lang="en-US" sz="1100" b="1">
                          <a:effectLst/>
                          <a:latin typeface="Arial" panose="020B0604020202020204" pitchFamily="34" charset="0"/>
                          <a:ea typeface="Arial" panose="020B0604020202020204" pitchFamily="34" charset="0"/>
                          <a:cs typeface="Times New Roman" panose="02020603050405020304" pitchFamily="18" charset="0"/>
                        </a:rPr>
                        <a:t>a</a:t>
                      </a:r>
                      <a:r>
                        <a:rPr lang="en-US" sz="1100" b="1" spc="-5">
                          <a:effectLst/>
                          <a:latin typeface="Arial" panose="020B0604020202020204" pitchFamily="34" charset="0"/>
                          <a:ea typeface="Arial" panose="020B0604020202020204" pitchFamily="34" charset="0"/>
                          <a:cs typeface="Times New Roman" panose="02020603050405020304" pitchFamily="18" charset="0"/>
                        </a:rPr>
                        <a:t>g</a:t>
                      </a:r>
                      <a:r>
                        <a:rPr lang="en-US" sz="1100" b="1">
                          <a:effectLst/>
                          <a:latin typeface="Arial" panose="020B0604020202020204" pitchFamily="34" charset="0"/>
                          <a:ea typeface="Arial" panose="020B0604020202020204" pitchFamily="34" charset="0"/>
                          <a:cs typeface="Times New Roman" panose="02020603050405020304" pitchFamily="18" charset="0"/>
                        </a:rPr>
                        <a:t>e</a:t>
                      </a:r>
                      <a:r>
                        <a:rPr lang="en-US" sz="1100" b="1" spc="-10">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20">
                          <a:effectLst/>
                          <a:latin typeface="Arial" panose="020B0604020202020204" pitchFamily="34" charset="0"/>
                          <a:ea typeface="Arial" panose="020B0604020202020204" pitchFamily="34" charset="0"/>
                          <a:cs typeface="Times New Roman" panose="02020603050405020304" pitchFamily="18" charset="0"/>
                        </a:rPr>
                        <a:t>M</a:t>
                      </a:r>
                      <a:r>
                        <a:rPr lang="en-US" sz="1100">
                          <a:effectLst/>
                          <a:latin typeface="Arial" panose="020B0604020202020204" pitchFamily="34" charset="0"/>
                          <a:ea typeface="Arial" panose="020B0604020202020204" pitchFamily="34" charset="0"/>
                          <a:cs typeface="Times New Roman" panose="02020603050405020304" pitchFamily="18" charset="0"/>
                        </a:rPr>
                        <a:t>C -</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3</a:t>
                      </a:r>
                      <a:r>
                        <a:rPr lang="en-US" sz="700" spc="-5">
                          <a:effectLst/>
                          <a:latin typeface="Arial" panose="020B0604020202020204" pitchFamily="34" charset="0"/>
                          <a:ea typeface="Arial" panose="020B0604020202020204" pitchFamily="34" charset="0"/>
                          <a:cs typeface="Times New Roman" panose="02020603050405020304" pitchFamily="18" charset="0"/>
                        </a:rPr>
                        <a:t>r</a:t>
                      </a:r>
                      <a:r>
                        <a:rPr lang="en-US" sz="700">
                          <a:effectLst/>
                          <a:latin typeface="Arial" panose="020B0604020202020204" pitchFamily="34" charset="0"/>
                          <a:ea typeface="Arial" panose="020B0604020202020204" pitchFamily="34" charset="0"/>
                          <a:cs typeface="Times New Roman" panose="02020603050405020304" pitchFamily="18" charset="0"/>
                        </a:rPr>
                        <a:t>d</a:t>
                      </a:r>
                      <a:r>
                        <a:rPr lang="en-US" sz="700" spc="100">
                          <a:effectLst/>
                          <a:latin typeface="Arial" panose="020B0604020202020204" pitchFamily="34" charset="0"/>
                          <a:ea typeface="Arial" panose="020B0604020202020204" pitchFamily="34" charset="0"/>
                          <a:cs typeface="Times New Roman" panose="02020603050405020304" pitchFamily="18" charset="0"/>
                        </a:rPr>
                        <a:t> </a:t>
                      </a:r>
                      <a:r>
                        <a:rPr lang="en-US" sz="1100" spc="15">
                          <a:effectLst/>
                          <a:latin typeface="Arial" panose="020B0604020202020204" pitchFamily="34" charset="0"/>
                          <a:ea typeface="Arial" panose="020B0604020202020204" pitchFamily="34" charset="0"/>
                          <a:cs typeface="Times New Roman" panose="02020603050405020304" pitchFamily="18" charset="0"/>
                        </a:rPr>
                        <a:t>f</a:t>
                      </a:r>
                      <a:r>
                        <a:rPr lang="en-US" sz="1100" spc="-5">
                          <a:effectLst/>
                          <a:latin typeface="Arial" panose="020B0604020202020204" pitchFamily="34" charset="0"/>
                          <a:ea typeface="Arial" panose="020B0604020202020204" pitchFamily="34" charset="0"/>
                          <a:cs typeface="Times New Roman" panose="02020603050405020304" pitchFamily="18" charset="0"/>
                        </a:rPr>
                        <a:t>l</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2154323"/>
                  </a:ext>
                </a:extLst>
              </a:tr>
              <a:tr h="521133">
                <a:tc>
                  <a:txBody>
                    <a:bodyPr/>
                    <a:lstStyle/>
                    <a:p>
                      <a:pPr marL="64770" marR="0">
                        <a:lnSpc>
                          <a:spcPts val="125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Friday, July 10,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E</a:t>
                      </a:r>
                      <a:r>
                        <a:rPr lang="en-US" sz="1100" spc="-10">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l</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on com</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spc="-5">
                          <a:effectLst/>
                          <a:latin typeface="Arial" panose="020B0604020202020204" pitchFamily="34" charset="0"/>
                          <a:ea typeface="Arial" panose="020B0604020202020204" pitchFamily="34" charset="0"/>
                          <a:cs typeface="Times New Roman" panose="02020603050405020304" pitchFamily="18" charset="0"/>
                        </a:rPr>
                        <a:t>it</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66675">
                        <a:lnSpc>
                          <a:spcPts val="1260"/>
                        </a:lnSpc>
                        <a:spcBef>
                          <a:spcPts val="3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e</a:t>
                      </a:r>
                      <a:r>
                        <a:rPr lang="en-US" sz="1100" spc="-15">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l</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 </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es</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se p</a:t>
                      </a:r>
                      <a:r>
                        <a:rPr lang="en-US" sz="1100" spc="-10">
                          <a:effectLst/>
                          <a:latin typeface="Arial" panose="020B0604020202020204" pitchFamily="34" charset="0"/>
                          <a:ea typeface="Arial" panose="020B0604020202020204" pitchFamily="34" charset="0"/>
                          <a:cs typeface="Times New Roman" panose="02020603050405020304" pitchFamily="18" charset="0"/>
                        </a:rPr>
                        <a:t>ac</a:t>
                      </a:r>
                      <a:r>
                        <a:rPr lang="en-US" sz="1100" spc="10">
                          <a:effectLst/>
                          <a:latin typeface="Arial" panose="020B0604020202020204" pitchFamily="34" charset="0"/>
                          <a:ea typeface="Arial" panose="020B0604020202020204" pitchFamily="34" charset="0"/>
                          <a:cs typeface="Times New Roman" panose="02020603050405020304" pitchFamily="18" charset="0"/>
                        </a:rPr>
                        <a:t>k</a:t>
                      </a:r>
                      <a:r>
                        <a:rPr lang="en-US" sz="1100" spc="-15">
                          <a:effectLst/>
                          <a:latin typeface="Arial" panose="020B0604020202020204" pitchFamily="34" charset="0"/>
                          <a:ea typeface="Arial" panose="020B0604020202020204" pitchFamily="34" charset="0"/>
                          <a:cs typeface="Times New Roman" panose="02020603050405020304" pitchFamily="18" charset="0"/>
                        </a:rPr>
                        <a:t>a</a:t>
                      </a:r>
                      <a:r>
                        <a:rPr lang="en-US" sz="1100" spc="10">
                          <a:effectLst/>
                          <a:latin typeface="Arial" panose="020B0604020202020204" pitchFamily="34" charset="0"/>
                          <a:ea typeface="Arial" panose="020B0604020202020204" pitchFamily="34" charset="0"/>
                          <a:cs typeface="Times New Roman" panose="02020603050405020304" pitchFamily="18" charset="0"/>
                        </a:rPr>
                        <a:t>g</a:t>
                      </a:r>
                      <a:r>
                        <a:rPr lang="en-US" sz="1100">
                          <a:effectLst/>
                          <a:latin typeface="Arial" panose="020B0604020202020204" pitchFamily="34" charset="0"/>
                          <a:ea typeface="Arial" panose="020B0604020202020204" pitchFamily="34" charset="0"/>
                          <a:cs typeface="Times New Roman" panose="02020603050405020304" pitchFamily="18" charset="0"/>
                        </a:rPr>
                        <a:t>e </a:t>
                      </a:r>
                      <a:r>
                        <a:rPr lang="en-US" sz="1100" spc="5">
                          <a:effectLst/>
                          <a:latin typeface="Arial" panose="020B0604020202020204" pitchFamily="34" charset="0"/>
                          <a:ea typeface="Arial" panose="020B0604020202020204" pitchFamily="34" charset="0"/>
                          <a:cs typeface="Times New Roman" panose="02020603050405020304" pitchFamily="18" charset="0"/>
                        </a:rPr>
                        <a:t>f</a:t>
                      </a:r>
                      <a:r>
                        <a:rPr lang="en-US" sz="1100">
                          <a:effectLst/>
                          <a:latin typeface="Arial" panose="020B0604020202020204" pitchFamily="34" charset="0"/>
                          <a:ea typeface="Arial" panose="020B0604020202020204" pitchFamily="34" charset="0"/>
                          <a:cs typeface="Times New Roman" panose="02020603050405020304" pitchFamily="18" charset="0"/>
                        </a:rPr>
                        <a:t>or</a:t>
                      </a:r>
                      <a:r>
                        <a:rPr lang="en-US" sz="1100" spc="-5">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10">
                          <a:effectLst/>
                          <a:latin typeface="Arial" panose="020B0604020202020204" pitchFamily="34" charset="0"/>
                          <a:ea typeface="Arial" panose="020B0604020202020204" pitchFamily="34" charset="0"/>
                          <a:cs typeface="Times New Roman" panose="02020603050405020304" pitchFamily="18" charset="0"/>
                        </a:rPr>
                        <a:t>k</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10">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g</a:t>
                      </a:r>
                      <a:r>
                        <a:rPr lang="en-US" sz="1100" spc="15">
                          <a:effectLst/>
                          <a:latin typeface="Arial" panose="020B0604020202020204" pitchFamily="34" charset="0"/>
                          <a:ea typeface="Arial" panose="020B0604020202020204" pitchFamily="34" charset="0"/>
                          <a:cs typeface="Times New Roman" panose="02020603050405020304" pitchFamily="18" charset="0"/>
                        </a:rPr>
                        <a:t> </a:t>
                      </a:r>
                      <a:r>
                        <a:rPr lang="en-US" sz="1100" spc="-1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f </a:t>
                      </a:r>
                      <a:r>
                        <a:rPr lang="en-US" sz="1100" spc="5">
                          <a:effectLst/>
                          <a:latin typeface="Arial" panose="020B0604020202020204" pitchFamily="34" charset="0"/>
                          <a:ea typeface="Arial" panose="020B0604020202020204" pitchFamily="34" charset="0"/>
                          <a:cs typeface="Times New Roman" panose="02020603050405020304" pitchFamily="18" charset="0"/>
                        </a:rPr>
                        <a:t>f</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10">
                          <a:effectLst/>
                          <a:latin typeface="Arial" panose="020B0604020202020204" pitchFamily="34" charset="0"/>
                          <a:ea typeface="Arial" panose="020B0604020202020204" pitchFamily="34" charset="0"/>
                          <a:cs typeface="Times New Roman" panose="02020603050405020304" pitchFamily="18" charset="0"/>
                        </a:rPr>
                        <a:t>r</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a:effectLst/>
                          <a:latin typeface="Arial" panose="020B0604020202020204" pitchFamily="34" charset="0"/>
                          <a:ea typeface="Arial" panose="020B0604020202020204" pitchFamily="34" charset="0"/>
                          <a:cs typeface="Times New Roman" panose="02020603050405020304" pitchFamily="18"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 </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bli</a:t>
                      </a:r>
                      <a:r>
                        <a:rPr lang="en-US" sz="1100">
                          <a:effectLst/>
                          <a:latin typeface="Arial" panose="020B0604020202020204" pitchFamily="34" charset="0"/>
                          <a:ea typeface="Arial" panose="020B0604020202020204" pitchFamily="34" charset="0"/>
                          <a:cs typeface="Times New Roman" panose="02020603050405020304" pitchFamily="18" charset="0"/>
                        </a:rPr>
                        <a:t>c</a:t>
                      </a:r>
                      <a:r>
                        <a:rPr lang="en-US" sz="1100" spc="5">
                          <a:effectLst/>
                          <a:latin typeface="Arial" panose="020B0604020202020204" pitchFamily="34" charset="0"/>
                          <a:ea typeface="Arial" panose="020B0604020202020204" pitchFamily="34" charset="0"/>
                          <a:cs typeface="Times New Roman" panose="02020603050405020304" pitchFamily="18" charset="0"/>
                        </a:rPr>
                        <a:t> I</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f</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10">
                          <a:effectLst/>
                          <a:latin typeface="Arial" panose="020B0604020202020204" pitchFamily="34" charset="0"/>
                          <a:ea typeface="Arial" panose="020B0604020202020204" pitchFamily="34" charset="0"/>
                          <a:cs typeface="Times New Roman" panose="02020603050405020304" pitchFamily="18" charset="0"/>
                        </a:rPr>
                        <a:t>r</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spc="-1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on </a:t>
                      </a: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5"/>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35">
                          <a:effectLst/>
                          <a:latin typeface="Arial" panose="020B0604020202020204" pitchFamily="34" charset="0"/>
                          <a:ea typeface="Arial" panose="020B0604020202020204" pitchFamily="34" charset="0"/>
                          <a:cs typeface="Times New Roman" panose="02020603050405020304" pitchFamily="18" charset="0"/>
                        </a:rPr>
                        <a:t> </a:t>
                      </a:r>
                      <a:r>
                        <a:rPr lang="en-US" sz="1100" spc="35">
                          <a:effectLst/>
                          <a:latin typeface="Arial" panose="020B0604020202020204" pitchFamily="34" charset="0"/>
                          <a:ea typeface="Arial" panose="020B0604020202020204" pitchFamily="34" charset="0"/>
                          <a:cs typeface="Times New Roman" panose="02020603050405020304" pitchFamily="18" charset="0"/>
                        </a:rPr>
                        <a:t>W</a:t>
                      </a:r>
                      <a:r>
                        <a:rPr lang="en-US" sz="1100" spc="-15">
                          <a:effectLst/>
                          <a:latin typeface="Arial" panose="020B0604020202020204" pitchFamily="34" charset="0"/>
                          <a:ea typeface="Arial" panose="020B0604020202020204" pitchFamily="34" charset="0"/>
                          <a:cs typeface="Times New Roman" panose="02020603050405020304" pitchFamily="18" charset="0"/>
                        </a:rPr>
                        <a:t>e</a:t>
                      </a:r>
                      <a:r>
                        <a:rPr lang="en-US" sz="1100">
                          <a:effectLst/>
                          <a:latin typeface="Arial" panose="020B0604020202020204" pitchFamily="34" charset="0"/>
                          <a:ea typeface="Arial" panose="020B0604020202020204" pitchFamily="34" charset="0"/>
                          <a:cs typeface="Times New Roman" panose="02020603050405020304" pitchFamily="18" charset="0"/>
                        </a:rPr>
                        <a:t>bs</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 &amp;</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ema</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dstar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341482"/>
                  </a:ext>
                </a:extLst>
              </a:tr>
              <a:tr h="460804">
                <a:tc>
                  <a:txBody>
                    <a:bodyPr/>
                    <a:lstStyle/>
                    <a:p>
                      <a:pPr marL="64770" marR="0">
                        <a:lnSpc>
                          <a:spcPts val="125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Friday, July 10,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5" dirty="0">
                          <a:effectLst/>
                          <a:latin typeface="Arial" panose="020B0604020202020204" pitchFamily="34" charset="0"/>
                          <a:ea typeface="Arial" panose="020B0604020202020204" pitchFamily="34" charset="0"/>
                          <a:cs typeface="Times New Roman" panose="02020603050405020304" pitchFamily="18" charset="0"/>
                        </a:rPr>
                        <a:t>P</a:t>
                      </a:r>
                      <a:r>
                        <a:rPr lang="en-US" sz="1100" dirty="0">
                          <a:effectLst/>
                          <a:latin typeface="Arial" panose="020B0604020202020204" pitchFamily="34" charset="0"/>
                          <a:ea typeface="Arial" panose="020B0604020202020204" pitchFamily="34" charset="0"/>
                          <a:cs typeface="Times New Roman" panose="02020603050405020304" pitchFamily="18" charset="0"/>
                        </a:rPr>
                        <a:t>osti</a:t>
                      </a:r>
                      <a:r>
                        <a:rPr lang="en-US" sz="1100" spc="-5" dirty="0">
                          <a:effectLst/>
                          <a:latin typeface="Arial" panose="020B0604020202020204" pitchFamily="34" charset="0"/>
                          <a:ea typeface="Arial" panose="020B0604020202020204" pitchFamily="34" charset="0"/>
                          <a:cs typeface="Times New Roman" panose="02020603050405020304" pitchFamily="18" charset="0"/>
                        </a:rPr>
                        <a:t>n</a:t>
                      </a:r>
                      <a:r>
                        <a:rPr lang="en-US" sz="1100" dirty="0">
                          <a:effectLst/>
                          <a:latin typeface="Arial" panose="020B0604020202020204" pitchFamily="34" charset="0"/>
                          <a:ea typeface="Arial" panose="020B0604020202020204" pitchFamily="34" charset="0"/>
                          <a:cs typeface="Times New Roman" panose="02020603050405020304" pitchFamily="18" charset="0"/>
                        </a:rPr>
                        <a:t>g </a:t>
                      </a:r>
                      <a:r>
                        <a:rPr lang="en-US" sz="1100" spc="-10" dirty="0">
                          <a:effectLst/>
                          <a:latin typeface="Arial" panose="020B0604020202020204" pitchFamily="34" charset="0"/>
                          <a:ea typeface="Arial" panose="020B0604020202020204" pitchFamily="34" charset="0"/>
                          <a:cs typeface="Times New Roman" panose="02020603050405020304" pitchFamily="18" charset="0"/>
                        </a:rPr>
                        <a:t>o</a:t>
                      </a:r>
                      <a:r>
                        <a:rPr lang="en-US" sz="1100" dirty="0">
                          <a:effectLst/>
                          <a:latin typeface="Arial" panose="020B0604020202020204" pitchFamily="34" charset="0"/>
                          <a:ea typeface="Arial" panose="020B0604020202020204" pitchFamily="34" charset="0"/>
                          <a:cs typeface="Times New Roman" panose="02020603050405020304" pitchFamily="18" charset="0"/>
                        </a:rPr>
                        <a:t>f</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N</a:t>
                      </a:r>
                      <a:r>
                        <a:rPr lang="en-US" sz="1100" dirty="0">
                          <a:effectLst/>
                          <a:latin typeface="Arial" panose="020B0604020202020204" pitchFamily="34" charset="0"/>
                          <a:ea typeface="Arial" panose="020B0604020202020204" pitchFamily="34" charset="0"/>
                          <a:cs typeface="Times New Roman" panose="02020603050405020304" pitchFamily="18" charset="0"/>
                        </a:rPr>
                        <a:t>otice</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15" dirty="0">
                          <a:effectLst/>
                          <a:latin typeface="Arial" panose="020B0604020202020204" pitchFamily="34" charset="0"/>
                          <a:ea typeface="Arial" panose="020B0604020202020204" pitchFamily="34" charset="0"/>
                          <a:cs typeface="Times New Roman" panose="02020603050405020304" pitchFamily="18" charset="0"/>
                        </a:rPr>
                        <a:t>o</a:t>
                      </a:r>
                      <a:r>
                        <a:rPr lang="en-US" sz="1100" dirty="0">
                          <a:effectLst/>
                          <a:latin typeface="Arial" panose="020B0604020202020204" pitchFamily="34" charset="0"/>
                          <a:ea typeface="Arial" panose="020B0604020202020204" pitchFamily="34" charset="0"/>
                          <a:cs typeface="Times New Roman" panose="02020603050405020304" pitchFamily="18" charset="0"/>
                        </a:rPr>
                        <a: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ts val="1260"/>
                        </a:lnSpc>
                        <a:spcBef>
                          <a:spcPts val="0"/>
                        </a:spcBef>
                        <a:spcAft>
                          <a:spcPts val="0"/>
                        </a:spcAft>
                      </a:pPr>
                      <a:r>
                        <a:rPr lang="en-US" sz="1100" spc="5" dirty="0">
                          <a:effectLst/>
                          <a:latin typeface="Arial" panose="020B0604020202020204" pitchFamily="34" charset="0"/>
                          <a:ea typeface="Arial" panose="020B0604020202020204" pitchFamily="34" charset="0"/>
                          <a:cs typeface="Times New Roman" panose="02020603050405020304" pitchFamily="18" charset="0"/>
                        </a:rPr>
                        <a:t>I</a:t>
                      </a:r>
                      <a:r>
                        <a:rPr lang="en-US" sz="1100" dirty="0">
                          <a:effectLst/>
                          <a:latin typeface="Arial" panose="020B0604020202020204" pitchFamily="34" charset="0"/>
                          <a:ea typeface="Arial" panose="020B0604020202020204" pitchFamily="34" charset="0"/>
                          <a:cs typeface="Times New Roman" panose="02020603050405020304" pitchFamily="18" charset="0"/>
                        </a:rPr>
                        <a:t>ntend</a:t>
                      </a:r>
                      <a:r>
                        <a:rPr lang="en-US" sz="1100" spc="-5" dirty="0">
                          <a:effectLst/>
                          <a:latin typeface="Arial" panose="020B0604020202020204" pitchFamily="34" charset="0"/>
                          <a:ea typeface="Arial" panose="020B0604020202020204" pitchFamily="34" charset="0"/>
                          <a:cs typeface="Times New Roman" panose="02020603050405020304" pitchFamily="18" charset="0"/>
                        </a:rPr>
                        <a:t>e</a:t>
                      </a:r>
                      <a:r>
                        <a:rPr lang="en-US" sz="1100" dirty="0">
                          <a:effectLst/>
                          <a:latin typeface="Arial" panose="020B0604020202020204" pitchFamily="34" charset="0"/>
                          <a:ea typeface="Arial" panose="020B0604020202020204" pitchFamily="34" charset="0"/>
                          <a:cs typeface="Times New Roman" panose="02020603050405020304" pitchFamily="18" charset="0"/>
                        </a:rPr>
                        <a:t>d</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F</a:t>
                      </a:r>
                      <a:r>
                        <a:rPr lang="en-US" sz="1100" spc="-10" dirty="0">
                          <a:effectLst/>
                          <a:latin typeface="Arial" panose="020B0604020202020204" pitchFamily="34" charset="0"/>
                          <a:ea typeface="Arial" panose="020B0604020202020204" pitchFamily="34" charset="0"/>
                          <a:cs typeface="Times New Roman" panose="02020603050405020304" pitchFamily="18" charset="0"/>
                        </a:rPr>
                        <a:t>i</a:t>
                      </a:r>
                      <a:r>
                        <a:rPr lang="en-US" sz="1100" dirty="0">
                          <a:effectLst/>
                          <a:latin typeface="Arial" panose="020B0604020202020204" pitchFamily="34" charset="0"/>
                          <a:ea typeface="Arial" panose="020B0604020202020204" pitchFamily="34" charset="0"/>
                          <a:cs typeface="Times New Roman" panose="02020603050405020304" pitchFamily="18" charset="0"/>
                        </a:rPr>
                        <a:t>n</a:t>
                      </a:r>
                      <a:r>
                        <a:rPr lang="en-US" sz="1100" spc="-5" dirty="0">
                          <a:effectLst/>
                          <a:latin typeface="Arial" panose="020B0604020202020204" pitchFamily="34" charset="0"/>
                          <a:ea typeface="Arial" panose="020B0604020202020204" pitchFamily="34" charset="0"/>
                          <a:cs typeface="Times New Roman" panose="02020603050405020304" pitchFamily="18" charset="0"/>
                        </a:rPr>
                        <a:t>a</a:t>
                      </a:r>
                      <a:r>
                        <a:rPr lang="en-US" sz="1100" dirty="0">
                          <a:effectLst/>
                          <a:latin typeface="Arial" panose="020B0604020202020204" pitchFamily="34" charset="0"/>
                          <a:ea typeface="Arial" panose="020B0604020202020204" pitchFamily="34" charset="0"/>
                          <a:cs typeface="Times New Roman" panose="02020603050405020304" pitchFamily="18" charset="0"/>
                        </a:rPr>
                        <a:t>l </a:t>
                      </a:r>
                      <a:r>
                        <a:rPr lang="en-US" sz="1100" spc="-5" dirty="0">
                          <a:effectLst/>
                          <a:latin typeface="Arial" panose="020B0604020202020204" pitchFamily="34" charset="0"/>
                          <a:ea typeface="Arial" panose="020B0604020202020204" pitchFamily="34" charset="0"/>
                          <a:cs typeface="Times New Roman" panose="02020603050405020304" pitchFamily="18" charset="0"/>
                        </a:rPr>
                        <a:t>R</a:t>
                      </a:r>
                      <a:r>
                        <a:rPr lang="en-US" sz="1100" dirty="0">
                          <a:effectLst/>
                          <a:latin typeface="Arial" panose="020B0604020202020204" pitchFamily="34" charset="0"/>
                          <a:ea typeface="Arial" panose="020B0604020202020204" pitchFamily="34" charset="0"/>
                          <a:cs typeface="Times New Roman" panose="02020603050405020304" pitchFamily="18" charset="0"/>
                        </a:rPr>
                        <a:t>a</a:t>
                      </a:r>
                      <a:r>
                        <a:rPr lang="en-US" sz="1100" spc="-15" dirty="0">
                          <a:effectLst/>
                          <a:latin typeface="Arial" panose="020B0604020202020204" pitchFamily="34" charset="0"/>
                          <a:ea typeface="Arial" panose="020B0604020202020204" pitchFamily="34" charset="0"/>
                          <a:cs typeface="Times New Roman" panose="02020603050405020304" pitchFamily="18" charset="0"/>
                        </a:rPr>
                        <a:t>n</a:t>
                      </a:r>
                      <a:r>
                        <a:rPr lang="en-US" sz="1100" spc="10" dirty="0">
                          <a:effectLst/>
                          <a:latin typeface="Arial" panose="020B0604020202020204" pitchFamily="34" charset="0"/>
                          <a:ea typeface="Arial" panose="020B0604020202020204" pitchFamily="34" charset="0"/>
                          <a:cs typeface="Times New Roman" panose="02020603050405020304" pitchFamily="18" charset="0"/>
                        </a:rPr>
                        <a:t>k</a:t>
                      </a:r>
                      <a:r>
                        <a:rPr lang="en-US" sz="1100" spc="-5" dirty="0">
                          <a:effectLst/>
                          <a:latin typeface="Arial" panose="020B0604020202020204" pitchFamily="34" charset="0"/>
                          <a:ea typeface="Arial" panose="020B0604020202020204" pitchFamily="34" charset="0"/>
                          <a:cs typeface="Times New Roman" panose="02020603050405020304" pitchFamily="18" charset="0"/>
                        </a:rPr>
                        <a:t>i</a:t>
                      </a:r>
                      <a:r>
                        <a:rPr lang="en-US" sz="1100" dirty="0">
                          <a:effectLst/>
                          <a:latin typeface="Arial" panose="020B0604020202020204" pitchFamily="34" charset="0"/>
                          <a:ea typeface="Arial" panose="020B0604020202020204" pitchFamily="34" charset="0"/>
                          <a:cs typeface="Times New Roman" panose="02020603050405020304" pitchFamily="18" charset="0"/>
                        </a:rPr>
                        <a:t>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462915">
                        <a:lnSpc>
                          <a:spcPts val="1260"/>
                        </a:lnSpc>
                        <a:spcBef>
                          <a:spcPts val="5"/>
                        </a:spcBef>
                        <a:spcAft>
                          <a:spcPts val="0"/>
                        </a:spcAft>
                      </a:pPr>
                      <a:r>
                        <a:rPr lang="en-US" sz="1100" spc="10" dirty="0">
                          <a:effectLst/>
                          <a:latin typeface="Arial" panose="020B0604020202020204" pitchFamily="34" charset="0"/>
                          <a:ea typeface="Arial" panose="020B0604020202020204" pitchFamily="34" charset="0"/>
                          <a:cs typeface="Times New Roman" panose="02020603050405020304" pitchFamily="18" charset="0"/>
                        </a:rPr>
                        <a:t>T</a:t>
                      </a:r>
                      <a:r>
                        <a:rPr lang="en-US" sz="1100" spc="-5" dirty="0">
                          <a:effectLst/>
                          <a:latin typeface="Arial" panose="020B0604020202020204" pitchFamily="34" charset="0"/>
                          <a:ea typeface="Arial" panose="020B0604020202020204" pitchFamily="34" charset="0"/>
                          <a:cs typeface="Times New Roman" panose="02020603050405020304" pitchFamily="18" charset="0"/>
                        </a:rPr>
                        <a:t>HE</a:t>
                      </a:r>
                      <a:r>
                        <a:rPr lang="en-US" sz="1100" dirty="0">
                          <a:effectLst/>
                          <a:latin typeface="Arial" panose="020B0604020202020204" pitchFamily="34" charset="0"/>
                          <a:ea typeface="Arial" panose="020B0604020202020204" pitchFamily="34" charset="0"/>
                          <a:cs typeface="Times New Roman" panose="02020603050405020304" pitchFamily="18" charset="0"/>
                        </a:rPr>
                        <a:t>A </a:t>
                      </a:r>
                      <a:r>
                        <a:rPr lang="en-US" sz="1100" spc="-5" dirty="0">
                          <a:effectLst/>
                          <a:latin typeface="Arial" panose="020B0604020202020204" pitchFamily="34" charset="0"/>
                          <a:ea typeface="Arial" panose="020B0604020202020204" pitchFamily="34" charset="0"/>
                          <a:cs typeface="Times New Roman" panose="02020603050405020304" pitchFamily="18" charset="0"/>
                        </a:rPr>
                        <a:t>P</a:t>
                      </a:r>
                      <a:r>
                        <a:rPr lang="en-US" sz="1100" dirty="0">
                          <a:effectLst/>
                          <a:latin typeface="Arial" panose="020B0604020202020204" pitchFamily="34" charset="0"/>
                          <a:ea typeface="Arial" panose="020B0604020202020204" pitchFamily="34" charset="0"/>
                          <a:cs typeface="Times New Roman" panose="02020603050405020304" pitchFamily="18" charset="0"/>
                        </a:rPr>
                        <a:t>u</a:t>
                      </a:r>
                      <a:r>
                        <a:rPr lang="en-US" sz="1100" spc="-5" dirty="0">
                          <a:effectLst/>
                          <a:latin typeface="Arial" panose="020B0604020202020204" pitchFamily="34" charset="0"/>
                          <a:ea typeface="Arial" panose="020B0604020202020204" pitchFamily="34" charset="0"/>
                          <a:cs typeface="Times New Roman" panose="02020603050405020304" pitchFamily="18" charset="0"/>
                        </a:rPr>
                        <a:t>bli</a:t>
                      </a:r>
                      <a:r>
                        <a:rPr lang="en-US" sz="1100" dirty="0">
                          <a:effectLst/>
                          <a:latin typeface="Arial" panose="020B0604020202020204" pitchFamily="34" charset="0"/>
                          <a:ea typeface="Arial" panose="020B0604020202020204" pitchFamily="34" charset="0"/>
                          <a:cs typeface="Times New Roman" panose="02020603050405020304" pitchFamily="18" charset="0"/>
                        </a:rPr>
                        <a:t>c</a:t>
                      </a:r>
                      <a:r>
                        <a:rPr lang="en-US" sz="1100" spc="5" dirty="0">
                          <a:effectLst/>
                          <a:latin typeface="Arial" panose="020B0604020202020204" pitchFamily="34" charset="0"/>
                          <a:ea typeface="Arial" panose="020B0604020202020204" pitchFamily="34" charset="0"/>
                          <a:cs typeface="Times New Roman" panose="02020603050405020304" pitchFamily="18" charset="0"/>
                        </a:rPr>
                        <a:t> I</a:t>
                      </a:r>
                      <a:r>
                        <a:rPr lang="en-US" sz="1100" spc="-15" dirty="0">
                          <a:effectLst/>
                          <a:latin typeface="Arial" panose="020B0604020202020204" pitchFamily="34" charset="0"/>
                          <a:ea typeface="Arial" panose="020B0604020202020204" pitchFamily="34" charset="0"/>
                          <a:cs typeface="Times New Roman" panose="02020603050405020304" pitchFamily="18" charset="0"/>
                        </a:rPr>
                        <a:t>n</a:t>
                      </a:r>
                      <a:r>
                        <a:rPr lang="en-US" sz="1100" spc="5" dirty="0">
                          <a:effectLst/>
                          <a:latin typeface="Arial" panose="020B0604020202020204" pitchFamily="34" charset="0"/>
                          <a:ea typeface="Arial" panose="020B0604020202020204" pitchFamily="34" charset="0"/>
                          <a:cs typeface="Times New Roman" panose="02020603050405020304" pitchFamily="18" charset="0"/>
                        </a:rPr>
                        <a:t>f</a:t>
                      </a:r>
                      <a:r>
                        <a:rPr lang="en-US" sz="1100" dirty="0">
                          <a:effectLst/>
                          <a:latin typeface="Arial" panose="020B0604020202020204" pitchFamily="34" charset="0"/>
                          <a:ea typeface="Arial" panose="020B0604020202020204" pitchFamily="34" charset="0"/>
                          <a:cs typeface="Times New Roman" panose="02020603050405020304" pitchFamily="18" charset="0"/>
                        </a:rPr>
                        <a:t>o</a:t>
                      </a:r>
                      <a:r>
                        <a:rPr lang="en-US" sz="1100" spc="-10" dirty="0">
                          <a:effectLst/>
                          <a:latin typeface="Arial" panose="020B0604020202020204" pitchFamily="34" charset="0"/>
                          <a:ea typeface="Arial" panose="020B0604020202020204" pitchFamily="34" charset="0"/>
                          <a:cs typeface="Times New Roman" panose="02020603050405020304" pitchFamily="18" charset="0"/>
                        </a:rPr>
                        <a:t>r</a:t>
                      </a:r>
                      <a:r>
                        <a:rPr lang="en-US" sz="1100" spc="5" dirty="0">
                          <a:effectLst/>
                          <a:latin typeface="Arial" panose="020B0604020202020204" pitchFamily="34" charset="0"/>
                          <a:ea typeface="Arial" panose="020B0604020202020204" pitchFamily="34" charset="0"/>
                          <a:cs typeface="Times New Roman" panose="02020603050405020304" pitchFamily="18" charset="0"/>
                        </a:rPr>
                        <a:t>m</a:t>
                      </a:r>
                      <a:r>
                        <a:rPr lang="en-US" sz="1100" spc="-15" dirty="0">
                          <a:effectLst/>
                          <a:latin typeface="Arial" panose="020B0604020202020204" pitchFamily="34" charset="0"/>
                          <a:ea typeface="Arial" panose="020B0604020202020204" pitchFamily="34" charset="0"/>
                          <a:cs typeface="Times New Roman" panose="02020603050405020304" pitchFamily="18" charset="0"/>
                        </a:rPr>
                        <a:t>a</a:t>
                      </a:r>
                      <a:r>
                        <a:rPr lang="en-US" sz="1100" spc="5" dirty="0">
                          <a:effectLst/>
                          <a:latin typeface="Arial" panose="020B0604020202020204" pitchFamily="34" charset="0"/>
                          <a:ea typeface="Arial" panose="020B0604020202020204" pitchFamily="34" charset="0"/>
                          <a:cs typeface="Times New Roman" panose="02020603050405020304" pitchFamily="18" charset="0"/>
                        </a:rPr>
                        <a:t>t</a:t>
                      </a:r>
                      <a:r>
                        <a:rPr lang="en-US" sz="1100" spc="-5" dirty="0">
                          <a:effectLst/>
                          <a:latin typeface="Arial" panose="020B0604020202020204" pitchFamily="34" charset="0"/>
                          <a:ea typeface="Arial" panose="020B0604020202020204" pitchFamily="34" charset="0"/>
                          <a:cs typeface="Times New Roman" panose="02020603050405020304" pitchFamily="18" charset="0"/>
                        </a:rPr>
                        <a:t>i</a:t>
                      </a:r>
                      <a:r>
                        <a:rPr lang="en-US" sz="1100" dirty="0">
                          <a:effectLst/>
                          <a:latin typeface="Arial" panose="020B0604020202020204" pitchFamily="34" charset="0"/>
                          <a:ea typeface="Arial" panose="020B0604020202020204" pitchFamily="34" charset="0"/>
                          <a:cs typeface="Times New Roman" panose="02020603050405020304" pitchFamily="18" charset="0"/>
                        </a:rPr>
                        <a:t>on </a:t>
                      </a:r>
                      <a:r>
                        <a:rPr lang="en-US" sz="1100" spc="-5" dirty="0">
                          <a:effectLst/>
                          <a:latin typeface="Arial" panose="020B0604020202020204" pitchFamily="34" charset="0"/>
                          <a:ea typeface="Arial" panose="020B0604020202020204" pitchFamily="34" charset="0"/>
                          <a:cs typeface="Times New Roman" panose="02020603050405020304" pitchFamily="18" charset="0"/>
                        </a:rPr>
                        <a:t>B</a:t>
                      </a:r>
                      <a:r>
                        <a:rPr lang="en-US" sz="1100" dirty="0">
                          <a:effectLst/>
                          <a:latin typeface="Arial" panose="020B0604020202020204" pitchFamily="34" charset="0"/>
                          <a:ea typeface="Arial" panose="020B0604020202020204" pitchFamily="34" charset="0"/>
                          <a:cs typeface="Times New Roman" panose="02020603050405020304" pitchFamily="18" charset="0"/>
                        </a:rPr>
                        <a:t>o</a:t>
                      </a:r>
                      <a:r>
                        <a:rPr lang="en-US" sz="1100" spc="-5" dirty="0">
                          <a:effectLst/>
                          <a:latin typeface="Arial" panose="020B0604020202020204" pitchFamily="34" charset="0"/>
                          <a:ea typeface="Arial" panose="020B0604020202020204" pitchFamily="34" charset="0"/>
                          <a:cs typeface="Times New Roman" panose="02020603050405020304" pitchFamily="18" charset="0"/>
                        </a:rPr>
                        <a:t>a</a:t>
                      </a:r>
                      <a:r>
                        <a:rPr lang="en-US" sz="1100" spc="5" dirty="0">
                          <a:effectLst/>
                          <a:latin typeface="Arial" panose="020B0604020202020204" pitchFamily="34" charset="0"/>
                          <a:ea typeface="Arial" panose="020B0604020202020204" pitchFamily="34" charset="0"/>
                          <a:cs typeface="Times New Roman" panose="02020603050405020304" pitchFamily="18" charset="0"/>
                        </a:rPr>
                        <a:t>r</a:t>
                      </a:r>
                      <a:r>
                        <a:rPr lang="en-US" sz="1100" dirty="0">
                          <a:effectLst/>
                          <a:latin typeface="Arial" panose="020B0604020202020204" pitchFamily="34" charset="0"/>
                          <a:ea typeface="Arial" panose="020B0604020202020204" pitchFamily="34" charset="0"/>
                          <a:cs typeface="Times New Roman" panose="02020603050405020304" pitchFamily="18" charset="0"/>
                        </a:rPr>
                        <a:t>d, </a:t>
                      </a:r>
                      <a:r>
                        <a:rPr lang="en-US" sz="1100" spc="10" dirty="0">
                          <a:effectLst/>
                          <a:latin typeface="Arial" panose="020B0604020202020204" pitchFamily="34" charset="0"/>
                          <a:ea typeface="Arial" panose="020B0604020202020204" pitchFamily="34" charset="0"/>
                          <a:cs typeface="Times New Roman" panose="02020603050405020304" pitchFamily="18" charset="0"/>
                        </a:rPr>
                        <a:t>T</a:t>
                      </a:r>
                      <a:r>
                        <a:rPr lang="en-US" sz="1100" spc="-5" dirty="0">
                          <a:effectLst/>
                          <a:latin typeface="Arial" panose="020B0604020202020204" pitchFamily="34" charset="0"/>
                          <a:ea typeface="Arial" panose="020B0604020202020204" pitchFamily="34" charset="0"/>
                          <a:cs typeface="Times New Roman" panose="02020603050405020304" pitchFamily="18" charset="0"/>
                        </a:rPr>
                        <a:t>HE</a:t>
                      </a:r>
                      <a:r>
                        <a:rPr lang="en-US" sz="1100" dirty="0">
                          <a:effectLst/>
                          <a:latin typeface="Arial" panose="020B0604020202020204" pitchFamily="34" charset="0"/>
                          <a:ea typeface="Arial" panose="020B0604020202020204" pitchFamily="34" charset="0"/>
                          <a:cs typeface="Times New Roman" panose="02020603050405020304" pitchFamily="18" charset="0"/>
                        </a:rPr>
                        <a:t>A</a:t>
                      </a:r>
                      <a:r>
                        <a:rPr lang="en-US" sz="1100"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spc="35" dirty="0">
                          <a:effectLst/>
                          <a:latin typeface="Arial" panose="020B0604020202020204" pitchFamily="34" charset="0"/>
                          <a:ea typeface="Arial" panose="020B0604020202020204" pitchFamily="34" charset="0"/>
                          <a:cs typeface="Times New Roman" panose="02020603050405020304" pitchFamily="18" charset="0"/>
                        </a:rPr>
                        <a:t>W</a:t>
                      </a:r>
                      <a:r>
                        <a:rPr lang="en-US" sz="1100" spc="-15" dirty="0">
                          <a:effectLst/>
                          <a:latin typeface="Arial" panose="020B0604020202020204" pitchFamily="34" charset="0"/>
                          <a:ea typeface="Arial" panose="020B0604020202020204" pitchFamily="34" charset="0"/>
                          <a:cs typeface="Times New Roman" panose="02020603050405020304" pitchFamily="18" charset="0"/>
                        </a:rPr>
                        <a:t>e</a:t>
                      </a:r>
                      <a:r>
                        <a:rPr lang="en-US" sz="1100" dirty="0">
                          <a:effectLst/>
                          <a:latin typeface="Arial" panose="020B0604020202020204" pitchFamily="34" charset="0"/>
                          <a:ea typeface="Arial" panose="020B0604020202020204" pitchFamily="34" charset="0"/>
                          <a:cs typeface="Times New Roman" panose="02020603050405020304" pitchFamily="18" charset="0"/>
                        </a:rPr>
                        <a:t>bs</a:t>
                      </a:r>
                      <a:r>
                        <a:rPr lang="en-US" sz="1100" spc="-5" dirty="0">
                          <a:effectLst/>
                          <a:latin typeface="Arial" panose="020B0604020202020204" pitchFamily="34" charset="0"/>
                          <a:ea typeface="Arial" panose="020B0604020202020204" pitchFamily="34" charset="0"/>
                          <a:cs typeface="Times New Roman" panose="02020603050405020304" pitchFamily="18" charset="0"/>
                        </a:rPr>
                        <a:t>i</a:t>
                      </a:r>
                      <a:r>
                        <a:rPr lang="en-US" sz="1100" spc="5" dirty="0">
                          <a:effectLst/>
                          <a:latin typeface="Arial" panose="020B0604020202020204" pitchFamily="34" charset="0"/>
                          <a:ea typeface="Arial" panose="020B0604020202020204" pitchFamily="34" charset="0"/>
                          <a:cs typeface="Times New Roman" panose="02020603050405020304" pitchFamily="18" charset="0"/>
                        </a:rPr>
                        <a:t>t</a:t>
                      </a:r>
                      <a:r>
                        <a:rPr lang="en-US" sz="1100" dirty="0">
                          <a:effectLst/>
                          <a:latin typeface="Arial" panose="020B0604020202020204" pitchFamily="34" charset="0"/>
                          <a:ea typeface="Arial" panose="020B0604020202020204" pitchFamily="34" charset="0"/>
                          <a:cs typeface="Times New Roman" panose="02020603050405020304" pitchFamily="18" charset="0"/>
                        </a:rPr>
                        <a:t>e &amp;</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err="1">
                          <a:effectLst/>
                          <a:latin typeface="Arial" panose="020B0604020202020204" pitchFamily="34" charset="0"/>
                          <a:ea typeface="Arial" panose="020B0604020202020204" pitchFamily="34" charset="0"/>
                          <a:cs typeface="Times New Roman" panose="02020603050405020304" pitchFamily="18" charset="0"/>
                        </a:rPr>
                        <a:t>D</a:t>
                      </a:r>
                      <a:r>
                        <a:rPr lang="en-US" sz="1100" dirty="0" err="1">
                          <a:effectLst/>
                          <a:latin typeface="Arial" panose="020B0604020202020204" pitchFamily="34" charset="0"/>
                          <a:ea typeface="Arial" panose="020B0604020202020204" pitchFamily="34" charset="0"/>
                          <a:cs typeface="Times New Roman" panose="02020603050405020304" pitchFamily="18" charset="0"/>
                        </a:rPr>
                        <a:t>ema</a:t>
                      </a:r>
                      <a:r>
                        <a:rPr lang="en-US" sz="1100" spc="-15" dirty="0" err="1">
                          <a:effectLst/>
                          <a:latin typeface="Arial" panose="020B0604020202020204" pitchFamily="34" charset="0"/>
                          <a:ea typeface="Arial" panose="020B0604020202020204" pitchFamily="34" charset="0"/>
                          <a:cs typeface="Times New Roman" panose="02020603050405020304" pitchFamily="18" charset="0"/>
                        </a:rPr>
                        <a:t>n</a:t>
                      </a:r>
                      <a:r>
                        <a:rPr lang="en-US" sz="1100" dirty="0" err="1">
                          <a:effectLst/>
                          <a:latin typeface="Arial" panose="020B0604020202020204" pitchFamily="34" charset="0"/>
                          <a:ea typeface="Arial" panose="020B0604020202020204" pitchFamily="34" charset="0"/>
                          <a:cs typeface="Times New Roman" panose="02020603050405020304" pitchFamily="18" charset="0"/>
                        </a:rPr>
                        <a:t>dstar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8804659"/>
                  </a:ext>
                </a:extLst>
              </a:tr>
            </a:tbl>
          </a:graphicData>
        </a:graphic>
      </p:graphicFrame>
    </p:spTree>
    <p:extLst>
      <p:ext uri="{BB962C8B-B14F-4D97-AF65-F5344CB8AC3E}">
        <p14:creationId xmlns:p14="http://schemas.microsoft.com/office/powerpoint/2010/main" val="35050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b="1">
                <a:latin typeface="Euphemia" panose="020B0503040102020104" pitchFamily="34" charset="0"/>
              </a:rPr>
              <a:t>CEI</a:t>
            </a:r>
            <a:endParaRPr lang="en-US" b="1" dirty="0">
              <a:latin typeface="Euphemia" panose="020B0503040102020104" pitchFamily="34" charset="0"/>
            </a:endParaRP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graphicFrame>
        <p:nvGraphicFramePr>
          <p:cNvPr id="3" name="Table 2">
            <a:extLst>
              <a:ext uri="{FF2B5EF4-FFF2-40B4-BE49-F238E27FC236}">
                <a16:creationId xmlns:a16="http://schemas.microsoft.com/office/drawing/2014/main" xmlns="" id="{EF85BB78-C7A0-438A-85FF-EB6F77934D99}"/>
              </a:ext>
            </a:extLst>
          </p:cNvPr>
          <p:cNvGraphicFramePr>
            <a:graphicFrameLocks noGrp="1"/>
          </p:cNvGraphicFramePr>
          <p:nvPr>
            <p:extLst>
              <p:ext uri="{D42A27DB-BD31-4B8C-83A1-F6EECF244321}">
                <p14:modId xmlns:p14="http://schemas.microsoft.com/office/powerpoint/2010/main" val="3268797316"/>
              </p:ext>
            </p:extLst>
          </p:nvPr>
        </p:nvGraphicFramePr>
        <p:xfrm>
          <a:off x="1955481" y="1935163"/>
          <a:ext cx="5158740" cy="1816100"/>
        </p:xfrm>
        <a:graphic>
          <a:graphicData uri="http://schemas.openxmlformats.org/drawingml/2006/table">
            <a:tbl>
              <a:tblPr firstRow="1" firstCol="1" lastRow="1" lastCol="1" bandRow="1" bandCol="1"/>
              <a:tblGrid>
                <a:gridCol w="1607470">
                  <a:extLst>
                    <a:ext uri="{9D8B030D-6E8A-4147-A177-3AD203B41FA5}">
                      <a16:colId xmlns:a16="http://schemas.microsoft.com/office/drawing/2014/main" xmlns="" val="3033184986"/>
                    </a:ext>
                  </a:extLst>
                </a:gridCol>
                <a:gridCol w="1508401">
                  <a:extLst>
                    <a:ext uri="{9D8B030D-6E8A-4147-A177-3AD203B41FA5}">
                      <a16:colId xmlns:a16="http://schemas.microsoft.com/office/drawing/2014/main" xmlns="" val="1798465456"/>
                    </a:ext>
                  </a:extLst>
                </a:gridCol>
                <a:gridCol w="2042869">
                  <a:extLst>
                    <a:ext uri="{9D8B030D-6E8A-4147-A177-3AD203B41FA5}">
                      <a16:colId xmlns:a16="http://schemas.microsoft.com/office/drawing/2014/main" xmlns="" val="491552157"/>
                    </a:ext>
                  </a:extLst>
                </a:gridCol>
              </a:tblGrid>
              <a:tr h="694055">
                <a:tc>
                  <a:txBody>
                    <a:bodyPr/>
                    <a:lstStyle/>
                    <a:p>
                      <a:pPr marL="64770" marR="0">
                        <a:lnSpc>
                          <a:spcPct val="11500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Monday, July 27,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316230">
                        <a:lnSpc>
                          <a:spcPts val="1260"/>
                        </a:lnSpc>
                        <a:spcBef>
                          <a:spcPts val="2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d Ap</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15">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al </a:t>
                      </a:r>
                      <a:r>
                        <a:rPr lang="en-US" sz="1100" spc="-1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a:effectLst/>
                          <a:latin typeface="Arial" panose="020B0604020202020204" pitchFamily="34" charset="0"/>
                          <a:ea typeface="Arial" panose="020B0604020202020204" pitchFamily="34" charset="0"/>
                          <a:cs typeface="Times New Roman" panose="02020603050405020304" pitchFamily="18" charset="0"/>
                        </a:rPr>
                        <a:t>l </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spc="10">
                          <a:effectLst/>
                          <a:latin typeface="Arial" panose="020B0604020202020204" pitchFamily="34" charset="0"/>
                          <a:ea typeface="Arial" panose="020B0604020202020204" pitchFamily="34" charset="0"/>
                          <a:cs typeface="Times New Roman" panose="02020603050405020304" pitchFamily="18" charset="0"/>
                        </a:rPr>
                        <a:t>k</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g</a:t>
                      </a:r>
                      <a:r>
                        <a:rPr lang="en-US" sz="1100" spc="15">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 Authorization to Negotiate Contract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65"/>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20">
                          <a:effectLst/>
                          <a:latin typeface="Arial" panose="020B0604020202020204" pitchFamily="34" charset="0"/>
                          <a:ea typeface="Arial" panose="020B0604020202020204" pitchFamily="34" charset="0"/>
                          <a:cs typeface="Times New Roman" panose="02020603050405020304" pitchFamily="18" charset="0"/>
                        </a:rPr>
                        <a:t>M</a:t>
                      </a:r>
                      <a:r>
                        <a:rPr lang="en-US" sz="1100">
                          <a:effectLst/>
                          <a:latin typeface="Arial" panose="020B0604020202020204" pitchFamily="34" charset="0"/>
                          <a:ea typeface="Arial" panose="020B0604020202020204" pitchFamily="34" charset="0"/>
                          <a:cs typeface="Times New Roman" panose="02020603050405020304" pitchFamily="18" charset="0"/>
                        </a:rPr>
                        <a:t>C -</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1</a:t>
                      </a:r>
                      <a:r>
                        <a:rPr lang="en-US" sz="700">
                          <a:effectLst/>
                          <a:latin typeface="Arial" panose="020B0604020202020204" pitchFamily="34" charset="0"/>
                          <a:ea typeface="Arial" panose="020B0604020202020204" pitchFamily="34" charset="0"/>
                          <a:cs typeface="Times New Roman" panose="02020603050405020304" pitchFamily="18" charset="0"/>
                        </a:rPr>
                        <a:t>st </a:t>
                      </a:r>
                      <a:r>
                        <a:rPr lang="en-US" sz="700" spc="10">
                          <a:effectLst/>
                          <a:latin typeface="Arial" panose="020B0604020202020204" pitchFamily="34" charset="0"/>
                          <a:ea typeface="Arial" panose="020B0604020202020204" pitchFamily="34" charset="0"/>
                          <a:cs typeface="Times New Roman" panose="02020603050405020304" pitchFamily="18" charset="0"/>
                        </a:rPr>
                        <a:t> </a:t>
                      </a:r>
                      <a:r>
                        <a:rPr lang="en-US" sz="1100" spc="15">
                          <a:effectLst/>
                          <a:latin typeface="Arial" panose="020B0604020202020204" pitchFamily="34" charset="0"/>
                          <a:ea typeface="Arial" panose="020B0604020202020204" pitchFamily="34" charset="0"/>
                          <a:cs typeface="Times New Roman" panose="02020603050405020304" pitchFamily="18" charset="0"/>
                        </a:rPr>
                        <a:t>f</a:t>
                      </a:r>
                      <a:r>
                        <a:rPr lang="en-US" sz="1100" spc="-5">
                          <a:effectLst/>
                          <a:latin typeface="Arial" panose="020B0604020202020204" pitchFamily="34" charset="0"/>
                          <a:ea typeface="Arial" panose="020B0604020202020204" pitchFamily="34" charset="0"/>
                          <a:cs typeface="Times New Roman" panose="02020603050405020304" pitchFamily="18" charset="0"/>
                        </a:rPr>
                        <a:t>l</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4183035"/>
                  </a:ext>
                </a:extLst>
              </a:tr>
              <a:tr h="560705">
                <a:tc>
                  <a:txBody>
                    <a:bodyPr/>
                    <a:lstStyle/>
                    <a:p>
                      <a:pPr marL="64770" marR="0">
                        <a:lnSpc>
                          <a:spcPct val="11500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Tuesday, July 28,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osti</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g </a:t>
                      </a:r>
                      <a:r>
                        <a:rPr lang="en-US" sz="1100" spc="-10">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otice</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15">
                          <a:effectLst/>
                          <a:latin typeface="Arial" panose="020B0604020202020204" pitchFamily="34" charset="0"/>
                          <a:ea typeface="Arial" panose="020B0604020202020204" pitchFamily="34" charset="0"/>
                          <a:cs typeface="Times New Roman" panose="02020603050405020304" pitchFamily="18" charset="0"/>
                        </a:rPr>
                        <a:t>o</a:t>
                      </a:r>
                      <a:r>
                        <a:rPr lang="en-US" sz="1100">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10">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176530">
                        <a:lnSpc>
                          <a:spcPts val="1270"/>
                        </a:lnSpc>
                        <a:spcBef>
                          <a:spcPts val="1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a:effectLst/>
                          <a:latin typeface="Arial" panose="020B0604020202020204" pitchFamily="34" charset="0"/>
                          <a:ea typeface="Arial" panose="020B0604020202020204" pitchFamily="34" charset="0"/>
                          <a:cs typeface="Times New Roman" panose="02020603050405020304" pitchFamily="18" charset="0"/>
                        </a:rPr>
                        <a:t>p</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15">
                          <a:effectLst/>
                          <a:latin typeface="Arial" panose="020B0604020202020204" pitchFamily="34" charset="0"/>
                          <a:ea typeface="Arial" panose="020B0604020202020204" pitchFamily="34" charset="0"/>
                          <a:cs typeface="Times New Roman" panose="02020603050405020304" pitchFamily="18" charset="0"/>
                        </a:rPr>
                        <a:t>v</a:t>
                      </a:r>
                      <a:r>
                        <a:rPr lang="en-US" sz="1100">
                          <a:effectLst/>
                          <a:latin typeface="Arial" panose="020B0604020202020204" pitchFamily="34" charset="0"/>
                          <a:ea typeface="Arial" panose="020B0604020202020204" pitchFamily="34" charset="0"/>
                          <a:cs typeface="Times New Roman" panose="02020603050405020304" pitchFamily="18" charset="0"/>
                        </a:rPr>
                        <a:t>al of</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F</a:t>
                      </a:r>
                      <a:r>
                        <a:rPr lang="en-US" sz="1100" spc="-10">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a:effectLst/>
                          <a:latin typeface="Arial" panose="020B0604020202020204" pitchFamily="34" charset="0"/>
                          <a:ea typeface="Arial" panose="020B0604020202020204" pitchFamily="34" charset="0"/>
                          <a:cs typeface="Times New Roman" panose="02020603050405020304" pitchFamily="18" charset="0"/>
                        </a:rPr>
                        <a:t>l </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10">
                          <a:effectLst/>
                          <a:latin typeface="Arial" panose="020B0604020202020204" pitchFamily="34" charset="0"/>
                          <a:ea typeface="Arial" panose="020B0604020202020204" pitchFamily="34" charset="0"/>
                          <a:cs typeface="Times New Roman" panose="02020603050405020304" pitchFamily="18" charset="0"/>
                        </a:rPr>
                        <a:t>k</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ct val="11500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 </a:t>
                      </a:r>
                      <a:r>
                        <a:rPr lang="en-US" sz="1100" spc="-5">
                          <a:effectLst/>
                          <a:latin typeface="Arial" panose="020B0604020202020204" pitchFamily="34" charset="0"/>
                          <a:ea typeface="Arial" panose="020B0604020202020204" pitchFamily="34" charset="0"/>
                          <a:cs typeface="Times New Roman" panose="02020603050405020304" pitchFamily="18" charset="0"/>
                        </a:rPr>
                        <a:t>P</a:t>
                      </a:r>
                      <a:r>
                        <a:rPr lang="en-US" sz="1100">
                          <a:effectLst/>
                          <a:latin typeface="Arial" panose="020B0604020202020204" pitchFamily="34" charset="0"/>
                          <a:ea typeface="Arial" panose="020B0604020202020204" pitchFamily="34" charset="0"/>
                          <a:cs typeface="Times New Roman" panose="02020603050405020304" pitchFamily="18" charset="0"/>
                        </a:rPr>
                        <a:t>u</a:t>
                      </a:r>
                      <a:r>
                        <a:rPr lang="en-US" sz="1100" spc="-5">
                          <a:effectLst/>
                          <a:latin typeface="Arial" panose="020B0604020202020204" pitchFamily="34" charset="0"/>
                          <a:ea typeface="Arial" panose="020B0604020202020204" pitchFamily="34" charset="0"/>
                          <a:cs typeface="Times New Roman" panose="02020603050405020304" pitchFamily="18" charset="0"/>
                        </a:rPr>
                        <a:t>bli</a:t>
                      </a:r>
                      <a:r>
                        <a:rPr lang="en-US" sz="1100">
                          <a:effectLst/>
                          <a:latin typeface="Arial" panose="020B0604020202020204" pitchFamily="34" charset="0"/>
                          <a:ea typeface="Arial" panose="020B0604020202020204" pitchFamily="34" charset="0"/>
                          <a:cs typeface="Times New Roman" panose="02020603050405020304" pitchFamily="18" charset="0"/>
                        </a:rPr>
                        <a:t>c</a:t>
                      </a:r>
                      <a:r>
                        <a:rPr lang="en-US" sz="1100" spc="5">
                          <a:effectLst/>
                          <a:latin typeface="Arial" panose="020B0604020202020204" pitchFamily="34" charset="0"/>
                          <a:ea typeface="Arial" panose="020B0604020202020204" pitchFamily="34" charset="0"/>
                          <a:cs typeface="Times New Roman" panose="02020603050405020304" pitchFamily="18" charset="0"/>
                        </a:rPr>
                        <a:t> I</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spc="5">
                          <a:effectLst/>
                          <a:latin typeface="Arial" panose="020B0604020202020204" pitchFamily="34" charset="0"/>
                          <a:ea typeface="Arial" panose="020B0604020202020204" pitchFamily="34" charset="0"/>
                          <a:cs typeface="Times New Roman" panose="02020603050405020304" pitchFamily="18" charset="0"/>
                        </a:rPr>
                        <a:t>f</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10">
                          <a:effectLst/>
                          <a:latin typeface="Arial" panose="020B0604020202020204" pitchFamily="34" charset="0"/>
                          <a:ea typeface="Arial" panose="020B0604020202020204" pitchFamily="34" charset="0"/>
                          <a:cs typeface="Times New Roman" panose="02020603050405020304" pitchFamily="18" charset="0"/>
                        </a:rPr>
                        <a:t>r</a:t>
                      </a:r>
                      <a:r>
                        <a:rPr lang="en-US" sz="1100" spc="5">
                          <a:effectLst/>
                          <a:latin typeface="Arial" panose="020B0604020202020204" pitchFamily="34" charset="0"/>
                          <a:ea typeface="Arial" panose="020B0604020202020204" pitchFamily="34" charset="0"/>
                          <a:cs typeface="Times New Roman" panose="02020603050405020304" pitchFamily="18" charset="0"/>
                        </a:rPr>
                        <a:t>m</a:t>
                      </a:r>
                      <a:r>
                        <a:rPr lang="en-US" sz="1100" spc="-1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a:effectLst/>
                          <a:latin typeface="Arial" panose="020B0604020202020204" pitchFamily="34" charset="0"/>
                          <a:ea typeface="Arial" panose="020B0604020202020204" pitchFamily="34" charset="0"/>
                          <a:cs typeface="Times New Roman" panose="02020603050405020304" pitchFamily="18" charset="0"/>
                        </a:rPr>
                        <a:t>on </a:t>
                      </a:r>
                      <a:r>
                        <a:rPr lang="en-US" sz="1100" spc="-5">
                          <a:effectLst/>
                          <a:latin typeface="Arial" panose="020B0604020202020204" pitchFamily="34" charset="0"/>
                          <a:ea typeface="Arial" panose="020B0604020202020204" pitchFamily="34" charset="0"/>
                          <a:cs typeface="Times New Roman" panose="02020603050405020304" pitchFamily="18" charset="0"/>
                        </a:rPr>
                        <a:t>B</a:t>
                      </a:r>
                      <a:r>
                        <a:rPr lang="en-US" sz="1100">
                          <a:effectLst/>
                          <a:latin typeface="Arial" panose="020B0604020202020204" pitchFamily="34" charset="0"/>
                          <a:ea typeface="Arial" panose="020B0604020202020204" pitchFamily="34" charset="0"/>
                          <a:cs typeface="Times New Roman" panose="02020603050405020304" pitchFamily="18" charset="0"/>
                        </a:rPr>
                        <a:t>o</a:t>
                      </a:r>
                      <a:r>
                        <a:rPr lang="en-US" sz="1100" spc="-5">
                          <a:effectLst/>
                          <a:latin typeface="Arial" panose="020B0604020202020204" pitchFamily="34" charset="0"/>
                          <a:ea typeface="Arial" panose="020B0604020202020204" pitchFamily="34" charset="0"/>
                          <a:cs typeface="Times New Roman" panose="02020603050405020304" pitchFamily="18" charset="0"/>
                        </a:rPr>
                        <a:t>a</a:t>
                      </a:r>
                      <a:r>
                        <a:rPr lang="en-US" sz="1100" spc="5">
                          <a:effectLst/>
                          <a:latin typeface="Arial" panose="020B0604020202020204" pitchFamily="34" charset="0"/>
                          <a:ea typeface="Arial" panose="020B0604020202020204" pitchFamily="34" charset="0"/>
                          <a:cs typeface="Times New Roman" panose="02020603050405020304" pitchFamily="18" charset="0"/>
                        </a:rPr>
                        <a:t>r</a:t>
                      </a:r>
                      <a:r>
                        <a:rPr lang="en-US" sz="1100">
                          <a:effectLst/>
                          <a:latin typeface="Arial" panose="020B0604020202020204" pitchFamily="34" charset="0"/>
                          <a:ea typeface="Arial" panose="020B060402020202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ts val="1260"/>
                        </a:lnSpc>
                        <a:spcBef>
                          <a:spcPts val="0"/>
                        </a:spcBef>
                        <a:spcAft>
                          <a:spcPts val="0"/>
                        </a:spcAft>
                      </a:pPr>
                      <a:r>
                        <a:rPr lang="en-US" sz="1100" spc="10">
                          <a:effectLst/>
                          <a:latin typeface="Arial" panose="020B0604020202020204" pitchFamily="34" charset="0"/>
                          <a:ea typeface="Arial" panose="020B0604020202020204" pitchFamily="34" charset="0"/>
                          <a:cs typeface="Times New Roman" panose="02020603050405020304" pitchFamily="18" charset="0"/>
                        </a:rPr>
                        <a:t>T</a:t>
                      </a:r>
                      <a:r>
                        <a:rPr lang="en-US" sz="1100" spc="-5">
                          <a:effectLst/>
                          <a:latin typeface="Arial" panose="020B0604020202020204" pitchFamily="34" charset="0"/>
                          <a:ea typeface="Arial" panose="020B0604020202020204" pitchFamily="34" charset="0"/>
                          <a:cs typeface="Times New Roman" panose="02020603050405020304" pitchFamily="18" charset="0"/>
                        </a:rPr>
                        <a:t>HE</a:t>
                      </a:r>
                      <a:r>
                        <a:rPr lang="en-US" sz="1100">
                          <a:effectLst/>
                          <a:latin typeface="Arial" panose="020B0604020202020204" pitchFamily="34" charset="0"/>
                          <a:ea typeface="Arial" panose="020B0604020202020204" pitchFamily="34" charset="0"/>
                          <a:cs typeface="Times New Roman" panose="02020603050405020304" pitchFamily="18" charset="0"/>
                        </a:rPr>
                        <a:t>A</a:t>
                      </a:r>
                      <a:r>
                        <a:rPr lang="en-US" sz="1100" spc="-35">
                          <a:effectLst/>
                          <a:latin typeface="Arial" panose="020B0604020202020204" pitchFamily="34" charset="0"/>
                          <a:ea typeface="Arial" panose="020B0604020202020204" pitchFamily="34" charset="0"/>
                          <a:cs typeface="Times New Roman" panose="02020603050405020304" pitchFamily="18" charset="0"/>
                        </a:rPr>
                        <a:t> </a:t>
                      </a:r>
                      <a:r>
                        <a:rPr lang="en-US" sz="1100" spc="35">
                          <a:effectLst/>
                          <a:latin typeface="Arial" panose="020B0604020202020204" pitchFamily="34" charset="0"/>
                          <a:ea typeface="Arial" panose="020B0604020202020204" pitchFamily="34" charset="0"/>
                          <a:cs typeface="Times New Roman" panose="02020603050405020304" pitchFamily="18" charset="0"/>
                        </a:rPr>
                        <a:t>W</a:t>
                      </a:r>
                      <a:r>
                        <a:rPr lang="en-US" sz="1100" spc="-15">
                          <a:effectLst/>
                          <a:latin typeface="Arial" panose="020B0604020202020204" pitchFamily="34" charset="0"/>
                          <a:ea typeface="Arial" panose="020B0604020202020204" pitchFamily="34" charset="0"/>
                          <a:cs typeface="Times New Roman" panose="02020603050405020304" pitchFamily="18" charset="0"/>
                        </a:rPr>
                        <a:t>e</a:t>
                      </a:r>
                      <a:r>
                        <a:rPr lang="en-US" sz="1100">
                          <a:effectLst/>
                          <a:latin typeface="Arial" panose="020B0604020202020204" pitchFamily="34" charset="0"/>
                          <a:ea typeface="Arial" panose="020B0604020202020204" pitchFamily="34" charset="0"/>
                          <a:cs typeface="Times New Roman" panose="02020603050405020304" pitchFamily="18" charset="0"/>
                        </a:rPr>
                        <a:t>bs</a:t>
                      </a:r>
                      <a:r>
                        <a:rPr lang="en-US" sz="1100" spc="-5">
                          <a:effectLst/>
                          <a:latin typeface="Arial" panose="020B0604020202020204" pitchFamily="34" charset="0"/>
                          <a:ea typeface="Arial" panose="020B0604020202020204" pitchFamily="34" charset="0"/>
                          <a:cs typeface="Times New Roman" panose="02020603050405020304" pitchFamily="18" charset="0"/>
                        </a:rPr>
                        <a:t>i</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e &amp;</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spc="-5">
                          <a:effectLst/>
                          <a:latin typeface="Arial" panose="020B0604020202020204" pitchFamily="34" charset="0"/>
                          <a:ea typeface="Arial" panose="020B0604020202020204" pitchFamily="34" charset="0"/>
                          <a:cs typeface="Times New Roman" panose="02020603050405020304" pitchFamily="18" charset="0"/>
                        </a:rPr>
                        <a:t>D</a:t>
                      </a:r>
                      <a:r>
                        <a:rPr lang="en-US" sz="1100">
                          <a:effectLst/>
                          <a:latin typeface="Arial" panose="020B0604020202020204" pitchFamily="34" charset="0"/>
                          <a:ea typeface="Arial" panose="020B0604020202020204" pitchFamily="34" charset="0"/>
                          <a:cs typeface="Times New Roman" panose="02020603050405020304" pitchFamily="18" charset="0"/>
                        </a:rPr>
                        <a:t>ema</a:t>
                      </a:r>
                      <a:r>
                        <a:rPr lang="en-US" sz="1100" spc="-15">
                          <a:effectLst/>
                          <a:latin typeface="Arial" panose="020B0604020202020204" pitchFamily="34" charset="0"/>
                          <a:ea typeface="Arial" panose="020B0604020202020204" pitchFamily="34" charset="0"/>
                          <a:cs typeface="Times New Roman" panose="02020603050405020304" pitchFamily="18" charset="0"/>
                        </a:rPr>
                        <a:t>n</a:t>
                      </a:r>
                      <a:r>
                        <a:rPr lang="en-US" sz="1100">
                          <a:effectLst/>
                          <a:latin typeface="Arial" panose="020B0604020202020204" pitchFamily="34" charset="0"/>
                          <a:ea typeface="Arial" panose="020B0604020202020204" pitchFamily="34" charset="0"/>
                          <a:cs typeface="Times New Roman" panose="02020603050405020304" pitchFamily="18" charset="0"/>
                        </a:rPr>
                        <a:t>d</a:t>
                      </a:r>
                      <a:r>
                        <a:rPr lang="en-US" sz="1100" spc="-5">
                          <a:effectLst/>
                          <a:latin typeface="Arial" panose="020B0604020202020204" pitchFamily="34" charset="0"/>
                          <a:ea typeface="Arial" panose="020B0604020202020204" pitchFamily="34" charset="0"/>
                          <a:cs typeface="Times New Roman" panose="02020603050405020304" pitchFamily="18" charset="0"/>
                        </a:rPr>
                        <a:t>S</a:t>
                      </a:r>
                      <a:r>
                        <a:rPr lang="en-US" sz="1100" spc="5">
                          <a:effectLst/>
                          <a:latin typeface="Arial" panose="020B0604020202020204" pitchFamily="34" charset="0"/>
                          <a:ea typeface="Arial" panose="020B0604020202020204" pitchFamily="34" charset="0"/>
                          <a:cs typeface="Times New Roman" panose="02020603050405020304" pitchFamily="18" charset="0"/>
                        </a:rPr>
                        <a:t>t</a:t>
                      </a:r>
                      <a:r>
                        <a:rPr lang="en-US" sz="1100">
                          <a:effectLst/>
                          <a:latin typeface="Arial" panose="020B0604020202020204" pitchFamily="34" charset="0"/>
                          <a:ea typeface="Arial" panose="020B0604020202020204" pitchFamily="34" charset="0"/>
                          <a:cs typeface="Times New Roman" panose="02020603050405020304" pitchFamily="18" charset="0"/>
                        </a:rPr>
                        <a: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0852506"/>
                  </a:ext>
                </a:extLst>
              </a:tr>
              <a:tr h="292100">
                <a:tc>
                  <a:txBody>
                    <a:bodyPr/>
                    <a:lstStyle/>
                    <a:p>
                      <a:pPr marL="64770" marR="0">
                        <a:lnSpc>
                          <a:spcPct val="11500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Friday, August 28,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250"/>
                        </a:lnSpc>
                        <a:spcBef>
                          <a:spcPts val="0"/>
                        </a:spcBef>
                        <a:spcAft>
                          <a:spcPts val="0"/>
                        </a:spcAft>
                      </a:pPr>
                      <a:r>
                        <a:rPr lang="en-US" sz="1100" spc="-5">
                          <a:effectLst/>
                          <a:latin typeface="Arial" panose="020B0604020202020204" pitchFamily="34" charset="0"/>
                          <a:ea typeface="Arial" panose="020B0604020202020204" pitchFamily="34" charset="0"/>
                          <a:cs typeface="Times New Roman" panose="02020603050405020304" pitchFamily="18" charset="0"/>
                        </a:rPr>
                        <a:t>Anticipated Execution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2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5382170"/>
                  </a:ext>
                </a:extLst>
              </a:tr>
            </a:tbl>
          </a:graphicData>
        </a:graphic>
      </p:graphicFrame>
    </p:spTree>
    <p:extLst>
      <p:ext uri="{BB962C8B-B14F-4D97-AF65-F5344CB8AC3E}">
        <p14:creationId xmlns:p14="http://schemas.microsoft.com/office/powerpoint/2010/main" val="187194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Innovative Aspects</a:t>
            </a:r>
          </a:p>
          <a:p>
            <a:pPr indent="-228600" eaLnBrk="1" hangingPunct="1">
              <a:lnSpc>
                <a:spcPct val="90000"/>
              </a:lnSpc>
            </a:pPr>
            <a:r>
              <a:rPr lang="en-US" sz="2400" dirty="0"/>
              <a:t>Letters of Interest</a:t>
            </a:r>
          </a:p>
          <a:p>
            <a:pPr indent="-228600" eaLnBrk="1" hangingPunct="1">
              <a:lnSpc>
                <a:spcPct val="90000"/>
              </a:lnSpc>
            </a:pPr>
            <a:r>
              <a:rPr lang="en-US" sz="2400" dirty="0"/>
              <a:t>Technical Proposal</a:t>
            </a:r>
          </a:p>
          <a:p>
            <a:pPr indent="-228600" eaLnBrk="1" hangingPunct="1">
              <a:lnSpc>
                <a:spcPct val="90000"/>
              </a:lnSpc>
            </a:pPr>
            <a:r>
              <a:rPr lang="en-US" sz="2400" dirty="0"/>
              <a:t>Price Proposal</a:t>
            </a:r>
          </a:p>
          <a:p>
            <a:pPr indent="-228600" eaLnBrk="1" hangingPunct="1">
              <a:lnSpc>
                <a:spcPct val="90000"/>
              </a:lnSpc>
            </a:pPr>
            <a:r>
              <a:rPr lang="en-US" sz="2400" dirty="0"/>
              <a:t>SBE</a:t>
            </a:r>
          </a:p>
          <a:p>
            <a:pPr indent="-228600" eaLnBrk="1" hangingPunct="1">
              <a:lnSpc>
                <a:spcPct val="90000"/>
              </a:lnSpc>
            </a:pPr>
            <a:r>
              <a:rPr lang="en-US" sz="2400" dirty="0"/>
              <a:t>DB Stipend</a:t>
            </a:r>
          </a:p>
          <a:p>
            <a:pPr indent="-228600" eaLnBrk="1" hangingPunct="1">
              <a:lnSpc>
                <a:spcPct val="90000"/>
              </a:lnSpc>
            </a:pPr>
            <a:r>
              <a:rPr lang="en-US" sz="2400" dirty="0"/>
              <a:t>TRC Members &amp; Technical Advisors</a:t>
            </a:r>
          </a:p>
          <a:p>
            <a:pPr indent="-228600" eaLnBrk="1" hangingPunct="1">
              <a:lnSpc>
                <a:spcPct val="90000"/>
              </a:lnSpc>
            </a:pPr>
            <a:r>
              <a:rPr lang="en-US" sz="2400" dirty="0"/>
              <a:t>Construction Engineering &amp; Inspection (CEI)</a:t>
            </a:r>
          </a:p>
          <a:p>
            <a:pPr indent="-228600" eaLnBrk="1" hangingPunct="1">
              <a:lnSpc>
                <a:spcPct val="90000"/>
              </a:lnSpc>
            </a:pPr>
            <a:r>
              <a:rPr lang="en-US" sz="2400" dirty="0"/>
              <a:t>Project Documents 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xmlns=""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xmlns=""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xmlns="" id="{EB6CF059-3AFC-4B5D-A8CF-B7290C85EC49}"/>
              </a:ext>
            </a:extLst>
          </p:cNvPr>
          <p:cNvSpPr txBox="1">
            <a:spLocks/>
          </p:cNvSpPr>
          <p:nvPr/>
        </p:nvSpPr>
        <p:spPr>
          <a:xfrm>
            <a:off x="3200400" y="1066800"/>
            <a:ext cx="5629064" cy="2895600"/>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3200" dirty="0"/>
              <a:t>All questions should be emailed to Man Le, THEA Contracts &amp; Procurement Manager: </a:t>
            </a:r>
            <a:r>
              <a:rPr lang="en-US" sz="3200" u="sng" dirty="0"/>
              <a:t>man.le@tampa-xway.com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886699"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 West of Nebraska Ave. to Meridian Ave.</a:t>
            </a:r>
          </a:p>
          <a:p>
            <a:pPr indent="-228600" eaLnBrk="1" hangingPunct="1">
              <a:lnSpc>
                <a:spcPct val="90000"/>
              </a:lnSpc>
            </a:pPr>
            <a:r>
              <a:rPr lang="en-US" sz="2400" dirty="0"/>
              <a:t>Other Projects</a:t>
            </a:r>
          </a:p>
          <a:p>
            <a:pPr indent="-228600" eaLnBrk="1" hangingPunct="1">
              <a:lnSpc>
                <a:spcPct val="90000"/>
              </a:lnSpc>
            </a:pPr>
            <a:r>
              <a:rPr lang="en-US" sz="2400" dirty="0"/>
              <a:t>Project Goals</a:t>
            </a:r>
          </a:p>
          <a:p>
            <a:pPr indent="-228600" eaLnBrk="1" hangingPunct="1">
              <a:lnSpc>
                <a:spcPct val="90000"/>
              </a:lnSpc>
            </a:pPr>
            <a:r>
              <a:rPr lang="en-US" sz="2400" dirty="0"/>
              <a:t>Plan Views</a:t>
            </a:r>
          </a:p>
          <a:p>
            <a:pPr indent="-228600" eaLnBrk="1" hangingPunct="1">
              <a:lnSpc>
                <a:spcPct val="90000"/>
              </a:lnSpc>
            </a:pPr>
            <a:r>
              <a:rPr lang="en-US" sz="2400" dirty="0"/>
              <a:t>Sidewalk &amp; Parking Lots reconfiguration</a:t>
            </a:r>
          </a:p>
          <a:p>
            <a:pPr indent="-228600" eaLnBrk="1" hangingPunct="1">
              <a:lnSpc>
                <a:spcPct val="90000"/>
              </a:lnSpc>
            </a:pPr>
            <a:r>
              <a:rPr lang="en-US" sz="2400" dirty="0"/>
              <a:t>TTCP/Work Hours</a:t>
            </a:r>
          </a:p>
          <a:p>
            <a:pPr indent="-228600" eaLnBrk="1" hangingPunct="1">
              <a:lnSpc>
                <a:spcPct val="90000"/>
              </a:lnSpc>
            </a:pPr>
            <a:r>
              <a:rPr lang="en-US" sz="2400" dirty="0"/>
              <a:t>Drainage</a:t>
            </a:r>
          </a:p>
          <a:p>
            <a:pPr indent="-228600" eaLnBrk="1" hangingPunct="1">
              <a:lnSpc>
                <a:spcPct val="90000"/>
              </a:lnSpc>
            </a:pPr>
            <a:r>
              <a:rPr lang="en-US" sz="2400" dirty="0"/>
              <a:t>Signalization replacement @ Twiggs/Nebraska</a:t>
            </a:r>
          </a:p>
          <a:p>
            <a:pPr lvl="1" indent="-228600" eaLnBrk="1" hangingPunct="1">
              <a:lnSpc>
                <a:spcPct val="90000"/>
              </a:lnSpc>
            </a:pPr>
            <a:r>
              <a:rPr lang="en-US" sz="2000" dirty="0"/>
              <a:t>Joint Participation Agreement (JPA) – FDOT Funded</a:t>
            </a:r>
            <a:endParaRPr lang="en-US" sz="1600" dirty="0"/>
          </a:p>
          <a:p>
            <a:pPr indent="-228600" eaLnBrk="1" hangingPunct="1">
              <a:lnSpc>
                <a:spcPct val="90000"/>
              </a:lnSpc>
            </a:pPr>
            <a:r>
              <a:rPr lang="en-US" sz="2400" dirty="0"/>
              <a:t>Sign Structures &amp; Lighting</a:t>
            </a:r>
          </a:p>
          <a:p>
            <a:pPr indent="-228600" eaLnBrk="1" hangingPunct="1">
              <a:lnSpc>
                <a:spcPct val="90000"/>
              </a:lnSpc>
            </a:pPr>
            <a:r>
              <a:rPr lang="en-US" sz="2400" dirty="0"/>
              <a:t>Utility Relocations</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pic>
        <p:nvPicPr>
          <p:cNvPr id="3" name="Picture 2" descr="An old photo of a street&#10;&#10;Description automatically generated">
            <a:extLst>
              <a:ext uri="{FF2B5EF4-FFF2-40B4-BE49-F238E27FC236}">
                <a16:creationId xmlns:a16="http://schemas.microsoft.com/office/drawing/2014/main" xmlns="" id="{C8A5268C-F511-4800-945A-16036BEDB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781542"/>
            <a:ext cx="7696200" cy="4329113"/>
          </a:xfrm>
          <a:prstGeom prst="rect">
            <a:avLst/>
          </a:prstGeom>
        </p:spPr>
      </p:pic>
    </p:spTree>
    <p:extLst>
      <p:ext uri="{BB962C8B-B14F-4D97-AF65-F5344CB8AC3E}">
        <p14:creationId xmlns:p14="http://schemas.microsoft.com/office/powerpoint/2010/main" val="94035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Goals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4572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Improve safety and operational efficiency to the corridor within the limits described. </a:t>
            </a:r>
          </a:p>
          <a:p>
            <a:r>
              <a:rPr lang="en-US" sz="2000" dirty="0"/>
              <a:t>Minimize the inconvenience to the travelling public. </a:t>
            </a:r>
          </a:p>
          <a:p>
            <a:r>
              <a:rPr lang="en-US" sz="2000" dirty="0"/>
              <a:t>Improve, to the maximum extent possible, the quality of existing traffic operations, both in terms of flow rate and safety, throughout the duration of the Project. </a:t>
            </a:r>
          </a:p>
          <a:p>
            <a:r>
              <a:rPr lang="en-US" sz="2000" dirty="0"/>
              <a:t>Minimize the number of different Traffic Control Plan (TCP) phases, i.e., number of different diversions and detours for a given traffic movement. </a:t>
            </a:r>
          </a:p>
          <a:p>
            <a:r>
              <a:rPr lang="en-US" sz="2000" dirty="0"/>
              <a:t>Maintain direct access to adjacent properties at all times. </a:t>
            </a:r>
          </a:p>
          <a:p>
            <a:r>
              <a:rPr lang="en-US" sz="2000" dirty="0"/>
              <a:t>Coordinate with adjacent construction projects and maintaining agencies. </a:t>
            </a:r>
          </a:p>
          <a:p>
            <a:r>
              <a:rPr lang="en-US" sz="2000" dirty="0"/>
              <a:t>Minimize the inconvenience to adjacent railroad station and charter school.</a:t>
            </a:r>
          </a:p>
        </p:txBody>
      </p:sp>
    </p:spTree>
    <p:extLst>
      <p:ext uri="{BB962C8B-B14F-4D97-AF65-F5344CB8AC3E}">
        <p14:creationId xmlns:p14="http://schemas.microsoft.com/office/powerpoint/2010/main" val="17179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592454" y="-28575"/>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FDOT JPA Requirements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381000" y="1219200"/>
            <a:ext cx="8610600" cy="4901406"/>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FDOT providing funding for intersection signal upgrades through Joint Participation Agreement (JPA), included in RFP attachments.</a:t>
            </a:r>
          </a:p>
          <a:p>
            <a:r>
              <a:rPr lang="en-US" sz="2000" b="1" dirty="0"/>
              <a:t>All JPA work requires separate project tracking, reporting and invoicing.</a:t>
            </a:r>
          </a:p>
          <a:p>
            <a:r>
              <a:rPr lang="en-US" sz="2000" dirty="0"/>
              <a:t>DB Firm and CEI Firms are responsible for adhering to JPA requirements, not limited to:</a:t>
            </a:r>
          </a:p>
          <a:p>
            <a:pPr lvl="1"/>
            <a:r>
              <a:rPr lang="en-US" sz="1600" dirty="0"/>
              <a:t>Design and construct the intersection in accordance with all FDOT procedures and specifications</a:t>
            </a:r>
          </a:p>
          <a:p>
            <a:pPr lvl="1"/>
            <a:r>
              <a:rPr lang="en-US" sz="1600" dirty="0"/>
              <a:t>Testing and sampling per FDOT Materials Manual and entered into MAC</a:t>
            </a:r>
          </a:p>
          <a:p>
            <a:pPr lvl="1"/>
            <a:r>
              <a:rPr lang="en-US" sz="1600" dirty="0"/>
              <a:t>FDOT design coordination and reviews</a:t>
            </a:r>
          </a:p>
          <a:p>
            <a:pPr lvl="1"/>
            <a:r>
              <a:rPr lang="en-US" sz="1600" dirty="0"/>
              <a:t>FDOT Standard Clear Letters</a:t>
            </a:r>
          </a:p>
          <a:p>
            <a:pPr lvl="1"/>
            <a:r>
              <a:rPr lang="en-US" sz="1600" dirty="0"/>
              <a:t>RFC process and as-built procedures to follow FDOT, and FDOT will approve signalization and ITS components as applicable</a:t>
            </a:r>
          </a:p>
          <a:p>
            <a:r>
              <a:rPr lang="en-US" sz="2000" dirty="0"/>
              <a:t>Additional terms of the FDOT Construction Agreement (under review)</a:t>
            </a:r>
          </a:p>
          <a:p>
            <a:r>
              <a:rPr lang="en-US" sz="2000" dirty="0"/>
              <a:t>RFC and As-built Process</a:t>
            </a:r>
          </a:p>
          <a:p>
            <a:pPr lvl="1"/>
            <a:r>
              <a:rPr lang="en-US" sz="1600" dirty="0"/>
              <a:t>FDOT to review and approve RFC plans and as-builts</a:t>
            </a:r>
          </a:p>
          <a:p>
            <a:pPr lvl="1"/>
            <a:r>
              <a:rPr lang="en-US" sz="1600" dirty="0"/>
              <a:t>Exhibit ‘C’ - Engineer’s Certification of Compliance</a:t>
            </a:r>
          </a:p>
          <a:p>
            <a:pPr lvl="1"/>
            <a:endParaRPr lang="en-US" sz="1600" dirty="0"/>
          </a:p>
          <a:p>
            <a:pPr lvl="1"/>
            <a:endParaRPr lang="en-US" sz="1600" dirty="0"/>
          </a:p>
        </p:txBody>
      </p:sp>
    </p:spTree>
    <p:extLst>
      <p:ext uri="{BB962C8B-B14F-4D97-AF65-F5344CB8AC3E}">
        <p14:creationId xmlns:p14="http://schemas.microsoft.com/office/powerpoint/2010/main" val="151186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62BCF24-5D29-41F5-B788-8C1CB863EE7E}"/>
              </a:ext>
            </a:extLst>
          </p:cNvPr>
          <p:cNvPicPr>
            <a:picLocks noChangeAspect="1"/>
          </p:cNvPicPr>
          <p:nvPr/>
        </p:nvPicPr>
        <p:blipFill>
          <a:blip r:embed="rId2"/>
          <a:stretch>
            <a:fillRect/>
          </a:stretch>
        </p:blipFill>
        <p:spPr>
          <a:xfrm>
            <a:off x="457200" y="685801"/>
            <a:ext cx="8153400" cy="5060562"/>
          </a:xfrm>
          <a:prstGeom prst="rect">
            <a:avLst/>
          </a:prstGeom>
          <a:ln w="28575">
            <a:solidFill>
              <a:schemeClr val="tx1"/>
            </a:solidFill>
          </a:ln>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Twiggs Street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580AA852-9B7D-43ED-8C5C-298AB3297ECA}"/>
              </a:ext>
            </a:extLst>
          </p:cNvPr>
          <p:cNvSpPr txBox="1"/>
          <p:nvPr/>
        </p:nvSpPr>
        <p:spPr>
          <a:xfrm>
            <a:off x="647700" y="921998"/>
            <a:ext cx="1866899" cy="830602"/>
          </a:xfrm>
          <a:prstGeom prst="rect">
            <a:avLst/>
          </a:prstGeom>
          <a:noFill/>
        </p:spPr>
        <p:txBody>
          <a:bodyPr wrap="square" rtlCol="0">
            <a:spAutoFit/>
          </a:bodyPr>
          <a:lstStyle/>
          <a:p>
            <a:r>
              <a:rPr lang="en-US" b="1" dirty="0"/>
              <a:t>ROADWAY PLANS</a:t>
            </a:r>
          </a:p>
        </p:txBody>
      </p:sp>
    </p:spTree>
    <p:extLst>
      <p:ext uri="{BB962C8B-B14F-4D97-AF65-F5344CB8AC3E}">
        <p14:creationId xmlns:p14="http://schemas.microsoft.com/office/powerpoint/2010/main" val="154620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9336</TotalTime>
  <Words>1916</Words>
  <Application>Microsoft Office PowerPoint</Application>
  <PresentationFormat>On-screen Show (4:3)</PresentationFormat>
  <Paragraphs>305</Paragraphs>
  <Slides>40</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 Unicode MS</vt:lpstr>
      <vt:lpstr>MS PGothic</vt:lpstr>
      <vt:lpstr>Arial</vt:lpstr>
      <vt:lpstr>Calibri</vt:lpstr>
      <vt:lpstr>Euphemia</vt:lpstr>
      <vt:lpstr>Leelawadee</vt:lpstr>
      <vt:lpstr>Times New Roman</vt:lpstr>
      <vt:lpstr>Office Theme</vt:lpstr>
      <vt:lpstr>Worksheet</vt:lpstr>
      <vt:lpstr>PowerPoint Presentation</vt:lpstr>
      <vt:lpstr>PowerPoint Presentation</vt:lpstr>
      <vt:lpstr>Project Roles </vt:lpstr>
      <vt:lpstr>PowerPoint Presentation</vt:lpstr>
      <vt:lpstr>Project Overview &amp; Objectives </vt:lpstr>
      <vt:lpstr>Project Limits </vt:lpstr>
      <vt:lpstr>Project Goals </vt:lpstr>
      <vt:lpstr>FDOT JPA Requirements </vt:lpstr>
      <vt:lpstr>Twiggs Street DB Project </vt:lpstr>
      <vt:lpstr>Twiggs Street DB Project </vt:lpstr>
      <vt:lpstr>Twiggs Street DB Project </vt:lpstr>
      <vt:lpstr>Roadway </vt:lpstr>
      <vt:lpstr>TTCP/Work Hours </vt:lpstr>
      <vt:lpstr>Drainage </vt:lpstr>
      <vt:lpstr>Twiggs Street DB Project </vt:lpstr>
      <vt:lpstr>Signalization </vt:lpstr>
      <vt:lpstr>Sign Structures &amp; Lighting </vt:lpstr>
      <vt:lpstr>East DMS Sign</vt:lpstr>
      <vt:lpstr>West DMS Sign</vt:lpstr>
      <vt:lpstr>Utilities </vt:lpstr>
      <vt:lpstr>Twiggs Street DB Project </vt:lpstr>
      <vt:lpstr>Twiggs Street DB Project </vt:lpstr>
      <vt:lpstr>Twiggs Street DB Project </vt:lpstr>
      <vt:lpstr>Innovative Aspects </vt:lpstr>
      <vt:lpstr>Utilities </vt:lpstr>
      <vt:lpstr>Letter of Interest (for Shortlisting Purposes Only) </vt:lpstr>
      <vt:lpstr>Letter of Interest (for Shortlisting Purposes Only) </vt:lpstr>
      <vt:lpstr>Letter of Interest (for Shortlisting Purposes Only) </vt:lpstr>
      <vt:lpstr>Technical Proposal </vt:lpstr>
      <vt:lpstr>Price Proposal</vt:lpstr>
      <vt:lpstr>Procurement Schedule</vt:lpstr>
      <vt:lpstr>Procurement Schedule</vt:lpstr>
      <vt:lpstr>PowerPoint Presentation</vt:lpstr>
      <vt:lpstr>DB Stipend</vt:lpstr>
      <vt:lpstr>PowerPoint Presentation</vt:lpstr>
      <vt:lpstr>Project Documents </vt:lpstr>
      <vt:lpstr>CEI</vt:lpstr>
      <vt:lpstr>CEI</vt:lpstr>
      <vt:lpstr>CEI</vt:lpstr>
      <vt:lpstr>PowerPoint Presentation</vt:lpstr>
    </vt:vector>
  </TitlesOfParts>
  <Company>sdfhsdfg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Man Le</cp:lastModifiedBy>
  <cp:revision>446</cp:revision>
  <cp:lastPrinted>2020-06-04T13:10:31Z</cp:lastPrinted>
  <dcterms:created xsi:type="dcterms:W3CDTF">2010-04-16T18:41:34Z</dcterms:created>
  <dcterms:modified xsi:type="dcterms:W3CDTF">2020-06-11T13:35:20Z</dcterms:modified>
</cp:coreProperties>
</file>