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6" r:id="rId1"/>
  </p:sldMasterIdLst>
  <p:notesMasterIdLst>
    <p:notesMasterId r:id="rId38"/>
  </p:notesMasterIdLst>
  <p:handoutMasterIdLst>
    <p:handoutMasterId r:id="rId39"/>
  </p:handoutMasterIdLst>
  <p:sldIdLst>
    <p:sldId id="264" r:id="rId2"/>
    <p:sldId id="318" r:id="rId3"/>
    <p:sldId id="502" r:id="rId4"/>
    <p:sldId id="314" r:id="rId5"/>
    <p:sldId id="510" r:id="rId6"/>
    <p:sldId id="514" r:id="rId7"/>
    <p:sldId id="489" r:id="rId8"/>
    <p:sldId id="511" r:id="rId9"/>
    <p:sldId id="477" r:id="rId10"/>
    <p:sldId id="478" r:id="rId11"/>
    <p:sldId id="496" r:id="rId12"/>
    <p:sldId id="491" r:id="rId13"/>
    <p:sldId id="505" r:id="rId14"/>
    <p:sldId id="506" r:id="rId15"/>
    <p:sldId id="507" r:id="rId16"/>
    <p:sldId id="508" r:id="rId17"/>
    <p:sldId id="512" r:id="rId18"/>
    <p:sldId id="515" r:id="rId19"/>
    <p:sldId id="476" r:id="rId20"/>
    <p:sldId id="283" r:id="rId21"/>
    <p:sldId id="517" r:id="rId22"/>
    <p:sldId id="487" r:id="rId23"/>
    <p:sldId id="488" r:id="rId24"/>
    <p:sldId id="473" r:id="rId25"/>
    <p:sldId id="516" r:id="rId26"/>
    <p:sldId id="497" r:id="rId27"/>
    <p:sldId id="498" r:id="rId28"/>
    <p:sldId id="499" r:id="rId29"/>
    <p:sldId id="500" r:id="rId30"/>
    <p:sldId id="504" r:id="rId31"/>
    <p:sldId id="513" r:id="rId32"/>
    <p:sldId id="503" r:id="rId33"/>
    <p:sldId id="501" r:id="rId34"/>
    <p:sldId id="456" r:id="rId35"/>
    <p:sldId id="465" r:id="rId36"/>
    <p:sldId id="392" r:id="rId3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F781"/>
    <a:srgbClr val="0099CC"/>
    <a:srgbClr val="FF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8" autoAdjust="0"/>
    <p:restoredTop sz="88055" autoAdjust="0"/>
  </p:normalViewPr>
  <p:slideViewPr>
    <p:cSldViewPr>
      <p:cViewPr varScale="1">
        <p:scale>
          <a:sx n="102" d="100"/>
          <a:sy n="102" d="100"/>
        </p:scale>
        <p:origin x="1806" y="168"/>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E453E-6BAC-41B9-A3BA-93E198644F20}"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A3949DE1-0610-4BD7-9F38-3239D031186C}">
      <dgm:prSet/>
      <dgm:spPr/>
      <dgm:t>
        <a:bodyPr/>
        <a:lstStyle/>
        <a:p>
          <a:r>
            <a:rPr lang="en-US" b="1" dirty="0"/>
            <a:t>Man Le </a:t>
          </a:r>
          <a:r>
            <a:rPr lang="en-US" dirty="0"/>
            <a:t>– THEA Contracts &amp; Procurement Manager</a:t>
          </a:r>
        </a:p>
      </dgm:t>
    </dgm:pt>
    <dgm:pt modelId="{0C5DAF65-0E4E-420B-A2D7-08EBC6256C14}" type="parTrans" cxnId="{A671EE43-8A58-4E78-B7B1-6BA77FEDC344}">
      <dgm:prSet/>
      <dgm:spPr/>
      <dgm:t>
        <a:bodyPr/>
        <a:lstStyle/>
        <a:p>
          <a:endParaRPr lang="en-US"/>
        </a:p>
      </dgm:t>
    </dgm:pt>
    <dgm:pt modelId="{CB0F6A4D-29D5-44E9-BA47-D93FCBCD3FEF}" type="sibTrans" cxnId="{A671EE43-8A58-4E78-B7B1-6BA77FEDC344}">
      <dgm:prSet/>
      <dgm:spPr/>
      <dgm:t>
        <a:bodyPr/>
        <a:lstStyle/>
        <a:p>
          <a:endParaRPr lang="en-US"/>
        </a:p>
      </dgm:t>
    </dgm:pt>
    <dgm:pt modelId="{E2DA6A7F-B46F-4F24-9667-B00AF4D9694E}">
      <dgm:prSet/>
      <dgm:spPr/>
      <dgm:t>
        <a:bodyPr/>
        <a:lstStyle/>
        <a:p>
          <a:r>
            <a:rPr lang="en-US" b="1" dirty="0"/>
            <a:t>Joe Waggoner</a:t>
          </a:r>
          <a:r>
            <a:rPr lang="en-US" dirty="0"/>
            <a:t>– THEA Executive Director</a:t>
          </a:r>
        </a:p>
      </dgm:t>
    </dgm:pt>
    <dgm:pt modelId="{69A62843-E874-445A-9A4A-C0C5B7E2905E}" type="parTrans" cxnId="{94353A71-B373-47DF-A2F6-4999B55A3DBE}">
      <dgm:prSet/>
      <dgm:spPr/>
      <dgm:t>
        <a:bodyPr/>
        <a:lstStyle/>
        <a:p>
          <a:endParaRPr lang="en-US"/>
        </a:p>
      </dgm:t>
    </dgm:pt>
    <dgm:pt modelId="{ADF42691-8C32-4A3C-897F-C3C6F4253173}" type="sibTrans" cxnId="{94353A71-B373-47DF-A2F6-4999B55A3DBE}">
      <dgm:prSet/>
      <dgm:spPr/>
      <dgm:t>
        <a:bodyPr/>
        <a:lstStyle/>
        <a:p>
          <a:endParaRPr lang="en-US"/>
        </a:p>
      </dgm:t>
    </dgm:pt>
    <dgm:pt modelId="{03F9A530-B34A-4B3C-AABB-98FA9E10E07B}">
      <dgm:prSet/>
      <dgm:spPr/>
      <dgm:t>
        <a:bodyPr/>
        <a:lstStyle/>
        <a:p>
          <a:r>
            <a:rPr lang="en-US" b="1" dirty="0"/>
            <a:t>Dave May, PE </a:t>
          </a:r>
          <a:r>
            <a:rPr lang="en-US" dirty="0"/>
            <a:t>– THEA Director of Expressway Operations</a:t>
          </a:r>
        </a:p>
      </dgm:t>
    </dgm:pt>
    <dgm:pt modelId="{8C8FC544-6760-4FD9-9336-0C3EF41AB811}" type="parTrans" cxnId="{54059A05-2B61-4562-A902-FA046E57E6D5}">
      <dgm:prSet/>
      <dgm:spPr/>
      <dgm:t>
        <a:bodyPr/>
        <a:lstStyle/>
        <a:p>
          <a:endParaRPr lang="en-US"/>
        </a:p>
      </dgm:t>
    </dgm:pt>
    <dgm:pt modelId="{C1B291AD-9947-456C-ABE3-583DA50BA5E8}" type="sibTrans" cxnId="{54059A05-2B61-4562-A902-FA046E57E6D5}">
      <dgm:prSet/>
      <dgm:spPr/>
      <dgm:t>
        <a:bodyPr/>
        <a:lstStyle/>
        <a:p>
          <a:endParaRPr lang="en-US"/>
        </a:p>
      </dgm:t>
    </dgm:pt>
    <dgm:pt modelId="{ABAC4B26-1284-474D-B37F-55B4E0C96A1C}">
      <dgm:prSet/>
      <dgm:spPr/>
      <dgm:t>
        <a:bodyPr/>
        <a:lstStyle/>
        <a:p>
          <a:r>
            <a:rPr lang="en-US" b="1" dirty="0"/>
            <a:t>Bob Frey, AICP</a:t>
          </a:r>
          <a:r>
            <a:rPr lang="en-US" dirty="0"/>
            <a:t> – THEA Planning Director</a:t>
          </a:r>
        </a:p>
      </dgm:t>
    </dgm:pt>
    <dgm:pt modelId="{40AB49AF-05A6-4F93-BE15-603A8718F9D8}" type="parTrans" cxnId="{983E4A22-F7DB-4785-8A1B-4DF900730F2F}">
      <dgm:prSet/>
      <dgm:spPr/>
      <dgm:t>
        <a:bodyPr/>
        <a:lstStyle/>
        <a:p>
          <a:endParaRPr lang="en-US"/>
        </a:p>
      </dgm:t>
    </dgm:pt>
    <dgm:pt modelId="{FBB5DDBB-20C1-4E00-9801-966E16BB45B4}" type="sibTrans" cxnId="{983E4A22-F7DB-4785-8A1B-4DF900730F2F}">
      <dgm:prSet/>
      <dgm:spPr/>
      <dgm:t>
        <a:bodyPr/>
        <a:lstStyle/>
        <a:p>
          <a:endParaRPr lang="en-US"/>
        </a:p>
      </dgm:t>
    </dgm:pt>
    <dgm:pt modelId="{A871B742-4C27-40AE-AA8E-E0CCF78A92F3}">
      <dgm:prSet/>
      <dgm:spPr/>
      <dgm:t>
        <a:bodyPr/>
        <a:lstStyle/>
        <a:p>
          <a:r>
            <a:rPr lang="en-US" b="1" dirty="0"/>
            <a:t>Christina Kopp, AICP </a:t>
          </a:r>
          <a:r>
            <a:rPr lang="en-US" dirty="0"/>
            <a:t>– THEA Project Manager</a:t>
          </a:r>
        </a:p>
      </dgm:t>
    </dgm:pt>
    <dgm:pt modelId="{5D1173ED-BDC4-4C27-BE22-FCAE2EBEA940}" type="parTrans" cxnId="{CD8D841E-EA46-4CB2-802A-CCD5D3607865}">
      <dgm:prSet/>
      <dgm:spPr/>
      <dgm:t>
        <a:bodyPr/>
        <a:lstStyle/>
        <a:p>
          <a:endParaRPr lang="en-US"/>
        </a:p>
      </dgm:t>
    </dgm:pt>
    <dgm:pt modelId="{8B77206F-C604-41B9-BC03-EED9422E1754}" type="sibTrans" cxnId="{CD8D841E-EA46-4CB2-802A-CCD5D3607865}">
      <dgm:prSet/>
      <dgm:spPr/>
      <dgm:t>
        <a:bodyPr/>
        <a:lstStyle/>
        <a:p>
          <a:endParaRPr lang="en-US"/>
        </a:p>
      </dgm:t>
    </dgm:pt>
    <dgm:pt modelId="{2C5FB8B4-F5A9-4175-9334-063D540BE095}">
      <dgm:prSet/>
      <dgm:spPr/>
      <dgm:t>
        <a:bodyPr/>
        <a:lstStyle/>
        <a:p>
          <a:r>
            <a:rPr lang="en-US" b="1" dirty="0"/>
            <a:t>Sue Chrzan – </a:t>
          </a:r>
          <a:r>
            <a:rPr lang="en-US" dirty="0"/>
            <a:t>THEA Director of Public Affairs &amp; Communication</a:t>
          </a:r>
        </a:p>
      </dgm:t>
    </dgm:pt>
    <dgm:pt modelId="{659B7412-7D26-475A-862E-1C3F4F0F5322}" type="parTrans" cxnId="{1D84649D-7687-475D-8AD6-54E2686E1641}">
      <dgm:prSet/>
      <dgm:spPr/>
      <dgm:t>
        <a:bodyPr/>
        <a:lstStyle/>
        <a:p>
          <a:endParaRPr lang="en-US"/>
        </a:p>
      </dgm:t>
    </dgm:pt>
    <dgm:pt modelId="{F926DA6D-4CAC-46DE-9E3A-0D06FA07BEBB}" type="sibTrans" cxnId="{1D84649D-7687-475D-8AD6-54E2686E1641}">
      <dgm:prSet/>
      <dgm:spPr/>
      <dgm:t>
        <a:bodyPr/>
        <a:lstStyle/>
        <a:p>
          <a:endParaRPr lang="en-US"/>
        </a:p>
      </dgm:t>
    </dgm:pt>
    <dgm:pt modelId="{FBF2ADA7-A402-498E-A256-09C6B9A82F92}">
      <dgm:prSet/>
      <dgm:spPr/>
      <dgm:t>
        <a:bodyPr/>
        <a:lstStyle/>
        <a:p>
          <a:r>
            <a:rPr lang="en-US" b="1" dirty="0"/>
            <a:t>Jim Drapp, PE </a:t>
          </a:r>
          <a:r>
            <a:rPr lang="en-US" dirty="0"/>
            <a:t>– THEA GEC</a:t>
          </a:r>
        </a:p>
      </dgm:t>
    </dgm:pt>
    <dgm:pt modelId="{8D6D83D2-4704-4494-8D9C-FF6E9D294F75}" type="parTrans" cxnId="{EF297340-07ED-4D0C-9572-FEBF0A803E8E}">
      <dgm:prSet/>
      <dgm:spPr/>
      <dgm:t>
        <a:bodyPr/>
        <a:lstStyle/>
        <a:p>
          <a:endParaRPr lang="en-US"/>
        </a:p>
      </dgm:t>
    </dgm:pt>
    <dgm:pt modelId="{1F85BB87-8B9D-4758-8FF7-8C52877A2810}" type="sibTrans" cxnId="{EF297340-07ED-4D0C-9572-FEBF0A803E8E}">
      <dgm:prSet/>
      <dgm:spPr/>
      <dgm:t>
        <a:bodyPr/>
        <a:lstStyle/>
        <a:p>
          <a:endParaRPr lang="en-US"/>
        </a:p>
      </dgm:t>
    </dgm:pt>
    <dgm:pt modelId="{25149306-916D-4290-9A3C-A15BB6A5EA67}">
      <dgm:prSet/>
      <dgm:spPr/>
      <dgm:t>
        <a:bodyPr/>
        <a:lstStyle/>
        <a:p>
          <a:r>
            <a:rPr lang="en-US" b="1" dirty="0"/>
            <a:t>Doug Burkhart, PE </a:t>
          </a:r>
          <a:r>
            <a:rPr lang="en-US" dirty="0"/>
            <a:t>– THEA GEC</a:t>
          </a:r>
        </a:p>
      </dgm:t>
    </dgm:pt>
    <dgm:pt modelId="{C6211A89-3044-4809-8C7A-3CAFFAED2ED1}" type="parTrans" cxnId="{5A948DAC-32BE-4027-AA3B-AC52DB9BC2B5}">
      <dgm:prSet/>
      <dgm:spPr/>
      <dgm:t>
        <a:bodyPr/>
        <a:lstStyle/>
        <a:p>
          <a:endParaRPr lang="en-US"/>
        </a:p>
      </dgm:t>
    </dgm:pt>
    <dgm:pt modelId="{586B5E27-8097-4DA7-B405-8531CE3F49E7}" type="sibTrans" cxnId="{5A948DAC-32BE-4027-AA3B-AC52DB9BC2B5}">
      <dgm:prSet/>
      <dgm:spPr/>
      <dgm:t>
        <a:bodyPr/>
        <a:lstStyle/>
        <a:p>
          <a:endParaRPr lang="en-US"/>
        </a:p>
      </dgm:t>
    </dgm:pt>
    <dgm:pt modelId="{4A611D28-7203-45CB-9F06-E7C562E155ED}">
      <dgm:prSet/>
      <dgm:spPr/>
      <dgm:t>
        <a:bodyPr/>
        <a:lstStyle/>
        <a:p>
          <a:r>
            <a:rPr lang="en-US" b="1" dirty="0"/>
            <a:t>Dan D’Antonio, PE,PTOE – </a:t>
          </a:r>
          <a:r>
            <a:rPr lang="en-US" dirty="0"/>
            <a:t>THEA GEC</a:t>
          </a:r>
        </a:p>
      </dgm:t>
    </dgm:pt>
    <dgm:pt modelId="{23E49139-E84F-4CEF-B74B-D37E6365B900}" type="parTrans" cxnId="{2BB86F33-7928-4749-8027-79B42F8D2747}">
      <dgm:prSet/>
      <dgm:spPr/>
      <dgm:t>
        <a:bodyPr/>
        <a:lstStyle/>
        <a:p>
          <a:endParaRPr lang="en-US"/>
        </a:p>
      </dgm:t>
    </dgm:pt>
    <dgm:pt modelId="{90E3A743-07FF-4512-97E9-080E5BB4D541}" type="sibTrans" cxnId="{2BB86F33-7928-4749-8027-79B42F8D2747}">
      <dgm:prSet/>
      <dgm:spPr/>
      <dgm:t>
        <a:bodyPr/>
        <a:lstStyle/>
        <a:p>
          <a:endParaRPr lang="en-US"/>
        </a:p>
      </dgm:t>
    </dgm:pt>
    <dgm:pt modelId="{2C990B57-DDC9-480A-82D1-69F0BBA15EB7}" type="pres">
      <dgm:prSet presAssocID="{551E453E-6BAC-41B9-A3BA-93E198644F20}" presName="vert0" presStyleCnt="0">
        <dgm:presLayoutVars>
          <dgm:dir/>
          <dgm:animOne val="branch"/>
          <dgm:animLvl val="lvl"/>
        </dgm:presLayoutVars>
      </dgm:prSet>
      <dgm:spPr/>
      <dgm:t>
        <a:bodyPr/>
        <a:lstStyle/>
        <a:p>
          <a:endParaRPr lang="en-US"/>
        </a:p>
      </dgm:t>
    </dgm:pt>
    <dgm:pt modelId="{6C89E0F5-3783-4CB4-9C80-25E6829343E9}" type="pres">
      <dgm:prSet presAssocID="{A3949DE1-0610-4BD7-9F38-3239D031186C}" presName="thickLine" presStyleLbl="alignNode1" presStyleIdx="0" presStyleCnt="9"/>
      <dgm:spPr/>
    </dgm:pt>
    <dgm:pt modelId="{A64302D1-F49F-4DA0-89C8-3E09F2386A9D}" type="pres">
      <dgm:prSet presAssocID="{A3949DE1-0610-4BD7-9F38-3239D031186C}" presName="horz1" presStyleCnt="0"/>
      <dgm:spPr/>
    </dgm:pt>
    <dgm:pt modelId="{6497E0CF-AA1D-4E62-8F39-CC9EC75E766A}" type="pres">
      <dgm:prSet presAssocID="{A3949DE1-0610-4BD7-9F38-3239D031186C}" presName="tx1" presStyleLbl="revTx" presStyleIdx="0" presStyleCnt="9"/>
      <dgm:spPr/>
      <dgm:t>
        <a:bodyPr/>
        <a:lstStyle/>
        <a:p>
          <a:endParaRPr lang="en-US"/>
        </a:p>
      </dgm:t>
    </dgm:pt>
    <dgm:pt modelId="{E615C9A1-1D93-4729-A32B-0A87159D9A46}" type="pres">
      <dgm:prSet presAssocID="{A3949DE1-0610-4BD7-9F38-3239D031186C}" presName="vert1" presStyleCnt="0"/>
      <dgm:spPr/>
    </dgm:pt>
    <dgm:pt modelId="{0C23DECE-7B5E-42C2-BDC6-94EC925E0D14}" type="pres">
      <dgm:prSet presAssocID="{E2DA6A7F-B46F-4F24-9667-B00AF4D9694E}" presName="thickLine" presStyleLbl="alignNode1" presStyleIdx="1" presStyleCnt="9"/>
      <dgm:spPr/>
    </dgm:pt>
    <dgm:pt modelId="{38FC7ED9-C0C1-4A85-B2F4-1A94B9A5ED7A}" type="pres">
      <dgm:prSet presAssocID="{E2DA6A7F-B46F-4F24-9667-B00AF4D9694E}" presName="horz1" presStyleCnt="0"/>
      <dgm:spPr/>
    </dgm:pt>
    <dgm:pt modelId="{78C59FCA-7211-4648-AA19-74FCDEF8E4AD}" type="pres">
      <dgm:prSet presAssocID="{E2DA6A7F-B46F-4F24-9667-B00AF4D9694E}" presName="tx1" presStyleLbl="revTx" presStyleIdx="1" presStyleCnt="9"/>
      <dgm:spPr/>
      <dgm:t>
        <a:bodyPr/>
        <a:lstStyle/>
        <a:p>
          <a:endParaRPr lang="en-US"/>
        </a:p>
      </dgm:t>
    </dgm:pt>
    <dgm:pt modelId="{A5DE31AD-738A-4296-AA70-DF3430EA62C1}" type="pres">
      <dgm:prSet presAssocID="{E2DA6A7F-B46F-4F24-9667-B00AF4D9694E}" presName="vert1" presStyleCnt="0"/>
      <dgm:spPr/>
    </dgm:pt>
    <dgm:pt modelId="{25807A2E-CB29-4613-9DE0-8F183DE3BEF7}" type="pres">
      <dgm:prSet presAssocID="{03F9A530-B34A-4B3C-AABB-98FA9E10E07B}" presName="thickLine" presStyleLbl="alignNode1" presStyleIdx="2" presStyleCnt="9"/>
      <dgm:spPr/>
    </dgm:pt>
    <dgm:pt modelId="{FC6DE96B-AD83-4FE9-A9A3-AD92E21EABC7}" type="pres">
      <dgm:prSet presAssocID="{03F9A530-B34A-4B3C-AABB-98FA9E10E07B}" presName="horz1" presStyleCnt="0"/>
      <dgm:spPr/>
    </dgm:pt>
    <dgm:pt modelId="{A4231592-525A-4BF5-A26B-D361856D9F63}" type="pres">
      <dgm:prSet presAssocID="{03F9A530-B34A-4B3C-AABB-98FA9E10E07B}" presName="tx1" presStyleLbl="revTx" presStyleIdx="2" presStyleCnt="9"/>
      <dgm:spPr/>
      <dgm:t>
        <a:bodyPr/>
        <a:lstStyle/>
        <a:p>
          <a:endParaRPr lang="en-US"/>
        </a:p>
      </dgm:t>
    </dgm:pt>
    <dgm:pt modelId="{6CEE32EE-D04E-45F7-8BEA-9A37D98A44B7}" type="pres">
      <dgm:prSet presAssocID="{03F9A530-B34A-4B3C-AABB-98FA9E10E07B}" presName="vert1" presStyleCnt="0"/>
      <dgm:spPr/>
    </dgm:pt>
    <dgm:pt modelId="{5D97E7D0-E387-481E-A73F-5437BB5EF479}" type="pres">
      <dgm:prSet presAssocID="{ABAC4B26-1284-474D-B37F-55B4E0C96A1C}" presName="thickLine" presStyleLbl="alignNode1" presStyleIdx="3" presStyleCnt="9"/>
      <dgm:spPr/>
    </dgm:pt>
    <dgm:pt modelId="{458BEFB9-B721-4181-8E7A-30178AD14AD1}" type="pres">
      <dgm:prSet presAssocID="{ABAC4B26-1284-474D-B37F-55B4E0C96A1C}" presName="horz1" presStyleCnt="0"/>
      <dgm:spPr/>
    </dgm:pt>
    <dgm:pt modelId="{9CF2B93E-B0F0-46CC-9E27-B3B8F4BD0529}" type="pres">
      <dgm:prSet presAssocID="{ABAC4B26-1284-474D-B37F-55B4E0C96A1C}" presName="tx1" presStyleLbl="revTx" presStyleIdx="3" presStyleCnt="9"/>
      <dgm:spPr/>
      <dgm:t>
        <a:bodyPr/>
        <a:lstStyle/>
        <a:p>
          <a:endParaRPr lang="en-US"/>
        </a:p>
      </dgm:t>
    </dgm:pt>
    <dgm:pt modelId="{23DD615B-2EF6-4D49-98FE-349247236B82}" type="pres">
      <dgm:prSet presAssocID="{ABAC4B26-1284-474D-B37F-55B4E0C96A1C}" presName="vert1" presStyleCnt="0"/>
      <dgm:spPr/>
    </dgm:pt>
    <dgm:pt modelId="{53E5166C-B381-40E1-B24F-EE5FFB342355}" type="pres">
      <dgm:prSet presAssocID="{A871B742-4C27-40AE-AA8E-E0CCF78A92F3}" presName="thickLine" presStyleLbl="alignNode1" presStyleIdx="4" presStyleCnt="9"/>
      <dgm:spPr/>
    </dgm:pt>
    <dgm:pt modelId="{BA41EEFC-666D-4788-AF2A-CDDC626744D4}" type="pres">
      <dgm:prSet presAssocID="{A871B742-4C27-40AE-AA8E-E0CCF78A92F3}" presName="horz1" presStyleCnt="0"/>
      <dgm:spPr/>
    </dgm:pt>
    <dgm:pt modelId="{3A4A5E7F-63AE-4FC7-B482-F05DF1278787}" type="pres">
      <dgm:prSet presAssocID="{A871B742-4C27-40AE-AA8E-E0CCF78A92F3}" presName="tx1" presStyleLbl="revTx" presStyleIdx="4" presStyleCnt="9"/>
      <dgm:spPr/>
      <dgm:t>
        <a:bodyPr/>
        <a:lstStyle/>
        <a:p>
          <a:endParaRPr lang="en-US"/>
        </a:p>
      </dgm:t>
    </dgm:pt>
    <dgm:pt modelId="{E1B357CA-4AF7-441C-9BFA-6A386EDF9F3A}" type="pres">
      <dgm:prSet presAssocID="{A871B742-4C27-40AE-AA8E-E0CCF78A92F3}" presName="vert1" presStyleCnt="0"/>
      <dgm:spPr/>
    </dgm:pt>
    <dgm:pt modelId="{59FF802B-D44E-44A9-9836-86B16CD5937B}" type="pres">
      <dgm:prSet presAssocID="{2C5FB8B4-F5A9-4175-9334-063D540BE095}" presName="thickLine" presStyleLbl="alignNode1" presStyleIdx="5" presStyleCnt="9"/>
      <dgm:spPr/>
    </dgm:pt>
    <dgm:pt modelId="{ED134983-6A0D-473C-9DE5-D13848A4DA4F}" type="pres">
      <dgm:prSet presAssocID="{2C5FB8B4-F5A9-4175-9334-063D540BE095}" presName="horz1" presStyleCnt="0"/>
      <dgm:spPr/>
    </dgm:pt>
    <dgm:pt modelId="{2419CC3F-8FE4-4B80-BE42-ACCD6FA150EB}" type="pres">
      <dgm:prSet presAssocID="{2C5FB8B4-F5A9-4175-9334-063D540BE095}" presName="tx1" presStyleLbl="revTx" presStyleIdx="5" presStyleCnt="9"/>
      <dgm:spPr/>
      <dgm:t>
        <a:bodyPr/>
        <a:lstStyle/>
        <a:p>
          <a:endParaRPr lang="en-US"/>
        </a:p>
      </dgm:t>
    </dgm:pt>
    <dgm:pt modelId="{3329A20F-81F6-40C9-BC5A-18B11797CA3B}" type="pres">
      <dgm:prSet presAssocID="{2C5FB8B4-F5A9-4175-9334-063D540BE095}" presName="vert1" presStyleCnt="0"/>
      <dgm:spPr/>
    </dgm:pt>
    <dgm:pt modelId="{E7405E2D-22F0-47AC-B1E3-51FF534DBFE4}" type="pres">
      <dgm:prSet presAssocID="{FBF2ADA7-A402-498E-A256-09C6B9A82F92}" presName="thickLine" presStyleLbl="alignNode1" presStyleIdx="6" presStyleCnt="9"/>
      <dgm:spPr/>
    </dgm:pt>
    <dgm:pt modelId="{B0085FDF-0978-4CE9-BF57-952A357923B9}" type="pres">
      <dgm:prSet presAssocID="{FBF2ADA7-A402-498E-A256-09C6B9A82F92}" presName="horz1" presStyleCnt="0"/>
      <dgm:spPr/>
    </dgm:pt>
    <dgm:pt modelId="{3A330FF4-EA27-4C98-BFF6-AB2ED6C65996}" type="pres">
      <dgm:prSet presAssocID="{FBF2ADA7-A402-498E-A256-09C6B9A82F92}" presName="tx1" presStyleLbl="revTx" presStyleIdx="6" presStyleCnt="9"/>
      <dgm:spPr/>
      <dgm:t>
        <a:bodyPr/>
        <a:lstStyle/>
        <a:p>
          <a:endParaRPr lang="en-US"/>
        </a:p>
      </dgm:t>
    </dgm:pt>
    <dgm:pt modelId="{DC677799-275C-4539-A501-2C4F760589F9}" type="pres">
      <dgm:prSet presAssocID="{FBF2ADA7-A402-498E-A256-09C6B9A82F92}" presName="vert1" presStyleCnt="0"/>
      <dgm:spPr/>
    </dgm:pt>
    <dgm:pt modelId="{87EB90D7-072A-4E7C-A27F-CCDBB8C05A38}" type="pres">
      <dgm:prSet presAssocID="{25149306-916D-4290-9A3C-A15BB6A5EA67}" presName="thickLine" presStyleLbl="alignNode1" presStyleIdx="7" presStyleCnt="9"/>
      <dgm:spPr/>
    </dgm:pt>
    <dgm:pt modelId="{E4E699E7-8561-4CF8-965C-B95A015167EC}" type="pres">
      <dgm:prSet presAssocID="{25149306-916D-4290-9A3C-A15BB6A5EA67}" presName="horz1" presStyleCnt="0"/>
      <dgm:spPr/>
    </dgm:pt>
    <dgm:pt modelId="{7B5F84C6-7FB5-405E-8ACE-018EA0F8BD0D}" type="pres">
      <dgm:prSet presAssocID="{25149306-916D-4290-9A3C-A15BB6A5EA67}" presName="tx1" presStyleLbl="revTx" presStyleIdx="7" presStyleCnt="9"/>
      <dgm:spPr/>
      <dgm:t>
        <a:bodyPr/>
        <a:lstStyle/>
        <a:p>
          <a:endParaRPr lang="en-US"/>
        </a:p>
      </dgm:t>
    </dgm:pt>
    <dgm:pt modelId="{C67A5461-D7D0-47BA-9865-5BA893E94365}" type="pres">
      <dgm:prSet presAssocID="{25149306-916D-4290-9A3C-A15BB6A5EA67}" presName="vert1" presStyleCnt="0"/>
      <dgm:spPr/>
    </dgm:pt>
    <dgm:pt modelId="{AABEE993-309C-42F0-880B-69CC4C21D87E}" type="pres">
      <dgm:prSet presAssocID="{4A611D28-7203-45CB-9F06-E7C562E155ED}" presName="thickLine" presStyleLbl="alignNode1" presStyleIdx="8" presStyleCnt="9"/>
      <dgm:spPr/>
    </dgm:pt>
    <dgm:pt modelId="{4A39B878-4ACB-4013-9FD3-ABB8DBC5AFD0}" type="pres">
      <dgm:prSet presAssocID="{4A611D28-7203-45CB-9F06-E7C562E155ED}" presName="horz1" presStyleCnt="0"/>
      <dgm:spPr/>
    </dgm:pt>
    <dgm:pt modelId="{041DDC59-79B0-40B3-81CD-23A07CD8E455}" type="pres">
      <dgm:prSet presAssocID="{4A611D28-7203-45CB-9F06-E7C562E155ED}" presName="tx1" presStyleLbl="revTx" presStyleIdx="8" presStyleCnt="9"/>
      <dgm:spPr/>
      <dgm:t>
        <a:bodyPr/>
        <a:lstStyle/>
        <a:p>
          <a:endParaRPr lang="en-US"/>
        </a:p>
      </dgm:t>
    </dgm:pt>
    <dgm:pt modelId="{37F42A5D-C3EB-40C6-A4B6-A020B15D0220}" type="pres">
      <dgm:prSet presAssocID="{4A611D28-7203-45CB-9F06-E7C562E155ED}" presName="vert1" presStyleCnt="0"/>
      <dgm:spPr/>
    </dgm:pt>
  </dgm:ptLst>
  <dgm:cxnLst>
    <dgm:cxn modelId="{1D84649D-7687-475D-8AD6-54E2686E1641}" srcId="{551E453E-6BAC-41B9-A3BA-93E198644F20}" destId="{2C5FB8B4-F5A9-4175-9334-063D540BE095}" srcOrd="5" destOrd="0" parTransId="{659B7412-7D26-475A-862E-1C3F4F0F5322}" sibTransId="{F926DA6D-4CAC-46DE-9E3A-0D06FA07BEBB}"/>
    <dgm:cxn modelId="{983E4A22-F7DB-4785-8A1B-4DF900730F2F}" srcId="{551E453E-6BAC-41B9-A3BA-93E198644F20}" destId="{ABAC4B26-1284-474D-B37F-55B4E0C96A1C}" srcOrd="3" destOrd="0" parTransId="{40AB49AF-05A6-4F93-BE15-603A8718F9D8}" sibTransId="{FBB5DDBB-20C1-4E00-9801-966E16BB45B4}"/>
    <dgm:cxn modelId="{D36572F4-4231-42EF-ADBD-A4EEEC08FD4D}" type="presOf" srcId="{E2DA6A7F-B46F-4F24-9667-B00AF4D9694E}" destId="{78C59FCA-7211-4648-AA19-74FCDEF8E4AD}" srcOrd="0" destOrd="0" presId="urn:microsoft.com/office/officeart/2008/layout/LinedList"/>
    <dgm:cxn modelId="{54059A05-2B61-4562-A902-FA046E57E6D5}" srcId="{551E453E-6BAC-41B9-A3BA-93E198644F20}" destId="{03F9A530-B34A-4B3C-AABB-98FA9E10E07B}" srcOrd="2" destOrd="0" parTransId="{8C8FC544-6760-4FD9-9336-0C3EF41AB811}" sibTransId="{C1B291AD-9947-456C-ABE3-583DA50BA5E8}"/>
    <dgm:cxn modelId="{C2A12ABF-BB68-4236-B8F0-4255DD87319B}" type="presOf" srcId="{551E453E-6BAC-41B9-A3BA-93E198644F20}" destId="{2C990B57-DDC9-480A-82D1-69F0BBA15EB7}" srcOrd="0" destOrd="0" presId="urn:microsoft.com/office/officeart/2008/layout/LinedList"/>
    <dgm:cxn modelId="{8522D86C-41D1-4687-92A0-3C437F091225}" type="presOf" srcId="{4A611D28-7203-45CB-9F06-E7C562E155ED}" destId="{041DDC59-79B0-40B3-81CD-23A07CD8E455}" srcOrd="0" destOrd="0" presId="urn:microsoft.com/office/officeart/2008/layout/LinedList"/>
    <dgm:cxn modelId="{331529D9-A469-46FE-BB5C-1AAFDE84D83D}" type="presOf" srcId="{FBF2ADA7-A402-498E-A256-09C6B9A82F92}" destId="{3A330FF4-EA27-4C98-BFF6-AB2ED6C65996}" srcOrd="0" destOrd="0" presId="urn:microsoft.com/office/officeart/2008/layout/LinedList"/>
    <dgm:cxn modelId="{A671EE43-8A58-4E78-B7B1-6BA77FEDC344}" srcId="{551E453E-6BAC-41B9-A3BA-93E198644F20}" destId="{A3949DE1-0610-4BD7-9F38-3239D031186C}" srcOrd="0" destOrd="0" parTransId="{0C5DAF65-0E4E-420B-A2D7-08EBC6256C14}" sibTransId="{CB0F6A4D-29D5-44E9-BA47-D93FCBCD3FEF}"/>
    <dgm:cxn modelId="{E9D2B693-0110-4231-9EF6-FA2B51839120}" type="presOf" srcId="{2C5FB8B4-F5A9-4175-9334-063D540BE095}" destId="{2419CC3F-8FE4-4B80-BE42-ACCD6FA150EB}" srcOrd="0" destOrd="0" presId="urn:microsoft.com/office/officeart/2008/layout/LinedList"/>
    <dgm:cxn modelId="{00759ECC-EDA8-4E3D-ADC1-2E4D1BFFFCE0}" type="presOf" srcId="{A871B742-4C27-40AE-AA8E-E0CCF78A92F3}" destId="{3A4A5E7F-63AE-4FC7-B482-F05DF1278787}" srcOrd="0" destOrd="0" presId="urn:microsoft.com/office/officeart/2008/layout/LinedList"/>
    <dgm:cxn modelId="{EF297340-07ED-4D0C-9572-FEBF0A803E8E}" srcId="{551E453E-6BAC-41B9-A3BA-93E198644F20}" destId="{FBF2ADA7-A402-498E-A256-09C6B9A82F92}" srcOrd="6" destOrd="0" parTransId="{8D6D83D2-4704-4494-8D9C-FF6E9D294F75}" sibTransId="{1F85BB87-8B9D-4758-8FF7-8C52877A2810}"/>
    <dgm:cxn modelId="{DEDB832A-D97A-4C72-AF7F-E30EA60BD51E}" type="presOf" srcId="{A3949DE1-0610-4BD7-9F38-3239D031186C}" destId="{6497E0CF-AA1D-4E62-8F39-CC9EC75E766A}" srcOrd="0" destOrd="0" presId="urn:microsoft.com/office/officeart/2008/layout/LinedList"/>
    <dgm:cxn modelId="{5A948DAC-32BE-4027-AA3B-AC52DB9BC2B5}" srcId="{551E453E-6BAC-41B9-A3BA-93E198644F20}" destId="{25149306-916D-4290-9A3C-A15BB6A5EA67}" srcOrd="7" destOrd="0" parTransId="{C6211A89-3044-4809-8C7A-3CAFFAED2ED1}" sibTransId="{586B5E27-8097-4DA7-B405-8531CE3F49E7}"/>
    <dgm:cxn modelId="{1CAB89B5-CD67-4840-9F2A-96A1C9B95B03}" type="presOf" srcId="{ABAC4B26-1284-474D-B37F-55B4E0C96A1C}" destId="{9CF2B93E-B0F0-46CC-9E27-B3B8F4BD0529}" srcOrd="0" destOrd="0" presId="urn:microsoft.com/office/officeart/2008/layout/LinedList"/>
    <dgm:cxn modelId="{8052BF90-8582-45CA-8809-C0B4891A2586}" type="presOf" srcId="{25149306-916D-4290-9A3C-A15BB6A5EA67}" destId="{7B5F84C6-7FB5-405E-8ACE-018EA0F8BD0D}" srcOrd="0" destOrd="0" presId="urn:microsoft.com/office/officeart/2008/layout/LinedList"/>
    <dgm:cxn modelId="{CD8D841E-EA46-4CB2-802A-CCD5D3607865}" srcId="{551E453E-6BAC-41B9-A3BA-93E198644F20}" destId="{A871B742-4C27-40AE-AA8E-E0CCF78A92F3}" srcOrd="4" destOrd="0" parTransId="{5D1173ED-BDC4-4C27-BE22-FCAE2EBEA940}" sibTransId="{8B77206F-C604-41B9-BC03-EED9422E1754}"/>
    <dgm:cxn modelId="{2BB86F33-7928-4749-8027-79B42F8D2747}" srcId="{551E453E-6BAC-41B9-A3BA-93E198644F20}" destId="{4A611D28-7203-45CB-9F06-E7C562E155ED}" srcOrd="8" destOrd="0" parTransId="{23E49139-E84F-4CEF-B74B-D37E6365B900}" sibTransId="{90E3A743-07FF-4512-97E9-080E5BB4D541}"/>
    <dgm:cxn modelId="{94353A71-B373-47DF-A2F6-4999B55A3DBE}" srcId="{551E453E-6BAC-41B9-A3BA-93E198644F20}" destId="{E2DA6A7F-B46F-4F24-9667-B00AF4D9694E}" srcOrd="1" destOrd="0" parTransId="{69A62843-E874-445A-9A4A-C0C5B7E2905E}" sibTransId="{ADF42691-8C32-4A3C-897F-C3C6F4253173}"/>
    <dgm:cxn modelId="{52721186-1F06-4941-8F16-7520AF6BACB3}" type="presOf" srcId="{03F9A530-B34A-4B3C-AABB-98FA9E10E07B}" destId="{A4231592-525A-4BF5-A26B-D361856D9F63}" srcOrd="0" destOrd="0" presId="urn:microsoft.com/office/officeart/2008/layout/LinedList"/>
    <dgm:cxn modelId="{4D7E391E-F402-43C9-B4C9-20DB4A8F2DA4}" type="presParOf" srcId="{2C990B57-DDC9-480A-82D1-69F0BBA15EB7}" destId="{6C89E0F5-3783-4CB4-9C80-25E6829343E9}" srcOrd="0" destOrd="0" presId="urn:microsoft.com/office/officeart/2008/layout/LinedList"/>
    <dgm:cxn modelId="{381C2622-7A70-4EBB-B082-59D0EACC8B77}" type="presParOf" srcId="{2C990B57-DDC9-480A-82D1-69F0BBA15EB7}" destId="{A64302D1-F49F-4DA0-89C8-3E09F2386A9D}" srcOrd="1" destOrd="0" presId="urn:microsoft.com/office/officeart/2008/layout/LinedList"/>
    <dgm:cxn modelId="{D69B3169-A555-43CD-9085-001C2CF8DFD3}" type="presParOf" srcId="{A64302D1-F49F-4DA0-89C8-3E09F2386A9D}" destId="{6497E0CF-AA1D-4E62-8F39-CC9EC75E766A}" srcOrd="0" destOrd="0" presId="urn:microsoft.com/office/officeart/2008/layout/LinedList"/>
    <dgm:cxn modelId="{8AD78A3D-C097-447C-BF03-CF4E5435A20E}" type="presParOf" srcId="{A64302D1-F49F-4DA0-89C8-3E09F2386A9D}" destId="{E615C9A1-1D93-4729-A32B-0A87159D9A46}" srcOrd="1" destOrd="0" presId="urn:microsoft.com/office/officeart/2008/layout/LinedList"/>
    <dgm:cxn modelId="{6E6DADDB-17DB-4A08-B655-15F59E5B742C}" type="presParOf" srcId="{2C990B57-DDC9-480A-82D1-69F0BBA15EB7}" destId="{0C23DECE-7B5E-42C2-BDC6-94EC925E0D14}" srcOrd="2" destOrd="0" presId="urn:microsoft.com/office/officeart/2008/layout/LinedList"/>
    <dgm:cxn modelId="{CC3DBD8D-4ADA-461D-A740-C5A327667F4A}" type="presParOf" srcId="{2C990B57-DDC9-480A-82D1-69F0BBA15EB7}" destId="{38FC7ED9-C0C1-4A85-B2F4-1A94B9A5ED7A}" srcOrd="3" destOrd="0" presId="urn:microsoft.com/office/officeart/2008/layout/LinedList"/>
    <dgm:cxn modelId="{7E54224E-F286-46DF-B0B1-E111D134BDC9}" type="presParOf" srcId="{38FC7ED9-C0C1-4A85-B2F4-1A94B9A5ED7A}" destId="{78C59FCA-7211-4648-AA19-74FCDEF8E4AD}" srcOrd="0" destOrd="0" presId="urn:microsoft.com/office/officeart/2008/layout/LinedList"/>
    <dgm:cxn modelId="{25B050AB-5B51-483B-99D7-FE200D99F472}" type="presParOf" srcId="{38FC7ED9-C0C1-4A85-B2F4-1A94B9A5ED7A}" destId="{A5DE31AD-738A-4296-AA70-DF3430EA62C1}" srcOrd="1" destOrd="0" presId="urn:microsoft.com/office/officeart/2008/layout/LinedList"/>
    <dgm:cxn modelId="{E58D3E03-71CA-48C5-8107-56E1D518EEA7}" type="presParOf" srcId="{2C990B57-DDC9-480A-82D1-69F0BBA15EB7}" destId="{25807A2E-CB29-4613-9DE0-8F183DE3BEF7}" srcOrd="4" destOrd="0" presId="urn:microsoft.com/office/officeart/2008/layout/LinedList"/>
    <dgm:cxn modelId="{0F3D51CA-C4AC-4165-8664-B2845DEE7C9A}" type="presParOf" srcId="{2C990B57-DDC9-480A-82D1-69F0BBA15EB7}" destId="{FC6DE96B-AD83-4FE9-A9A3-AD92E21EABC7}" srcOrd="5" destOrd="0" presId="urn:microsoft.com/office/officeart/2008/layout/LinedList"/>
    <dgm:cxn modelId="{0BC8D4D0-E2F6-4ED7-A27E-1EB2438920EA}" type="presParOf" srcId="{FC6DE96B-AD83-4FE9-A9A3-AD92E21EABC7}" destId="{A4231592-525A-4BF5-A26B-D361856D9F63}" srcOrd="0" destOrd="0" presId="urn:microsoft.com/office/officeart/2008/layout/LinedList"/>
    <dgm:cxn modelId="{B1F76B7D-B5A8-4350-AE90-78F3848D3C77}" type="presParOf" srcId="{FC6DE96B-AD83-4FE9-A9A3-AD92E21EABC7}" destId="{6CEE32EE-D04E-45F7-8BEA-9A37D98A44B7}" srcOrd="1" destOrd="0" presId="urn:microsoft.com/office/officeart/2008/layout/LinedList"/>
    <dgm:cxn modelId="{FEB5D598-7EE7-4B0A-938F-FA02BEA1F7F6}" type="presParOf" srcId="{2C990B57-DDC9-480A-82D1-69F0BBA15EB7}" destId="{5D97E7D0-E387-481E-A73F-5437BB5EF479}" srcOrd="6" destOrd="0" presId="urn:microsoft.com/office/officeart/2008/layout/LinedList"/>
    <dgm:cxn modelId="{1412D39F-9C13-41FA-B843-4E0228073AF1}" type="presParOf" srcId="{2C990B57-DDC9-480A-82D1-69F0BBA15EB7}" destId="{458BEFB9-B721-4181-8E7A-30178AD14AD1}" srcOrd="7" destOrd="0" presId="urn:microsoft.com/office/officeart/2008/layout/LinedList"/>
    <dgm:cxn modelId="{5D623274-BF51-4C98-9EE1-71B93FB0DF76}" type="presParOf" srcId="{458BEFB9-B721-4181-8E7A-30178AD14AD1}" destId="{9CF2B93E-B0F0-46CC-9E27-B3B8F4BD0529}" srcOrd="0" destOrd="0" presId="urn:microsoft.com/office/officeart/2008/layout/LinedList"/>
    <dgm:cxn modelId="{BD19B05A-0B03-4D8E-B002-F5D4B4017994}" type="presParOf" srcId="{458BEFB9-B721-4181-8E7A-30178AD14AD1}" destId="{23DD615B-2EF6-4D49-98FE-349247236B82}" srcOrd="1" destOrd="0" presId="urn:microsoft.com/office/officeart/2008/layout/LinedList"/>
    <dgm:cxn modelId="{3D2994C2-92CB-40B2-8066-AEF0B18DE70C}" type="presParOf" srcId="{2C990B57-DDC9-480A-82D1-69F0BBA15EB7}" destId="{53E5166C-B381-40E1-B24F-EE5FFB342355}" srcOrd="8" destOrd="0" presId="urn:microsoft.com/office/officeart/2008/layout/LinedList"/>
    <dgm:cxn modelId="{390944CF-C91E-476D-91C7-14E3CFF369C3}" type="presParOf" srcId="{2C990B57-DDC9-480A-82D1-69F0BBA15EB7}" destId="{BA41EEFC-666D-4788-AF2A-CDDC626744D4}" srcOrd="9" destOrd="0" presId="urn:microsoft.com/office/officeart/2008/layout/LinedList"/>
    <dgm:cxn modelId="{1E98121A-CCCB-4615-BBC5-C0D47502AE60}" type="presParOf" srcId="{BA41EEFC-666D-4788-AF2A-CDDC626744D4}" destId="{3A4A5E7F-63AE-4FC7-B482-F05DF1278787}" srcOrd="0" destOrd="0" presId="urn:microsoft.com/office/officeart/2008/layout/LinedList"/>
    <dgm:cxn modelId="{74C9ABE1-4143-430C-B98B-C8B67ACF3A71}" type="presParOf" srcId="{BA41EEFC-666D-4788-AF2A-CDDC626744D4}" destId="{E1B357CA-4AF7-441C-9BFA-6A386EDF9F3A}" srcOrd="1" destOrd="0" presId="urn:microsoft.com/office/officeart/2008/layout/LinedList"/>
    <dgm:cxn modelId="{1E30ADDF-D96D-4C6D-AEBF-3829AA1AE34C}" type="presParOf" srcId="{2C990B57-DDC9-480A-82D1-69F0BBA15EB7}" destId="{59FF802B-D44E-44A9-9836-86B16CD5937B}" srcOrd="10" destOrd="0" presId="urn:microsoft.com/office/officeart/2008/layout/LinedList"/>
    <dgm:cxn modelId="{A01BBCFE-F988-4429-8686-E504D9B88184}" type="presParOf" srcId="{2C990B57-DDC9-480A-82D1-69F0BBA15EB7}" destId="{ED134983-6A0D-473C-9DE5-D13848A4DA4F}" srcOrd="11" destOrd="0" presId="urn:microsoft.com/office/officeart/2008/layout/LinedList"/>
    <dgm:cxn modelId="{2DC9DBED-5408-476A-AC96-147A5C3AF72C}" type="presParOf" srcId="{ED134983-6A0D-473C-9DE5-D13848A4DA4F}" destId="{2419CC3F-8FE4-4B80-BE42-ACCD6FA150EB}" srcOrd="0" destOrd="0" presId="urn:microsoft.com/office/officeart/2008/layout/LinedList"/>
    <dgm:cxn modelId="{5EA487BB-453D-4C91-A8DD-78CD547E9B3C}" type="presParOf" srcId="{ED134983-6A0D-473C-9DE5-D13848A4DA4F}" destId="{3329A20F-81F6-40C9-BC5A-18B11797CA3B}" srcOrd="1" destOrd="0" presId="urn:microsoft.com/office/officeart/2008/layout/LinedList"/>
    <dgm:cxn modelId="{127B9BD2-EE5B-4879-BC49-EAD8A07C8526}" type="presParOf" srcId="{2C990B57-DDC9-480A-82D1-69F0BBA15EB7}" destId="{E7405E2D-22F0-47AC-B1E3-51FF534DBFE4}" srcOrd="12" destOrd="0" presId="urn:microsoft.com/office/officeart/2008/layout/LinedList"/>
    <dgm:cxn modelId="{C9B234FD-621F-402A-906B-6D6E2D2D9237}" type="presParOf" srcId="{2C990B57-DDC9-480A-82D1-69F0BBA15EB7}" destId="{B0085FDF-0978-4CE9-BF57-952A357923B9}" srcOrd="13" destOrd="0" presId="urn:microsoft.com/office/officeart/2008/layout/LinedList"/>
    <dgm:cxn modelId="{EFEB7E07-21D1-4961-A449-6F0E4DC53FED}" type="presParOf" srcId="{B0085FDF-0978-4CE9-BF57-952A357923B9}" destId="{3A330FF4-EA27-4C98-BFF6-AB2ED6C65996}" srcOrd="0" destOrd="0" presId="urn:microsoft.com/office/officeart/2008/layout/LinedList"/>
    <dgm:cxn modelId="{905C7C1C-8D3C-4187-BF11-531714A81DE9}" type="presParOf" srcId="{B0085FDF-0978-4CE9-BF57-952A357923B9}" destId="{DC677799-275C-4539-A501-2C4F760589F9}" srcOrd="1" destOrd="0" presId="urn:microsoft.com/office/officeart/2008/layout/LinedList"/>
    <dgm:cxn modelId="{FBCD635B-444B-4FFC-9FF4-2D118E005212}" type="presParOf" srcId="{2C990B57-DDC9-480A-82D1-69F0BBA15EB7}" destId="{87EB90D7-072A-4E7C-A27F-CCDBB8C05A38}" srcOrd="14" destOrd="0" presId="urn:microsoft.com/office/officeart/2008/layout/LinedList"/>
    <dgm:cxn modelId="{9FF0371C-12B6-4983-906B-36B413DAED59}" type="presParOf" srcId="{2C990B57-DDC9-480A-82D1-69F0BBA15EB7}" destId="{E4E699E7-8561-4CF8-965C-B95A015167EC}" srcOrd="15" destOrd="0" presId="urn:microsoft.com/office/officeart/2008/layout/LinedList"/>
    <dgm:cxn modelId="{C76E9F25-9F83-44DE-B3A6-600559078E72}" type="presParOf" srcId="{E4E699E7-8561-4CF8-965C-B95A015167EC}" destId="{7B5F84C6-7FB5-405E-8ACE-018EA0F8BD0D}" srcOrd="0" destOrd="0" presId="urn:microsoft.com/office/officeart/2008/layout/LinedList"/>
    <dgm:cxn modelId="{0434D749-751E-4773-B4C7-D574712907A6}" type="presParOf" srcId="{E4E699E7-8561-4CF8-965C-B95A015167EC}" destId="{C67A5461-D7D0-47BA-9865-5BA893E94365}" srcOrd="1" destOrd="0" presId="urn:microsoft.com/office/officeart/2008/layout/LinedList"/>
    <dgm:cxn modelId="{1DAB4B34-6A56-4988-A693-1F65CE8D6BF9}" type="presParOf" srcId="{2C990B57-DDC9-480A-82D1-69F0BBA15EB7}" destId="{AABEE993-309C-42F0-880B-69CC4C21D87E}" srcOrd="16" destOrd="0" presId="urn:microsoft.com/office/officeart/2008/layout/LinedList"/>
    <dgm:cxn modelId="{40341104-7D48-47C4-811D-90B82FFBCBE3}" type="presParOf" srcId="{2C990B57-DDC9-480A-82D1-69F0BBA15EB7}" destId="{4A39B878-4ACB-4013-9FD3-ABB8DBC5AFD0}" srcOrd="17" destOrd="0" presId="urn:microsoft.com/office/officeart/2008/layout/LinedList"/>
    <dgm:cxn modelId="{625CEFF5-28BC-48B3-8AE7-B5B6BC54BF61}" type="presParOf" srcId="{4A39B878-4ACB-4013-9FD3-ABB8DBC5AFD0}" destId="{041DDC59-79B0-40B3-81CD-23A07CD8E455}" srcOrd="0" destOrd="0" presId="urn:microsoft.com/office/officeart/2008/layout/LinedList"/>
    <dgm:cxn modelId="{56755DB2-890A-4F14-911B-D25F604C2B39}" type="presParOf" srcId="{4A39B878-4ACB-4013-9FD3-ABB8DBC5AFD0}" destId="{37F42A5D-C3EB-40C6-A4B6-A020B15D022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A8A022-9DE2-47D5-9A6C-53A37F3D79B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915ACFC-D73A-47C8-B862-3E532E26387E}">
      <dgm:prSet/>
      <dgm:spPr>
        <a:solidFill>
          <a:srgbClr val="00B050"/>
        </a:solidFill>
      </dgm:spPr>
      <dgm:t>
        <a:bodyPr/>
        <a:lstStyle/>
        <a:p>
          <a:r>
            <a:rPr lang="en-US" dirty="0"/>
            <a:t>Procurement: August, 2018 – January, 2019</a:t>
          </a:r>
        </a:p>
      </dgm:t>
    </dgm:pt>
    <dgm:pt modelId="{143C0D59-C35C-4200-A6F7-8F1037C7BE86}" type="parTrans" cxnId="{F5468D04-11F0-481D-A64D-BA90D717555C}">
      <dgm:prSet/>
      <dgm:spPr/>
      <dgm:t>
        <a:bodyPr/>
        <a:lstStyle/>
        <a:p>
          <a:endParaRPr lang="en-US"/>
        </a:p>
      </dgm:t>
    </dgm:pt>
    <dgm:pt modelId="{2C18D354-7544-4D85-BAF0-79F981566560}" type="sibTrans" cxnId="{F5468D04-11F0-481D-A64D-BA90D717555C}">
      <dgm:prSet/>
      <dgm:spPr/>
      <dgm:t>
        <a:bodyPr/>
        <a:lstStyle/>
        <a:p>
          <a:endParaRPr lang="en-US"/>
        </a:p>
      </dgm:t>
    </dgm:pt>
    <dgm:pt modelId="{7AE6D729-E2EF-4BBF-8C3C-13CB1DC71746}">
      <dgm:prSet/>
      <dgm:spPr>
        <a:solidFill>
          <a:srgbClr val="FFC000"/>
        </a:solidFill>
      </dgm:spPr>
      <dgm:t>
        <a:bodyPr/>
        <a:lstStyle/>
        <a:p>
          <a:r>
            <a:rPr lang="en-US" dirty="0"/>
            <a:t>PIER: February, 2019 – February, 2021</a:t>
          </a:r>
        </a:p>
      </dgm:t>
    </dgm:pt>
    <dgm:pt modelId="{604B313E-6F61-4E4A-AAE0-B3CC236C7296}" type="parTrans" cxnId="{70919DC0-F10C-4064-A9C9-615CCB198D23}">
      <dgm:prSet/>
      <dgm:spPr/>
      <dgm:t>
        <a:bodyPr/>
        <a:lstStyle/>
        <a:p>
          <a:endParaRPr lang="en-US"/>
        </a:p>
      </dgm:t>
    </dgm:pt>
    <dgm:pt modelId="{402E18DA-2634-4D7E-ABCD-AF066248FE20}" type="sibTrans" cxnId="{70919DC0-F10C-4064-A9C9-615CCB198D23}">
      <dgm:prSet/>
      <dgm:spPr/>
      <dgm:t>
        <a:bodyPr/>
        <a:lstStyle/>
        <a:p>
          <a:endParaRPr lang="en-US"/>
        </a:p>
      </dgm:t>
    </dgm:pt>
    <dgm:pt modelId="{35EC039F-C25B-48FA-9B5E-F2D8ECFCEF8E}">
      <dgm:prSet/>
      <dgm:spPr>
        <a:solidFill>
          <a:schemeClr val="accent6">
            <a:lumMod val="75000"/>
          </a:schemeClr>
        </a:solidFill>
      </dgm:spPr>
      <dgm:t>
        <a:bodyPr/>
        <a:lstStyle/>
        <a:p>
          <a:r>
            <a:rPr lang="en-US" dirty="0"/>
            <a:t>Public Meetings: December, 2020 </a:t>
          </a:r>
        </a:p>
      </dgm:t>
    </dgm:pt>
    <dgm:pt modelId="{FC1CC1D9-4093-4CCE-9F29-D9DA5643EE6B}" type="parTrans" cxnId="{D55251D5-0E9D-476E-90BF-2FF7E39B04EF}">
      <dgm:prSet/>
      <dgm:spPr/>
      <dgm:t>
        <a:bodyPr/>
        <a:lstStyle/>
        <a:p>
          <a:endParaRPr lang="en-US"/>
        </a:p>
      </dgm:t>
    </dgm:pt>
    <dgm:pt modelId="{2CFDD3D1-FC65-4789-9AAE-AACDE1123CA5}" type="sibTrans" cxnId="{D55251D5-0E9D-476E-90BF-2FF7E39B04EF}">
      <dgm:prSet/>
      <dgm:spPr/>
      <dgm:t>
        <a:bodyPr/>
        <a:lstStyle/>
        <a:p>
          <a:endParaRPr lang="en-US"/>
        </a:p>
      </dgm:t>
    </dgm:pt>
    <dgm:pt modelId="{4EA6A38C-6D24-4315-A7D1-781068B40155}" type="pres">
      <dgm:prSet presAssocID="{DAA8A022-9DE2-47D5-9A6C-53A37F3D79B2}" presName="linear" presStyleCnt="0">
        <dgm:presLayoutVars>
          <dgm:animLvl val="lvl"/>
          <dgm:resizeHandles val="exact"/>
        </dgm:presLayoutVars>
      </dgm:prSet>
      <dgm:spPr/>
      <dgm:t>
        <a:bodyPr/>
        <a:lstStyle/>
        <a:p>
          <a:endParaRPr lang="en-US"/>
        </a:p>
      </dgm:t>
    </dgm:pt>
    <dgm:pt modelId="{21EF198F-7A0F-4A2C-9118-4E648B4D764B}" type="pres">
      <dgm:prSet presAssocID="{8915ACFC-D73A-47C8-B862-3E532E26387E}" presName="parentText" presStyleLbl="node1" presStyleIdx="0" presStyleCnt="3">
        <dgm:presLayoutVars>
          <dgm:chMax val="0"/>
          <dgm:bulletEnabled val="1"/>
        </dgm:presLayoutVars>
      </dgm:prSet>
      <dgm:spPr/>
      <dgm:t>
        <a:bodyPr/>
        <a:lstStyle/>
        <a:p>
          <a:endParaRPr lang="en-US"/>
        </a:p>
      </dgm:t>
    </dgm:pt>
    <dgm:pt modelId="{362F8DA1-158D-491F-A008-433FD8C7B705}" type="pres">
      <dgm:prSet presAssocID="{2C18D354-7544-4D85-BAF0-79F981566560}" presName="spacer" presStyleCnt="0"/>
      <dgm:spPr/>
    </dgm:pt>
    <dgm:pt modelId="{18BC049A-EFF1-435C-9507-817D42F2A027}" type="pres">
      <dgm:prSet presAssocID="{7AE6D729-E2EF-4BBF-8C3C-13CB1DC71746}" presName="parentText" presStyleLbl="node1" presStyleIdx="1" presStyleCnt="3">
        <dgm:presLayoutVars>
          <dgm:chMax val="0"/>
          <dgm:bulletEnabled val="1"/>
        </dgm:presLayoutVars>
      </dgm:prSet>
      <dgm:spPr/>
      <dgm:t>
        <a:bodyPr/>
        <a:lstStyle/>
        <a:p>
          <a:endParaRPr lang="en-US"/>
        </a:p>
      </dgm:t>
    </dgm:pt>
    <dgm:pt modelId="{223D45F6-28D5-490A-BA3A-6D111E36977C}" type="pres">
      <dgm:prSet presAssocID="{402E18DA-2634-4D7E-ABCD-AF066248FE20}" presName="spacer" presStyleCnt="0"/>
      <dgm:spPr/>
    </dgm:pt>
    <dgm:pt modelId="{702274EC-8E9D-48AE-BE1D-245B6B9F76E8}" type="pres">
      <dgm:prSet presAssocID="{35EC039F-C25B-48FA-9B5E-F2D8ECFCEF8E}" presName="parentText" presStyleLbl="node1" presStyleIdx="2" presStyleCnt="3" custLinFactNeighborX="1621" custLinFactNeighborY="27260">
        <dgm:presLayoutVars>
          <dgm:chMax val="0"/>
          <dgm:bulletEnabled val="1"/>
        </dgm:presLayoutVars>
      </dgm:prSet>
      <dgm:spPr/>
      <dgm:t>
        <a:bodyPr/>
        <a:lstStyle/>
        <a:p>
          <a:endParaRPr lang="en-US"/>
        </a:p>
      </dgm:t>
    </dgm:pt>
  </dgm:ptLst>
  <dgm:cxnLst>
    <dgm:cxn modelId="{00DCE94A-7A0E-4DA3-8139-A4B28AD9AD9A}" type="presOf" srcId="{8915ACFC-D73A-47C8-B862-3E532E26387E}" destId="{21EF198F-7A0F-4A2C-9118-4E648B4D764B}" srcOrd="0" destOrd="0" presId="urn:microsoft.com/office/officeart/2005/8/layout/vList2"/>
    <dgm:cxn modelId="{F5468D04-11F0-481D-A64D-BA90D717555C}" srcId="{DAA8A022-9DE2-47D5-9A6C-53A37F3D79B2}" destId="{8915ACFC-D73A-47C8-B862-3E532E26387E}" srcOrd="0" destOrd="0" parTransId="{143C0D59-C35C-4200-A6F7-8F1037C7BE86}" sibTransId="{2C18D354-7544-4D85-BAF0-79F981566560}"/>
    <dgm:cxn modelId="{6B058623-1801-407D-BFF9-18D0DE724A3E}" type="presOf" srcId="{35EC039F-C25B-48FA-9B5E-F2D8ECFCEF8E}" destId="{702274EC-8E9D-48AE-BE1D-245B6B9F76E8}" srcOrd="0" destOrd="0" presId="urn:microsoft.com/office/officeart/2005/8/layout/vList2"/>
    <dgm:cxn modelId="{A7B97E18-AAC5-4FE8-B136-6E383449A704}" type="presOf" srcId="{DAA8A022-9DE2-47D5-9A6C-53A37F3D79B2}" destId="{4EA6A38C-6D24-4315-A7D1-781068B40155}" srcOrd="0" destOrd="0" presId="urn:microsoft.com/office/officeart/2005/8/layout/vList2"/>
    <dgm:cxn modelId="{70919DC0-F10C-4064-A9C9-615CCB198D23}" srcId="{DAA8A022-9DE2-47D5-9A6C-53A37F3D79B2}" destId="{7AE6D729-E2EF-4BBF-8C3C-13CB1DC71746}" srcOrd="1" destOrd="0" parTransId="{604B313E-6F61-4E4A-AAE0-B3CC236C7296}" sibTransId="{402E18DA-2634-4D7E-ABCD-AF066248FE20}"/>
    <dgm:cxn modelId="{A78B29CC-2F83-421D-882A-DBB60D99388E}" type="presOf" srcId="{7AE6D729-E2EF-4BBF-8C3C-13CB1DC71746}" destId="{18BC049A-EFF1-435C-9507-817D42F2A027}" srcOrd="0" destOrd="0" presId="urn:microsoft.com/office/officeart/2005/8/layout/vList2"/>
    <dgm:cxn modelId="{D55251D5-0E9D-476E-90BF-2FF7E39B04EF}" srcId="{DAA8A022-9DE2-47D5-9A6C-53A37F3D79B2}" destId="{35EC039F-C25B-48FA-9B5E-F2D8ECFCEF8E}" srcOrd="2" destOrd="0" parTransId="{FC1CC1D9-4093-4CCE-9F29-D9DA5643EE6B}" sibTransId="{2CFDD3D1-FC65-4789-9AAE-AACDE1123CA5}"/>
    <dgm:cxn modelId="{3243EE07-EC9D-41A3-8D39-E7E149BBB6EB}" type="presParOf" srcId="{4EA6A38C-6D24-4315-A7D1-781068B40155}" destId="{21EF198F-7A0F-4A2C-9118-4E648B4D764B}" srcOrd="0" destOrd="0" presId="urn:microsoft.com/office/officeart/2005/8/layout/vList2"/>
    <dgm:cxn modelId="{C35CFD1B-3A84-4364-9998-FEAFE28DC236}" type="presParOf" srcId="{4EA6A38C-6D24-4315-A7D1-781068B40155}" destId="{362F8DA1-158D-491F-A008-433FD8C7B705}" srcOrd="1" destOrd="0" presId="urn:microsoft.com/office/officeart/2005/8/layout/vList2"/>
    <dgm:cxn modelId="{502FA9FA-710D-4EA8-ACD6-A52CB6F6FB20}" type="presParOf" srcId="{4EA6A38C-6D24-4315-A7D1-781068B40155}" destId="{18BC049A-EFF1-435C-9507-817D42F2A027}" srcOrd="2" destOrd="0" presId="urn:microsoft.com/office/officeart/2005/8/layout/vList2"/>
    <dgm:cxn modelId="{33816A55-D52B-4ED1-A51F-1255E8FD9F80}" type="presParOf" srcId="{4EA6A38C-6D24-4315-A7D1-781068B40155}" destId="{223D45F6-28D5-490A-BA3A-6D111E36977C}" srcOrd="3" destOrd="0" presId="urn:microsoft.com/office/officeart/2005/8/layout/vList2"/>
    <dgm:cxn modelId="{D59C3399-4BC4-4039-BBC1-59E409A20AFA}" type="presParOf" srcId="{4EA6A38C-6D24-4315-A7D1-781068B40155}" destId="{702274EC-8E9D-48AE-BE1D-245B6B9F76E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EC22A5-7D7D-4277-A412-46C1FC5FC649}"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en-US"/>
        </a:p>
      </dgm:t>
    </dgm:pt>
    <dgm:pt modelId="{223C9AFF-E411-4A87-BCEC-7E92E2053E73}">
      <dgm:prSet custT="1"/>
      <dgm:spPr/>
      <dgm:t>
        <a:bodyPr/>
        <a:lstStyle/>
        <a:p>
          <a:pPr algn="r"/>
          <a:r>
            <a:rPr lang="en-US" sz="2800" b="1" u="sng" dirty="0">
              <a:solidFill>
                <a:schemeClr val="tx1"/>
              </a:solidFill>
            </a:rPr>
            <a:t>http://www.tampa-xway.com/procurement/#</a:t>
          </a:r>
          <a:r>
            <a:rPr lang="en-US" sz="2800" b="1" dirty="0">
              <a:solidFill>
                <a:schemeClr val="tx1"/>
              </a:solidFill>
            </a:rPr>
            <a:t> </a:t>
          </a:r>
        </a:p>
      </dgm:t>
    </dgm:pt>
    <dgm:pt modelId="{29A40528-5ED2-4749-9314-CE8DA7213392}" type="parTrans" cxnId="{AC236438-23D5-48E5-A964-E9EAE77C2E69}">
      <dgm:prSet/>
      <dgm:spPr/>
      <dgm:t>
        <a:bodyPr/>
        <a:lstStyle/>
        <a:p>
          <a:endParaRPr lang="en-US"/>
        </a:p>
      </dgm:t>
    </dgm:pt>
    <dgm:pt modelId="{5631810D-4373-4151-9918-728ACF68434A}" type="sibTrans" cxnId="{AC236438-23D5-48E5-A964-E9EAE77C2E69}">
      <dgm:prSet/>
      <dgm:spPr/>
      <dgm:t>
        <a:bodyPr/>
        <a:lstStyle/>
        <a:p>
          <a:endParaRPr lang="en-US" dirty="0"/>
        </a:p>
      </dgm:t>
    </dgm:pt>
    <dgm:pt modelId="{FEC7840D-A5FC-41B7-A503-9F7280E26CF3}">
      <dgm:prSet/>
      <dgm:spPr/>
      <dgm:t>
        <a:bodyPr/>
        <a:lstStyle/>
        <a:p>
          <a:r>
            <a:rPr lang="en-US" dirty="0">
              <a:solidFill>
                <a:schemeClr val="tx1"/>
              </a:solidFill>
            </a:rPr>
            <a:t>The </a:t>
          </a:r>
          <a:r>
            <a:rPr lang="en-US" b="1" u="sng" dirty="0">
              <a:solidFill>
                <a:schemeClr val="tx1"/>
              </a:solidFill>
            </a:rPr>
            <a:t>cone of silence </a:t>
          </a:r>
          <a:r>
            <a:rPr lang="en-US" dirty="0">
              <a:solidFill>
                <a:schemeClr val="tx1"/>
              </a:solidFill>
            </a:rPr>
            <a:t>remains in place for all THEA, HNTB, Tierra and OMNI staff. </a:t>
          </a:r>
        </a:p>
      </dgm:t>
    </dgm:pt>
    <dgm:pt modelId="{9A406F0F-532B-4C25-8FA3-250E264DBBCB}" type="parTrans" cxnId="{793AA799-5A6A-415E-8BD3-A8CF860CD3E1}">
      <dgm:prSet/>
      <dgm:spPr/>
      <dgm:t>
        <a:bodyPr/>
        <a:lstStyle/>
        <a:p>
          <a:endParaRPr lang="en-US"/>
        </a:p>
      </dgm:t>
    </dgm:pt>
    <dgm:pt modelId="{3F13B614-FF93-4D3D-AE7A-4C0F6BD0B4BC}" type="sibTrans" cxnId="{793AA799-5A6A-415E-8BD3-A8CF860CD3E1}">
      <dgm:prSet/>
      <dgm:spPr/>
      <dgm:t>
        <a:bodyPr/>
        <a:lstStyle/>
        <a:p>
          <a:endParaRPr lang="en-US" dirty="0"/>
        </a:p>
      </dgm:t>
    </dgm:pt>
    <dgm:pt modelId="{0D7885C8-3160-4E62-988C-4CF9853AE296}">
      <dgm:prSet/>
      <dgm:spPr>
        <a:solidFill>
          <a:srgbClr val="FFCC00"/>
        </a:solidFill>
      </dgm:spPr>
      <dgm:t>
        <a:bodyPr/>
        <a:lstStyle/>
        <a:p>
          <a:r>
            <a:rPr lang="en-US" dirty="0">
              <a:solidFill>
                <a:schemeClr val="tx1"/>
              </a:solidFill>
            </a:rPr>
            <a:t>All questions should be emailed to Man Le, THEA Contracts &amp; Procurement Manager: </a:t>
          </a:r>
          <a:r>
            <a:rPr lang="en-US" u="sng" dirty="0">
              <a:solidFill>
                <a:schemeClr val="tx1"/>
              </a:solidFill>
            </a:rPr>
            <a:t>man.le@tampa-xway.com</a:t>
          </a:r>
          <a:endParaRPr lang="en-US" dirty="0">
            <a:solidFill>
              <a:schemeClr val="tx1"/>
            </a:solidFill>
          </a:endParaRPr>
        </a:p>
      </dgm:t>
    </dgm:pt>
    <dgm:pt modelId="{734CC3D3-A9AE-4505-A237-71BBF6A7AE3D}" type="parTrans" cxnId="{6D04C16F-6DA0-4039-BA24-9BF23FF14B6D}">
      <dgm:prSet/>
      <dgm:spPr/>
      <dgm:t>
        <a:bodyPr/>
        <a:lstStyle/>
        <a:p>
          <a:endParaRPr lang="en-US"/>
        </a:p>
      </dgm:t>
    </dgm:pt>
    <dgm:pt modelId="{7262913B-381E-4A0E-8369-5DEE706EEF91}" type="sibTrans" cxnId="{6D04C16F-6DA0-4039-BA24-9BF23FF14B6D}">
      <dgm:prSet/>
      <dgm:spPr/>
      <dgm:t>
        <a:bodyPr/>
        <a:lstStyle/>
        <a:p>
          <a:endParaRPr lang="en-US" dirty="0"/>
        </a:p>
      </dgm:t>
    </dgm:pt>
    <dgm:pt modelId="{1BE6A727-97B8-4E5F-B306-4E118A48F62B}">
      <dgm:prSet custT="1"/>
      <dgm:spPr>
        <a:solidFill>
          <a:schemeClr val="accent6">
            <a:lumMod val="75000"/>
          </a:schemeClr>
        </a:solidFill>
      </dgm:spPr>
      <dgm:t>
        <a:bodyPr/>
        <a:lstStyle/>
        <a:p>
          <a:pPr algn="l"/>
          <a:r>
            <a:rPr lang="en-US" sz="2500" b="1" dirty="0">
              <a:solidFill>
                <a:schemeClr val="tx1"/>
              </a:solidFill>
            </a:rPr>
            <a:t>Answers will be posted on the THEA website</a:t>
          </a:r>
          <a:endParaRPr lang="en-US" sz="2500" dirty="0">
            <a:solidFill>
              <a:schemeClr val="tx1"/>
            </a:solidFill>
          </a:endParaRPr>
        </a:p>
      </dgm:t>
    </dgm:pt>
    <dgm:pt modelId="{127DB728-D6F2-4BAF-B918-0FC628B7B4E7}" type="parTrans" cxnId="{F46097D3-12AD-449E-96CC-204D15E06164}">
      <dgm:prSet/>
      <dgm:spPr/>
      <dgm:t>
        <a:bodyPr/>
        <a:lstStyle/>
        <a:p>
          <a:endParaRPr lang="en-US"/>
        </a:p>
      </dgm:t>
    </dgm:pt>
    <dgm:pt modelId="{18A40682-2A0C-4226-960C-447CD765DBCD}" type="sibTrans" cxnId="{F46097D3-12AD-449E-96CC-204D15E06164}">
      <dgm:prSet/>
      <dgm:spPr/>
      <dgm:t>
        <a:bodyPr/>
        <a:lstStyle/>
        <a:p>
          <a:endParaRPr lang="en-US"/>
        </a:p>
      </dgm:t>
    </dgm:pt>
    <dgm:pt modelId="{97A72A3E-E5A8-47E8-AD32-ED1EDA56241F}" type="pres">
      <dgm:prSet presAssocID="{1EEC22A5-7D7D-4277-A412-46C1FC5FC649}" presName="outerComposite" presStyleCnt="0">
        <dgm:presLayoutVars>
          <dgm:chMax val="5"/>
          <dgm:dir/>
          <dgm:resizeHandles val="exact"/>
        </dgm:presLayoutVars>
      </dgm:prSet>
      <dgm:spPr/>
      <dgm:t>
        <a:bodyPr/>
        <a:lstStyle/>
        <a:p>
          <a:endParaRPr lang="en-US"/>
        </a:p>
      </dgm:t>
    </dgm:pt>
    <dgm:pt modelId="{79E5DC10-B13A-4602-98D4-F7073A6FE2EB}" type="pres">
      <dgm:prSet presAssocID="{1EEC22A5-7D7D-4277-A412-46C1FC5FC649}" presName="dummyMaxCanvas" presStyleCnt="0">
        <dgm:presLayoutVars/>
      </dgm:prSet>
      <dgm:spPr/>
    </dgm:pt>
    <dgm:pt modelId="{16620937-CD2B-4C4E-AA48-CEF8F3E21D9C}" type="pres">
      <dgm:prSet presAssocID="{1EEC22A5-7D7D-4277-A412-46C1FC5FC649}" presName="FourNodes_1" presStyleLbl="node1" presStyleIdx="0" presStyleCnt="4" custScaleX="120894" custLinFactNeighborX="7307" custLinFactNeighborY="1534">
        <dgm:presLayoutVars>
          <dgm:bulletEnabled val="1"/>
        </dgm:presLayoutVars>
      </dgm:prSet>
      <dgm:spPr/>
      <dgm:t>
        <a:bodyPr/>
        <a:lstStyle/>
        <a:p>
          <a:endParaRPr lang="en-US"/>
        </a:p>
      </dgm:t>
    </dgm:pt>
    <dgm:pt modelId="{06488A21-A6B0-42D2-8100-0BA566A5AA69}" type="pres">
      <dgm:prSet presAssocID="{1EEC22A5-7D7D-4277-A412-46C1FC5FC649}" presName="FourNodes_2" presStyleLbl="node1" presStyleIdx="1" presStyleCnt="4" custLinFactNeighborX="-4223" custLinFactNeighborY="395">
        <dgm:presLayoutVars>
          <dgm:bulletEnabled val="1"/>
        </dgm:presLayoutVars>
      </dgm:prSet>
      <dgm:spPr/>
      <dgm:t>
        <a:bodyPr/>
        <a:lstStyle/>
        <a:p>
          <a:endParaRPr lang="en-US"/>
        </a:p>
      </dgm:t>
    </dgm:pt>
    <dgm:pt modelId="{7F6BBDEA-F9B1-452C-9871-0E67DB8172B5}" type="pres">
      <dgm:prSet presAssocID="{1EEC22A5-7D7D-4277-A412-46C1FC5FC649}" presName="FourNodes_3" presStyleLbl="node1" presStyleIdx="2" presStyleCnt="4" custLinFactNeighborX="-3098" custLinFactNeighborY="-5797">
        <dgm:presLayoutVars>
          <dgm:bulletEnabled val="1"/>
        </dgm:presLayoutVars>
      </dgm:prSet>
      <dgm:spPr/>
      <dgm:t>
        <a:bodyPr/>
        <a:lstStyle/>
        <a:p>
          <a:endParaRPr lang="en-US"/>
        </a:p>
      </dgm:t>
    </dgm:pt>
    <dgm:pt modelId="{C6EC84CE-0C31-4DC4-9C86-4B5F092980E3}" type="pres">
      <dgm:prSet presAssocID="{1EEC22A5-7D7D-4277-A412-46C1FC5FC649}" presName="FourNodes_4" presStyleLbl="node1" presStyleIdx="3" presStyleCnt="4" custScaleX="104167" custLinFactNeighborX="-6532" custLinFactNeighborY="-5402">
        <dgm:presLayoutVars>
          <dgm:bulletEnabled val="1"/>
        </dgm:presLayoutVars>
      </dgm:prSet>
      <dgm:spPr/>
      <dgm:t>
        <a:bodyPr/>
        <a:lstStyle/>
        <a:p>
          <a:endParaRPr lang="en-US"/>
        </a:p>
      </dgm:t>
    </dgm:pt>
    <dgm:pt modelId="{948828B8-1852-4497-8203-DE743B7A31C3}" type="pres">
      <dgm:prSet presAssocID="{1EEC22A5-7D7D-4277-A412-46C1FC5FC649}" presName="FourConn_1-2" presStyleLbl="fgAccFollowNode1" presStyleIdx="0" presStyleCnt="3">
        <dgm:presLayoutVars>
          <dgm:bulletEnabled val="1"/>
        </dgm:presLayoutVars>
      </dgm:prSet>
      <dgm:spPr/>
      <dgm:t>
        <a:bodyPr/>
        <a:lstStyle/>
        <a:p>
          <a:endParaRPr lang="en-US"/>
        </a:p>
      </dgm:t>
    </dgm:pt>
    <dgm:pt modelId="{61B8D290-BF2C-469A-8ADC-4A04CFBB8B1C}" type="pres">
      <dgm:prSet presAssocID="{1EEC22A5-7D7D-4277-A412-46C1FC5FC649}" presName="FourConn_2-3" presStyleLbl="fgAccFollowNode1" presStyleIdx="1" presStyleCnt="3">
        <dgm:presLayoutVars>
          <dgm:bulletEnabled val="1"/>
        </dgm:presLayoutVars>
      </dgm:prSet>
      <dgm:spPr/>
      <dgm:t>
        <a:bodyPr/>
        <a:lstStyle/>
        <a:p>
          <a:endParaRPr lang="en-US"/>
        </a:p>
      </dgm:t>
    </dgm:pt>
    <dgm:pt modelId="{AF681400-2F98-475F-B473-7B8B052A2F07}" type="pres">
      <dgm:prSet presAssocID="{1EEC22A5-7D7D-4277-A412-46C1FC5FC649}" presName="FourConn_3-4" presStyleLbl="fgAccFollowNode1" presStyleIdx="2" presStyleCnt="3">
        <dgm:presLayoutVars>
          <dgm:bulletEnabled val="1"/>
        </dgm:presLayoutVars>
      </dgm:prSet>
      <dgm:spPr/>
      <dgm:t>
        <a:bodyPr/>
        <a:lstStyle/>
        <a:p>
          <a:endParaRPr lang="en-US"/>
        </a:p>
      </dgm:t>
    </dgm:pt>
    <dgm:pt modelId="{936AE784-A20B-4295-A4C6-19AC3F06FFDB}" type="pres">
      <dgm:prSet presAssocID="{1EEC22A5-7D7D-4277-A412-46C1FC5FC649}" presName="FourNodes_1_text" presStyleLbl="node1" presStyleIdx="3" presStyleCnt="4">
        <dgm:presLayoutVars>
          <dgm:bulletEnabled val="1"/>
        </dgm:presLayoutVars>
      </dgm:prSet>
      <dgm:spPr/>
      <dgm:t>
        <a:bodyPr/>
        <a:lstStyle/>
        <a:p>
          <a:endParaRPr lang="en-US"/>
        </a:p>
      </dgm:t>
    </dgm:pt>
    <dgm:pt modelId="{CB9E8D77-DB92-4977-BD2B-8A2FC0B1581A}" type="pres">
      <dgm:prSet presAssocID="{1EEC22A5-7D7D-4277-A412-46C1FC5FC649}" presName="FourNodes_2_text" presStyleLbl="node1" presStyleIdx="3" presStyleCnt="4">
        <dgm:presLayoutVars>
          <dgm:bulletEnabled val="1"/>
        </dgm:presLayoutVars>
      </dgm:prSet>
      <dgm:spPr/>
      <dgm:t>
        <a:bodyPr/>
        <a:lstStyle/>
        <a:p>
          <a:endParaRPr lang="en-US"/>
        </a:p>
      </dgm:t>
    </dgm:pt>
    <dgm:pt modelId="{1E98C002-B244-4A53-85E8-F9C49E66092B}" type="pres">
      <dgm:prSet presAssocID="{1EEC22A5-7D7D-4277-A412-46C1FC5FC649}" presName="FourNodes_3_text" presStyleLbl="node1" presStyleIdx="3" presStyleCnt="4">
        <dgm:presLayoutVars>
          <dgm:bulletEnabled val="1"/>
        </dgm:presLayoutVars>
      </dgm:prSet>
      <dgm:spPr/>
      <dgm:t>
        <a:bodyPr/>
        <a:lstStyle/>
        <a:p>
          <a:endParaRPr lang="en-US"/>
        </a:p>
      </dgm:t>
    </dgm:pt>
    <dgm:pt modelId="{EF0878F6-A4EF-49FF-BA1F-E82EE3BB72CB}" type="pres">
      <dgm:prSet presAssocID="{1EEC22A5-7D7D-4277-A412-46C1FC5FC649}" presName="FourNodes_4_text" presStyleLbl="node1" presStyleIdx="3" presStyleCnt="4">
        <dgm:presLayoutVars>
          <dgm:bulletEnabled val="1"/>
        </dgm:presLayoutVars>
      </dgm:prSet>
      <dgm:spPr/>
      <dgm:t>
        <a:bodyPr/>
        <a:lstStyle/>
        <a:p>
          <a:endParaRPr lang="en-US"/>
        </a:p>
      </dgm:t>
    </dgm:pt>
  </dgm:ptLst>
  <dgm:cxnLst>
    <dgm:cxn modelId="{31445857-BBDE-4E06-899A-E28065DB53BE}" type="presOf" srcId="{0D7885C8-3160-4E62-988C-4CF9853AE296}" destId="{7F6BBDEA-F9B1-452C-9871-0E67DB8172B5}" srcOrd="0" destOrd="0" presId="urn:microsoft.com/office/officeart/2005/8/layout/vProcess5"/>
    <dgm:cxn modelId="{68519A86-75AB-42DA-8521-5B50F34054C9}" type="presOf" srcId="{0D7885C8-3160-4E62-988C-4CF9853AE296}" destId="{1E98C002-B244-4A53-85E8-F9C49E66092B}" srcOrd="1" destOrd="0" presId="urn:microsoft.com/office/officeart/2005/8/layout/vProcess5"/>
    <dgm:cxn modelId="{154DAE80-5A01-44A7-841B-48B6587165D7}" type="presOf" srcId="{223C9AFF-E411-4A87-BCEC-7E92E2053E73}" destId="{936AE784-A20B-4295-A4C6-19AC3F06FFDB}" srcOrd="1" destOrd="0" presId="urn:microsoft.com/office/officeart/2005/8/layout/vProcess5"/>
    <dgm:cxn modelId="{51AB036C-30A5-4515-9339-EA7436533EA3}" type="presOf" srcId="{5631810D-4373-4151-9918-728ACF68434A}" destId="{948828B8-1852-4497-8203-DE743B7A31C3}" srcOrd="0" destOrd="0" presId="urn:microsoft.com/office/officeart/2005/8/layout/vProcess5"/>
    <dgm:cxn modelId="{14290591-9E91-4950-A6A2-617C099A9B9D}" type="presOf" srcId="{223C9AFF-E411-4A87-BCEC-7E92E2053E73}" destId="{16620937-CD2B-4C4E-AA48-CEF8F3E21D9C}" srcOrd="0" destOrd="0" presId="urn:microsoft.com/office/officeart/2005/8/layout/vProcess5"/>
    <dgm:cxn modelId="{4D203B94-921D-40DB-894B-F6337062C068}" type="presOf" srcId="{1BE6A727-97B8-4E5F-B306-4E118A48F62B}" destId="{EF0878F6-A4EF-49FF-BA1F-E82EE3BB72CB}" srcOrd="1" destOrd="0" presId="urn:microsoft.com/office/officeart/2005/8/layout/vProcess5"/>
    <dgm:cxn modelId="{DF9CA5AC-FEEA-4878-9918-B616521563EA}" type="presOf" srcId="{3F13B614-FF93-4D3D-AE7A-4C0F6BD0B4BC}" destId="{61B8D290-BF2C-469A-8ADC-4A04CFBB8B1C}" srcOrd="0" destOrd="0" presId="urn:microsoft.com/office/officeart/2005/8/layout/vProcess5"/>
    <dgm:cxn modelId="{E3BA61A5-51CB-4704-9AE6-18BCBE30B2C7}" type="presOf" srcId="{FEC7840D-A5FC-41B7-A503-9F7280E26CF3}" destId="{CB9E8D77-DB92-4977-BD2B-8A2FC0B1581A}" srcOrd="1" destOrd="0" presId="urn:microsoft.com/office/officeart/2005/8/layout/vProcess5"/>
    <dgm:cxn modelId="{F46097D3-12AD-449E-96CC-204D15E06164}" srcId="{1EEC22A5-7D7D-4277-A412-46C1FC5FC649}" destId="{1BE6A727-97B8-4E5F-B306-4E118A48F62B}" srcOrd="3" destOrd="0" parTransId="{127DB728-D6F2-4BAF-B918-0FC628B7B4E7}" sibTransId="{18A40682-2A0C-4226-960C-447CD765DBCD}"/>
    <dgm:cxn modelId="{793AA799-5A6A-415E-8BD3-A8CF860CD3E1}" srcId="{1EEC22A5-7D7D-4277-A412-46C1FC5FC649}" destId="{FEC7840D-A5FC-41B7-A503-9F7280E26CF3}" srcOrd="1" destOrd="0" parTransId="{9A406F0F-532B-4C25-8FA3-250E264DBBCB}" sibTransId="{3F13B614-FF93-4D3D-AE7A-4C0F6BD0B4BC}"/>
    <dgm:cxn modelId="{6D04C16F-6DA0-4039-BA24-9BF23FF14B6D}" srcId="{1EEC22A5-7D7D-4277-A412-46C1FC5FC649}" destId="{0D7885C8-3160-4E62-988C-4CF9853AE296}" srcOrd="2" destOrd="0" parTransId="{734CC3D3-A9AE-4505-A237-71BBF6A7AE3D}" sibTransId="{7262913B-381E-4A0E-8369-5DEE706EEF91}"/>
    <dgm:cxn modelId="{56CDAF4E-0754-4410-A60E-F713659E5A66}" type="presOf" srcId="{1EEC22A5-7D7D-4277-A412-46C1FC5FC649}" destId="{97A72A3E-E5A8-47E8-AD32-ED1EDA56241F}" srcOrd="0" destOrd="0" presId="urn:microsoft.com/office/officeart/2005/8/layout/vProcess5"/>
    <dgm:cxn modelId="{FC503BD5-9F62-4C57-A026-05396507F343}" type="presOf" srcId="{7262913B-381E-4A0E-8369-5DEE706EEF91}" destId="{AF681400-2F98-475F-B473-7B8B052A2F07}" srcOrd="0" destOrd="0" presId="urn:microsoft.com/office/officeart/2005/8/layout/vProcess5"/>
    <dgm:cxn modelId="{2D827C7A-11CC-4267-B2A8-89D5B45CDAB1}" type="presOf" srcId="{FEC7840D-A5FC-41B7-A503-9F7280E26CF3}" destId="{06488A21-A6B0-42D2-8100-0BA566A5AA69}" srcOrd="0" destOrd="0" presId="urn:microsoft.com/office/officeart/2005/8/layout/vProcess5"/>
    <dgm:cxn modelId="{2547873E-8A73-4611-96E7-BD9B96C2FC84}" type="presOf" srcId="{1BE6A727-97B8-4E5F-B306-4E118A48F62B}" destId="{C6EC84CE-0C31-4DC4-9C86-4B5F092980E3}" srcOrd="0" destOrd="0" presId="urn:microsoft.com/office/officeart/2005/8/layout/vProcess5"/>
    <dgm:cxn modelId="{AC236438-23D5-48E5-A964-E9EAE77C2E69}" srcId="{1EEC22A5-7D7D-4277-A412-46C1FC5FC649}" destId="{223C9AFF-E411-4A87-BCEC-7E92E2053E73}" srcOrd="0" destOrd="0" parTransId="{29A40528-5ED2-4749-9314-CE8DA7213392}" sibTransId="{5631810D-4373-4151-9918-728ACF68434A}"/>
    <dgm:cxn modelId="{4D651E3D-5AD1-4262-B854-0A3BD7FAE284}" type="presParOf" srcId="{97A72A3E-E5A8-47E8-AD32-ED1EDA56241F}" destId="{79E5DC10-B13A-4602-98D4-F7073A6FE2EB}" srcOrd="0" destOrd="0" presId="urn:microsoft.com/office/officeart/2005/8/layout/vProcess5"/>
    <dgm:cxn modelId="{131EAF43-4E36-4D65-9206-420EC2AE1143}" type="presParOf" srcId="{97A72A3E-E5A8-47E8-AD32-ED1EDA56241F}" destId="{16620937-CD2B-4C4E-AA48-CEF8F3E21D9C}" srcOrd="1" destOrd="0" presId="urn:microsoft.com/office/officeart/2005/8/layout/vProcess5"/>
    <dgm:cxn modelId="{3A8DBB65-A22E-4CB0-A893-18301AED9F2C}" type="presParOf" srcId="{97A72A3E-E5A8-47E8-AD32-ED1EDA56241F}" destId="{06488A21-A6B0-42D2-8100-0BA566A5AA69}" srcOrd="2" destOrd="0" presId="urn:microsoft.com/office/officeart/2005/8/layout/vProcess5"/>
    <dgm:cxn modelId="{051B1D65-7AEE-4C63-B045-ADB3C5AD9D63}" type="presParOf" srcId="{97A72A3E-E5A8-47E8-AD32-ED1EDA56241F}" destId="{7F6BBDEA-F9B1-452C-9871-0E67DB8172B5}" srcOrd="3" destOrd="0" presId="urn:microsoft.com/office/officeart/2005/8/layout/vProcess5"/>
    <dgm:cxn modelId="{86C228D0-AC4D-4849-872B-6A1C3FD71DCB}" type="presParOf" srcId="{97A72A3E-E5A8-47E8-AD32-ED1EDA56241F}" destId="{C6EC84CE-0C31-4DC4-9C86-4B5F092980E3}" srcOrd="4" destOrd="0" presId="urn:microsoft.com/office/officeart/2005/8/layout/vProcess5"/>
    <dgm:cxn modelId="{200792E2-5792-41B6-84CB-BDB4CCE4B686}" type="presParOf" srcId="{97A72A3E-E5A8-47E8-AD32-ED1EDA56241F}" destId="{948828B8-1852-4497-8203-DE743B7A31C3}" srcOrd="5" destOrd="0" presId="urn:microsoft.com/office/officeart/2005/8/layout/vProcess5"/>
    <dgm:cxn modelId="{14DE3D8E-7D55-4CC2-82E3-38BD934FC60C}" type="presParOf" srcId="{97A72A3E-E5A8-47E8-AD32-ED1EDA56241F}" destId="{61B8D290-BF2C-469A-8ADC-4A04CFBB8B1C}" srcOrd="6" destOrd="0" presId="urn:microsoft.com/office/officeart/2005/8/layout/vProcess5"/>
    <dgm:cxn modelId="{FAA6CAEA-A8CC-4EA2-8A0A-0AF959DF2ADC}" type="presParOf" srcId="{97A72A3E-E5A8-47E8-AD32-ED1EDA56241F}" destId="{AF681400-2F98-475F-B473-7B8B052A2F07}" srcOrd="7" destOrd="0" presId="urn:microsoft.com/office/officeart/2005/8/layout/vProcess5"/>
    <dgm:cxn modelId="{63B38F9F-BE66-4250-9232-D580A0F602DA}" type="presParOf" srcId="{97A72A3E-E5A8-47E8-AD32-ED1EDA56241F}" destId="{936AE784-A20B-4295-A4C6-19AC3F06FFDB}" srcOrd="8" destOrd="0" presId="urn:microsoft.com/office/officeart/2005/8/layout/vProcess5"/>
    <dgm:cxn modelId="{BF50A6AA-3BD5-4211-BED5-66D7D36BFB63}" type="presParOf" srcId="{97A72A3E-E5A8-47E8-AD32-ED1EDA56241F}" destId="{CB9E8D77-DB92-4977-BD2B-8A2FC0B1581A}" srcOrd="9" destOrd="0" presId="urn:microsoft.com/office/officeart/2005/8/layout/vProcess5"/>
    <dgm:cxn modelId="{D271C5C4-E647-4D88-9485-ECE19AEE2345}" type="presParOf" srcId="{97A72A3E-E5A8-47E8-AD32-ED1EDA56241F}" destId="{1E98C002-B244-4A53-85E8-F9C49E66092B}" srcOrd="10" destOrd="0" presId="urn:microsoft.com/office/officeart/2005/8/layout/vProcess5"/>
    <dgm:cxn modelId="{1A25201F-2390-454D-AD24-C89394BDB909}" type="presParOf" srcId="{97A72A3E-E5A8-47E8-AD32-ED1EDA56241F}" destId="{EF0878F6-A4EF-49FF-BA1F-E82EE3BB72C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F198F-7A0F-4A2C-9118-4E648B4D764B}">
      <dsp:nvSpPr>
        <dsp:cNvPr id="0" name=""/>
        <dsp:cNvSpPr/>
      </dsp:nvSpPr>
      <dsp:spPr>
        <a:xfrm>
          <a:off x="0" y="471712"/>
          <a:ext cx="4701778" cy="147186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a:t>Procurement: August, 2018 – January, 2019</a:t>
          </a:r>
        </a:p>
      </dsp:txBody>
      <dsp:txXfrm>
        <a:off x="71850" y="543562"/>
        <a:ext cx="4558078" cy="1328160"/>
      </dsp:txXfrm>
    </dsp:sp>
    <dsp:sp modelId="{18BC049A-EFF1-435C-9507-817D42F2A027}">
      <dsp:nvSpPr>
        <dsp:cNvPr id="0" name=""/>
        <dsp:cNvSpPr/>
      </dsp:nvSpPr>
      <dsp:spPr>
        <a:xfrm>
          <a:off x="0" y="2050132"/>
          <a:ext cx="4701778" cy="147186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a:t>PIER: February, 2019 – February, 2021</a:t>
          </a:r>
        </a:p>
      </dsp:txBody>
      <dsp:txXfrm>
        <a:off x="71850" y="2121982"/>
        <a:ext cx="4558078" cy="1328160"/>
      </dsp:txXfrm>
    </dsp:sp>
    <dsp:sp modelId="{702274EC-8E9D-48AE-BE1D-245B6B9F76E8}">
      <dsp:nvSpPr>
        <dsp:cNvPr id="0" name=""/>
        <dsp:cNvSpPr/>
      </dsp:nvSpPr>
      <dsp:spPr>
        <a:xfrm>
          <a:off x="0" y="3657600"/>
          <a:ext cx="4701778" cy="147186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a:t>Public Meetings: December, 2020 </a:t>
          </a:r>
        </a:p>
      </dsp:txBody>
      <dsp:txXfrm>
        <a:off x="71850" y="3729450"/>
        <a:ext cx="4558078" cy="1328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20937-CD2B-4C4E-AA48-CEF8F3E21D9C}">
      <dsp:nvSpPr>
        <dsp:cNvPr id="0" name=""/>
        <dsp:cNvSpPr/>
      </dsp:nvSpPr>
      <dsp:spPr>
        <a:xfrm>
          <a:off x="76206" y="17744"/>
          <a:ext cx="8843637" cy="115671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r>
            <a:rPr lang="en-US" sz="2800" b="1" u="sng" kern="1200" dirty="0">
              <a:solidFill>
                <a:schemeClr val="tx1"/>
              </a:solidFill>
            </a:rPr>
            <a:t>http://www.tampa-xway.com/procurement/#</a:t>
          </a:r>
          <a:r>
            <a:rPr lang="en-US" sz="2800" b="1" kern="1200" dirty="0">
              <a:solidFill>
                <a:schemeClr val="tx1"/>
              </a:solidFill>
            </a:rPr>
            <a:t> </a:t>
          </a:r>
        </a:p>
      </dsp:txBody>
      <dsp:txXfrm>
        <a:off x="110085" y="51623"/>
        <a:ext cx="7230647" cy="1088958"/>
      </dsp:txXfrm>
    </dsp:sp>
    <dsp:sp modelId="{06488A21-A6B0-42D2-8100-0BA566A5AA69}">
      <dsp:nvSpPr>
        <dsp:cNvPr id="0" name=""/>
        <dsp:cNvSpPr/>
      </dsp:nvSpPr>
      <dsp:spPr>
        <a:xfrm>
          <a:off x="609630" y="1371597"/>
          <a:ext cx="7315200" cy="1156716"/>
        </a:xfrm>
        <a:prstGeom prst="roundRect">
          <a:avLst>
            <a:gd name="adj" fmla="val 10000"/>
          </a:avLst>
        </a:prstGeom>
        <a:gradFill rotWithShape="0">
          <a:gsLst>
            <a:gs pos="0">
              <a:schemeClr val="accent5">
                <a:hueOff val="-3311292"/>
                <a:satOff val="13270"/>
                <a:lumOff val="2876"/>
                <a:alphaOff val="0"/>
                <a:satMod val="103000"/>
                <a:lumMod val="102000"/>
                <a:tint val="94000"/>
              </a:schemeClr>
            </a:gs>
            <a:gs pos="50000">
              <a:schemeClr val="accent5">
                <a:hueOff val="-3311292"/>
                <a:satOff val="13270"/>
                <a:lumOff val="2876"/>
                <a:alphaOff val="0"/>
                <a:satMod val="110000"/>
                <a:lumMod val="100000"/>
                <a:shade val="100000"/>
              </a:schemeClr>
            </a:gs>
            <a:gs pos="100000">
              <a:schemeClr val="accent5">
                <a:hueOff val="-3311292"/>
                <a:satOff val="13270"/>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chemeClr val="tx1"/>
              </a:solidFill>
            </a:rPr>
            <a:t>The </a:t>
          </a:r>
          <a:r>
            <a:rPr lang="en-US" sz="2200" b="1" u="sng" kern="1200" dirty="0">
              <a:solidFill>
                <a:schemeClr val="tx1"/>
              </a:solidFill>
            </a:rPr>
            <a:t>cone of silence </a:t>
          </a:r>
          <a:r>
            <a:rPr lang="en-US" sz="2200" kern="1200" dirty="0">
              <a:solidFill>
                <a:schemeClr val="tx1"/>
              </a:solidFill>
            </a:rPr>
            <a:t>remains in place for all THEA, HNTB, Tierra and OMNI staff. </a:t>
          </a:r>
        </a:p>
      </dsp:txBody>
      <dsp:txXfrm>
        <a:off x="643509" y="1405476"/>
        <a:ext cx="5882928" cy="1088958"/>
      </dsp:txXfrm>
    </dsp:sp>
    <dsp:sp modelId="{7F6BBDEA-F9B1-452C-9871-0E67DB8172B5}">
      <dsp:nvSpPr>
        <dsp:cNvPr id="0" name=""/>
        <dsp:cNvSpPr/>
      </dsp:nvSpPr>
      <dsp:spPr>
        <a:xfrm>
          <a:off x="1295430" y="2667001"/>
          <a:ext cx="7315200" cy="1156716"/>
        </a:xfrm>
        <a:prstGeom prst="roundRect">
          <a:avLst>
            <a:gd name="adj" fmla="val 10000"/>
          </a:avLst>
        </a:prstGeom>
        <a:solidFill>
          <a:srgbClr val="FFCC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chemeClr val="tx1"/>
              </a:solidFill>
            </a:rPr>
            <a:t>All questions should be emailed to Man Le, THEA Contracts &amp; Procurement Manager: </a:t>
          </a:r>
          <a:r>
            <a:rPr lang="en-US" sz="2200" u="sng" kern="1200" dirty="0">
              <a:solidFill>
                <a:schemeClr val="tx1"/>
              </a:solidFill>
            </a:rPr>
            <a:t>man.le@tampa-xway.com</a:t>
          </a:r>
          <a:endParaRPr lang="en-US" sz="2200" kern="1200" dirty="0">
            <a:solidFill>
              <a:schemeClr val="tx1"/>
            </a:solidFill>
          </a:endParaRPr>
        </a:p>
      </dsp:txBody>
      <dsp:txXfrm>
        <a:off x="1329309" y="2700880"/>
        <a:ext cx="5892072" cy="1088958"/>
      </dsp:txXfrm>
    </dsp:sp>
    <dsp:sp modelId="{C6EC84CE-0C31-4DC4-9C86-4B5F092980E3}">
      <dsp:nvSpPr>
        <dsp:cNvPr id="0" name=""/>
        <dsp:cNvSpPr/>
      </dsp:nvSpPr>
      <dsp:spPr>
        <a:xfrm>
          <a:off x="1504462" y="4038598"/>
          <a:ext cx="7620024" cy="1156716"/>
        </a:xfrm>
        <a:prstGeom prst="roundRect">
          <a:avLst>
            <a:gd name="adj" fmla="val 10000"/>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a:solidFill>
                <a:schemeClr val="tx1"/>
              </a:solidFill>
            </a:rPr>
            <a:t>Answers will be posted on the THEA website</a:t>
          </a:r>
          <a:endParaRPr lang="en-US" sz="2500" kern="1200" dirty="0">
            <a:solidFill>
              <a:schemeClr val="tx1"/>
            </a:solidFill>
          </a:endParaRPr>
        </a:p>
      </dsp:txBody>
      <dsp:txXfrm>
        <a:off x="1538341" y="4072477"/>
        <a:ext cx="6130893" cy="1088958"/>
      </dsp:txXfrm>
    </dsp:sp>
    <dsp:sp modelId="{948828B8-1852-4497-8203-DE743B7A31C3}">
      <dsp:nvSpPr>
        <dsp:cNvPr id="0" name=""/>
        <dsp:cNvSpPr/>
      </dsp:nvSpPr>
      <dsp:spPr>
        <a:xfrm>
          <a:off x="6869237" y="885939"/>
          <a:ext cx="751865" cy="751865"/>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dirty="0"/>
        </a:p>
      </dsp:txBody>
      <dsp:txXfrm>
        <a:off x="7038407" y="885939"/>
        <a:ext cx="413525" cy="565778"/>
      </dsp:txXfrm>
    </dsp:sp>
    <dsp:sp modelId="{61B8D290-BF2C-469A-8ADC-4A04CFBB8B1C}">
      <dsp:nvSpPr>
        <dsp:cNvPr id="0" name=""/>
        <dsp:cNvSpPr/>
      </dsp:nvSpPr>
      <dsp:spPr>
        <a:xfrm>
          <a:off x="7481885" y="2252967"/>
          <a:ext cx="751865" cy="751865"/>
        </a:xfrm>
        <a:prstGeom prst="downArrow">
          <a:avLst>
            <a:gd name="adj1" fmla="val 55000"/>
            <a:gd name="adj2" fmla="val 45000"/>
          </a:avLst>
        </a:prstGeom>
        <a:solidFill>
          <a:schemeClr val="accent5">
            <a:tint val="40000"/>
            <a:alpha val="90000"/>
            <a:hueOff val="-5370241"/>
            <a:satOff val="24126"/>
            <a:lumOff val="1658"/>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dirty="0"/>
        </a:p>
      </dsp:txBody>
      <dsp:txXfrm>
        <a:off x="7651055" y="2252967"/>
        <a:ext cx="413525" cy="565778"/>
      </dsp:txXfrm>
    </dsp:sp>
    <dsp:sp modelId="{AF681400-2F98-475F-B473-7B8B052A2F07}">
      <dsp:nvSpPr>
        <dsp:cNvPr id="0" name=""/>
        <dsp:cNvSpPr/>
      </dsp:nvSpPr>
      <dsp:spPr>
        <a:xfrm>
          <a:off x="8085389" y="3619995"/>
          <a:ext cx="751865" cy="751865"/>
        </a:xfrm>
        <a:prstGeom prst="downArrow">
          <a:avLst>
            <a:gd name="adj1" fmla="val 55000"/>
            <a:gd name="adj2" fmla="val 45000"/>
          </a:avLst>
        </a:prstGeom>
        <a:solidFill>
          <a:schemeClr val="accent5">
            <a:tint val="40000"/>
            <a:alpha val="90000"/>
            <a:hueOff val="-10740482"/>
            <a:satOff val="48253"/>
            <a:lumOff val="3317"/>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dirty="0"/>
        </a:p>
      </dsp:txBody>
      <dsp:txXfrm>
        <a:off x="8254559" y="3619995"/>
        <a:ext cx="413525" cy="5657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EDC62958-6AB1-4249-BC0D-102958D4FF22}"/>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defRPr sz="1200">
                <a:latin typeface="Arial" charset="0"/>
              </a:defRPr>
            </a:lvl1pPr>
          </a:lstStyle>
          <a:p>
            <a:pPr>
              <a:defRPr/>
            </a:pPr>
            <a:endParaRPr lang="en-US" dirty="0"/>
          </a:p>
        </p:txBody>
      </p:sp>
      <p:sp>
        <p:nvSpPr>
          <p:cNvPr id="65539" name="Rectangle 3">
            <a:extLst>
              <a:ext uri="{FF2B5EF4-FFF2-40B4-BE49-F238E27FC236}">
                <a16:creationId xmlns:a16="http://schemas.microsoft.com/office/drawing/2014/main" xmlns="" id="{CEFABC91-4139-456B-A738-32EF40636A35}"/>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lgn="r">
              <a:defRPr sz="1200">
                <a:latin typeface="Arial" charset="0"/>
              </a:defRPr>
            </a:lvl1pPr>
          </a:lstStyle>
          <a:p>
            <a:pPr>
              <a:defRPr/>
            </a:pPr>
            <a:fld id="{55DD5116-82F3-41D6-A99D-5B12B5EA1649}" type="datetimeFigureOut">
              <a:rPr lang="en-US"/>
              <a:pPr>
                <a:defRPr/>
              </a:pPr>
              <a:t>7/11/2018</a:t>
            </a:fld>
            <a:endParaRPr lang="en-US" dirty="0"/>
          </a:p>
        </p:txBody>
      </p:sp>
      <p:sp>
        <p:nvSpPr>
          <p:cNvPr id="65540" name="Rectangle 4">
            <a:extLst>
              <a:ext uri="{FF2B5EF4-FFF2-40B4-BE49-F238E27FC236}">
                <a16:creationId xmlns:a16="http://schemas.microsoft.com/office/drawing/2014/main" xmlns="" id="{7D57FF08-3ED7-417E-A559-7A2A7071CDB2}"/>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defRPr sz="1200">
                <a:latin typeface="Arial" charset="0"/>
              </a:defRPr>
            </a:lvl1pPr>
          </a:lstStyle>
          <a:p>
            <a:pPr>
              <a:defRPr/>
            </a:pPr>
            <a:endParaRPr lang="en-US" dirty="0"/>
          </a:p>
        </p:txBody>
      </p:sp>
      <p:sp>
        <p:nvSpPr>
          <p:cNvPr id="65541" name="Rectangle 5">
            <a:extLst>
              <a:ext uri="{FF2B5EF4-FFF2-40B4-BE49-F238E27FC236}">
                <a16:creationId xmlns:a16="http://schemas.microsoft.com/office/drawing/2014/main" xmlns="" id="{A688172D-5474-4B26-A7B8-B0AEF7A9DC2C}"/>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lgn="r">
              <a:defRPr sz="1200"/>
            </a:lvl1pPr>
          </a:lstStyle>
          <a:p>
            <a:pPr>
              <a:defRPr/>
            </a:pPr>
            <a:fld id="{92C5C666-ABC9-487C-BD6B-0DFC18A49176}" type="slidenum">
              <a:rPr lang="en-US" altLang="en-US"/>
              <a:pPr>
                <a:defRPr/>
              </a:pPr>
              <a:t>‹#›</a:t>
            </a:fld>
            <a:endParaRPr lang="en-US" altLang="en-US" dirty="0"/>
          </a:p>
        </p:txBody>
      </p:sp>
    </p:spTree>
    <p:extLst>
      <p:ext uri="{BB962C8B-B14F-4D97-AF65-F5344CB8AC3E}">
        <p14:creationId xmlns:p14="http://schemas.microsoft.com/office/powerpoint/2010/main" val="1493782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B53853D-F924-4E40-9CE6-6510DD003F17}"/>
              </a:ext>
            </a:extLst>
          </p:cNvPr>
          <p:cNvSpPr>
            <a:spLocks noGrp="1"/>
          </p:cNvSpPr>
          <p:nvPr>
            <p:ph type="hdr" sz="quarter"/>
          </p:nvPr>
        </p:nvSpPr>
        <p:spPr>
          <a:xfrm>
            <a:off x="0" y="0"/>
            <a:ext cx="3038475" cy="465138"/>
          </a:xfrm>
          <a:prstGeom prst="rect">
            <a:avLst/>
          </a:prstGeom>
        </p:spPr>
        <p:txBody>
          <a:bodyPr vert="horz" lIns="91409" tIns="45705" rIns="91409" bIns="45705" rtlCol="0"/>
          <a:lstStyle>
            <a:lvl1pPr algn="l">
              <a:defRPr sz="1200">
                <a:latin typeface="Arial" charset="0"/>
              </a:defRPr>
            </a:lvl1pPr>
          </a:lstStyle>
          <a:p>
            <a:pPr>
              <a:defRPr/>
            </a:pPr>
            <a:endParaRPr lang="en-US" dirty="0"/>
          </a:p>
        </p:txBody>
      </p:sp>
      <p:sp>
        <p:nvSpPr>
          <p:cNvPr id="3" name="Date Placeholder 2">
            <a:extLst>
              <a:ext uri="{FF2B5EF4-FFF2-40B4-BE49-F238E27FC236}">
                <a16:creationId xmlns:a16="http://schemas.microsoft.com/office/drawing/2014/main" xmlns="" id="{1D8EB8B5-2A8B-4BB5-B7F4-780C6593AD1C}"/>
              </a:ext>
            </a:extLst>
          </p:cNvPr>
          <p:cNvSpPr>
            <a:spLocks noGrp="1"/>
          </p:cNvSpPr>
          <p:nvPr>
            <p:ph type="dt" idx="1"/>
          </p:nvPr>
        </p:nvSpPr>
        <p:spPr>
          <a:xfrm>
            <a:off x="3970338" y="0"/>
            <a:ext cx="3038475" cy="465138"/>
          </a:xfrm>
          <a:prstGeom prst="rect">
            <a:avLst/>
          </a:prstGeom>
        </p:spPr>
        <p:txBody>
          <a:bodyPr vert="horz" lIns="91409" tIns="45705" rIns="91409" bIns="45705" rtlCol="0"/>
          <a:lstStyle>
            <a:lvl1pPr algn="r">
              <a:defRPr sz="1200">
                <a:latin typeface="Arial" charset="0"/>
              </a:defRPr>
            </a:lvl1pPr>
          </a:lstStyle>
          <a:p>
            <a:pPr>
              <a:defRPr/>
            </a:pPr>
            <a:fld id="{20A87F62-4EDF-47D4-A20B-49F85E4AD08F}" type="datetimeFigureOut">
              <a:rPr lang="en-US"/>
              <a:pPr>
                <a:defRPr/>
              </a:pPr>
              <a:t>7/11/2018</a:t>
            </a:fld>
            <a:endParaRPr lang="en-US" dirty="0"/>
          </a:p>
        </p:txBody>
      </p:sp>
      <p:sp>
        <p:nvSpPr>
          <p:cNvPr id="4" name="Slide Image Placeholder 3">
            <a:extLst>
              <a:ext uri="{FF2B5EF4-FFF2-40B4-BE49-F238E27FC236}">
                <a16:creationId xmlns:a16="http://schemas.microsoft.com/office/drawing/2014/main" xmlns="" id="{42234A67-0E52-43B0-ABA4-A87585F95636}"/>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09" tIns="45705" rIns="91409" bIns="45705" rtlCol="0" anchor="ctr"/>
          <a:lstStyle/>
          <a:p>
            <a:pPr lvl="0"/>
            <a:endParaRPr lang="en-US" noProof="0" dirty="0"/>
          </a:p>
        </p:txBody>
      </p:sp>
      <p:sp>
        <p:nvSpPr>
          <p:cNvPr id="5" name="Notes Placeholder 4">
            <a:extLst>
              <a:ext uri="{FF2B5EF4-FFF2-40B4-BE49-F238E27FC236}">
                <a16:creationId xmlns:a16="http://schemas.microsoft.com/office/drawing/2014/main" xmlns="" id="{68B39681-2BCC-4613-B459-986547444092}"/>
              </a:ext>
            </a:extLst>
          </p:cNvPr>
          <p:cNvSpPr>
            <a:spLocks noGrp="1"/>
          </p:cNvSpPr>
          <p:nvPr>
            <p:ph type="body" sz="quarter" idx="3"/>
          </p:nvPr>
        </p:nvSpPr>
        <p:spPr>
          <a:xfrm>
            <a:off x="700088" y="4416425"/>
            <a:ext cx="5610225" cy="4183063"/>
          </a:xfrm>
          <a:prstGeom prst="rect">
            <a:avLst/>
          </a:prstGeom>
        </p:spPr>
        <p:txBody>
          <a:bodyPr vert="horz" wrap="square" lIns="91409" tIns="45705" rIns="91409" bIns="45705"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5D0B9010-504A-4C3C-BFA0-9179280111D6}"/>
              </a:ext>
            </a:extLst>
          </p:cNvPr>
          <p:cNvSpPr>
            <a:spLocks noGrp="1"/>
          </p:cNvSpPr>
          <p:nvPr>
            <p:ph type="ftr" sz="quarter" idx="4"/>
          </p:nvPr>
        </p:nvSpPr>
        <p:spPr>
          <a:xfrm>
            <a:off x="0" y="8829675"/>
            <a:ext cx="3038475" cy="465138"/>
          </a:xfrm>
          <a:prstGeom prst="rect">
            <a:avLst/>
          </a:prstGeom>
        </p:spPr>
        <p:txBody>
          <a:bodyPr vert="horz" lIns="91409" tIns="45705" rIns="91409" bIns="45705" rtlCol="0" anchor="b"/>
          <a:lstStyle>
            <a:lvl1pPr algn="l">
              <a:defRPr sz="1200">
                <a:latin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xmlns="" id="{0974F0E8-42A2-4130-913D-FD6942806EA6}"/>
              </a:ext>
            </a:extLst>
          </p:cNvPr>
          <p:cNvSpPr>
            <a:spLocks noGrp="1"/>
          </p:cNvSpPr>
          <p:nvPr>
            <p:ph type="sldNum" sz="quarter" idx="5"/>
          </p:nvPr>
        </p:nvSpPr>
        <p:spPr>
          <a:xfrm>
            <a:off x="3970338" y="8829675"/>
            <a:ext cx="3038475" cy="465138"/>
          </a:xfrm>
          <a:prstGeom prst="rect">
            <a:avLst/>
          </a:prstGeom>
        </p:spPr>
        <p:txBody>
          <a:bodyPr vert="horz" wrap="square" lIns="91409" tIns="45705" rIns="91409" bIns="45705" numCol="1" anchor="b" anchorCtr="0" compatLnSpc="1">
            <a:prstTxWarp prst="textNoShape">
              <a:avLst/>
            </a:prstTxWarp>
          </a:bodyPr>
          <a:lstStyle>
            <a:lvl1pPr algn="r">
              <a:defRPr sz="1200"/>
            </a:lvl1pPr>
          </a:lstStyle>
          <a:p>
            <a:pPr>
              <a:defRPr/>
            </a:pPr>
            <a:fld id="{726D12FB-AD03-4BD1-A336-FA89E212EFE1}" type="slidenum">
              <a:rPr lang="en-US" altLang="en-US"/>
              <a:pPr>
                <a:defRPr/>
              </a:pPr>
              <a:t>‹#›</a:t>
            </a:fld>
            <a:endParaRPr lang="en-US" altLang="en-US" dirty="0"/>
          </a:p>
        </p:txBody>
      </p:sp>
    </p:spTree>
    <p:extLst>
      <p:ext uri="{BB962C8B-B14F-4D97-AF65-F5344CB8AC3E}">
        <p14:creationId xmlns:p14="http://schemas.microsoft.com/office/powerpoint/2010/main" val="640464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0D0BB4A2-AA1C-49CD-8A64-8178C7C18E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26BC4A71-76E4-4AA0-97BA-0AA8398A05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6148" name="Slide Number Placeholder 3">
            <a:extLst>
              <a:ext uri="{FF2B5EF4-FFF2-40B4-BE49-F238E27FC236}">
                <a16:creationId xmlns:a16="http://schemas.microsoft.com/office/drawing/2014/main" xmlns="" id="{B5E55180-C811-401A-8498-AE780E46FE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7EBB994-9ACC-4815-B631-FD5312CA7655}" type="slidenum">
              <a:rPr lang="en-US" altLang="en-US" sz="1200" smtClean="0"/>
              <a:pPr/>
              <a:t>1</a:t>
            </a:fld>
            <a:endParaRPr lang="en-US" altLang="en-US" sz="1200" dirty="0"/>
          </a:p>
        </p:txBody>
      </p:sp>
    </p:spTree>
    <p:extLst>
      <p:ext uri="{BB962C8B-B14F-4D97-AF65-F5344CB8AC3E}">
        <p14:creationId xmlns:p14="http://schemas.microsoft.com/office/powerpoint/2010/main" val="381202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6D12FB-AD03-4BD1-A336-FA89E212EFE1}" type="slidenum">
              <a:rPr lang="en-US" altLang="en-US" smtClean="0"/>
              <a:pPr>
                <a:defRPr/>
              </a:pPr>
              <a:t>23</a:t>
            </a:fld>
            <a:endParaRPr lang="en-US" altLang="en-US" dirty="0"/>
          </a:p>
        </p:txBody>
      </p:sp>
    </p:spTree>
    <p:extLst>
      <p:ext uri="{BB962C8B-B14F-4D97-AF65-F5344CB8AC3E}">
        <p14:creationId xmlns:p14="http://schemas.microsoft.com/office/powerpoint/2010/main" val="5441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6D12FB-AD03-4BD1-A336-FA89E212EFE1}" type="slidenum">
              <a:rPr lang="en-US" altLang="en-US" smtClean="0"/>
              <a:pPr>
                <a:defRPr/>
              </a:pPr>
              <a:t>25</a:t>
            </a:fld>
            <a:endParaRPr lang="en-US" altLang="en-US" dirty="0"/>
          </a:p>
        </p:txBody>
      </p:sp>
    </p:spTree>
    <p:extLst>
      <p:ext uri="{BB962C8B-B14F-4D97-AF65-F5344CB8AC3E}">
        <p14:creationId xmlns:p14="http://schemas.microsoft.com/office/powerpoint/2010/main" val="1914483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10"/>
          </p:nvPr>
        </p:nvSpPr>
        <p:spPr/>
        <p:txBody>
          <a:bodyPr/>
          <a:lstStyle/>
          <a:p>
            <a:pPr>
              <a:defRPr/>
            </a:pPr>
            <a:fld id="{726D12FB-AD03-4BD1-A336-FA89E212EFE1}" type="slidenum">
              <a:rPr lang="en-US" altLang="en-US" smtClean="0"/>
              <a:pPr>
                <a:defRPr/>
              </a:pPr>
              <a:t>31</a:t>
            </a:fld>
            <a:endParaRPr lang="en-US" altLang="en-US" dirty="0"/>
          </a:p>
        </p:txBody>
      </p:sp>
    </p:spTree>
    <p:extLst>
      <p:ext uri="{BB962C8B-B14F-4D97-AF65-F5344CB8AC3E}">
        <p14:creationId xmlns:p14="http://schemas.microsoft.com/office/powerpoint/2010/main" val="3277900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xmlns="" id="{AFF7D15B-5D9A-490B-8588-F94D258360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xmlns="" id="{78B42E1D-9F62-49B5-86E3-01880B8A0F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124" name="Slide Number Placeholder 3">
            <a:extLst>
              <a:ext uri="{FF2B5EF4-FFF2-40B4-BE49-F238E27FC236}">
                <a16:creationId xmlns:a16="http://schemas.microsoft.com/office/drawing/2014/main" xmlns="" id="{C765F1CE-F430-4AE1-A165-193E8E3718E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fld id="{68E582BB-E1EC-466A-80C5-EFD255A50BF0}" type="slidenum">
              <a:rPr lang="en-US" altLang="en-US" sz="1200" kern="0" smtClean="0"/>
              <a:pPr eaLnBrk="1" fontAlgn="auto" hangingPunct="1">
                <a:spcBef>
                  <a:spcPts val="0"/>
                </a:spcBef>
                <a:spcAft>
                  <a:spcPts val="0"/>
                </a:spcAft>
                <a:defRPr/>
              </a:pPr>
              <a:t>36</a:t>
            </a:fld>
            <a:endParaRPr lang="en-US" altLang="en-US" sz="1200" kern="0" dirty="0"/>
          </a:p>
        </p:txBody>
      </p:sp>
    </p:spTree>
    <p:extLst>
      <p:ext uri="{BB962C8B-B14F-4D97-AF65-F5344CB8AC3E}">
        <p14:creationId xmlns:p14="http://schemas.microsoft.com/office/powerpoint/2010/main" val="3565614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D38BE36F-08FD-4487-A502-25A0C99D4629}"/>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xmlns="" id="{6D57F4D0-5F9A-4EF5-BFD5-305DEAC9B47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F808C707-C5A7-4CFD-AB82-50853483B039}"/>
              </a:ext>
            </a:extLst>
          </p:cNvPr>
          <p:cNvSpPr>
            <a:spLocks noGrp="1"/>
          </p:cNvSpPr>
          <p:nvPr>
            <p:ph type="sldNum" sz="quarter" idx="12"/>
          </p:nvPr>
        </p:nvSpPr>
        <p:spPr/>
        <p:txBody>
          <a:bodyPr/>
          <a:lstStyle>
            <a:lvl1pPr>
              <a:defRPr/>
            </a:lvl1pPr>
          </a:lstStyle>
          <a:p>
            <a:pPr>
              <a:defRPr/>
            </a:pPr>
            <a:fld id="{15A8EC67-6F7D-4161-8962-63897A17D7E0}" type="slidenum">
              <a:rPr lang="en-US" altLang="en-US"/>
              <a:pPr>
                <a:defRPr/>
              </a:pPr>
              <a:t>‹#›</a:t>
            </a:fld>
            <a:endParaRPr lang="en-US" altLang="en-US" dirty="0"/>
          </a:p>
        </p:txBody>
      </p:sp>
    </p:spTree>
    <p:extLst>
      <p:ext uri="{BB962C8B-B14F-4D97-AF65-F5344CB8AC3E}">
        <p14:creationId xmlns:p14="http://schemas.microsoft.com/office/powerpoint/2010/main" val="341145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991DDDC-1A3B-4214-8463-910973BD60FE}"/>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xmlns="" id="{C66A7E1F-6099-4EC6-A347-99090778794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963FC78E-8F47-48BD-B1C8-6FE0C57BA779}"/>
              </a:ext>
            </a:extLst>
          </p:cNvPr>
          <p:cNvSpPr>
            <a:spLocks noGrp="1"/>
          </p:cNvSpPr>
          <p:nvPr>
            <p:ph type="sldNum" sz="quarter" idx="12"/>
          </p:nvPr>
        </p:nvSpPr>
        <p:spPr/>
        <p:txBody>
          <a:bodyPr/>
          <a:lstStyle>
            <a:lvl1pPr>
              <a:defRPr/>
            </a:lvl1pPr>
          </a:lstStyle>
          <a:p>
            <a:pPr>
              <a:defRPr/>
            </a:pPr>
            <a:fld id="{BD278861-0BCB-44A2-83B2-97B70D8F95AC}" type="slidenum">
              <a:rPr lang="en-US" altLang="en-US"/>
              <a:pPr>
                <a:defRPr/>
              </a:pPr>
              <a:t>‹#›</a:t>
            </a:fld>
            <a:endParaRPr lang="en-US" altLang="en-US" dirty="0"/>
          </a:p>
        </p:txBody>
      </p:sp>
    </p:spTree>
    <p:extLst>
      <p:ext uri="{BB962C8B-B14F-4D97-AF65-F5344CB8AC3E}">
        <p14:creationId xmlns:p14="http://schemas.microsoft.com/office/powerpoint/2010/main" val="230272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DC44CD-2F12-400F-897E-09CED64F38C8}"/>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xmlns="" id="{3C49F06E-9972-4FA1-A6D4-0A774943202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B9A8F41E-C6FA-4B7E-9297-BD1CF8A106C9}"/>
              </a:ext>
            </a:extLst>
          </p:cNvPr>
          <p:cNvSpPr>
            <a:spLocks noGrp="1"/>
          </p:cNvSpPr>
          <p:nvPr>
            <p:ph type="sldNum" sz="quarter" idx="12"/>
          </p:nvPr>
        </p:nvSpPr>
        <p:spPr/>
        <p:txBody>
          <a:bodyPr/>
          <a:lstStyle>
            <a:lvl1pPr>
              <a:defRPr/>
            </a:lvl1pPr>
          </a:lstStyle>
          <a:p>
            <a:pPr>
              <a:defRPr/>
            </a:pPr>
            <a:fld id="{277158FD-D2A0-437A-8CEB-A11F31358584}" type="slidenum">
              <a:rPr lang="en-US" altLang="en-US"/>
              <a:pPr>
                <a:defRPr/>
              </a:pPr>
              <a:t>‹#›</a:t>
            </a:fld>
            <a:endParaRPr lang="en-US" altLang="en-US" dirty="0"/>
          </a:p>
        </p:txBody>
      </p:sp>
    </p:spTree>
    <p:extLst>
      <p:ext uri="{BB962C8B-B14F-4D97-AF65-F5344CB8AC3E}">
        <p14:creationId xmlns:p14="http://schemas.microsoft.com/office/powerpoint/2010/main" val="249199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FCD90A-D9DD-43D3-A9C8-3AD6BF16DC2F}"/>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xmlns="" id="{AD30649A-5E3B-4423-AE97-B11A10204D8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DBE278C8-F196-4B91-92AD-5482E18D9EFF}"/>
              </a:ext>
            </a:extLst>
          </p:cNvPr>
          <p:cNvSpPr>
            <a:spLocks noGrp="1"/>
          </p:cNvSpPr>
          <p:nvPr>
            <p:ph type="sldNum" sz="quarter" idx="12"/>
          </p:nvPr>
        </p:nvSpPr>
        <p:spPr/>
        <p:txBody>
          <a:bodyPr/>
          <a:lstStyle>
            <a:lvl1pPr>
              <a:defRPr/>
            </a:lvl1pPr>
          </a:lstStyle>
          <a:p>
            <a:pPr>
              <a:defRPr/>
            </a:pPr>
            <a:fld id="{8272724B-26D4-42D1-818E-A1A45388CCAC}" type="slidenum">
              <a:rPr lang="en-US" altLang="en-US"/>
              <a:pPr>
                <a:defRPr/>
              </a:pPr>
              <a:t>‹#›</a:t>
            </a:fld>
            <a:endParaRPr lang="en-US" altLang="en-US" dirty="0"/>
          </a:p>
        </p:txBody>
      </p:sp>
    </p:spTree>
    <p:extLst>
      <p:ext uri="{BB962C8B-B14F-4D97-AF65-F5344CB8AC3E}">
        <p14:creationId xmlns:p14="http://schemas.microsoft.com/office/powerpoint/2010/main" val="154328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AFEABAD-0139-4D07-B474-BAE81FFDA0BA}"/>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xmlns="" id="{33AE6DFE-E0F5-44F2-9DA6-8F3DB22704D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8AB76C1C-8868-4FE7-BAFE-D86224F91510}"/>
              </a:ext>
            </a:extLst>
          </p:cNvPr>
          <p:cNvSpPr>
            <a:spLocks noGrp="1"/>
          </p:cNvSpPr>
          <p:nvPr>
            <p:ph type="sldNum" sz="quarter" idx="12"/>
          </p:nvPr>
        </p:nvSpPr>
        <p:spPr/>
        <p:txBody>
          <a:bodyPr/>
          <a:lstStyle>
            <a:lvl1pPr>
              <a:defRPr/>
            </a:lvl1pPr>
          </a:lstStyle>
          <a:p>
            <a:pPr>
              <a:defRPr/>
            </a:pPr>
            <a:fld id="{17FEC569-7273-4A06-8625-06BCA31207D2}" type="slidenum">
              <a:rPr lang="en-US" altLang="en-US"/>
              <a:pPr>
                <a:defRPr/>
              </a:pPr>
              <a:t>‹#›</a:t>
            </a:fld>
            <a:endParaRPr lang="en-US" altLang="en-US" dirty="0"/>
          </a:p>
        </p:txBody>
      </p:sp>
    </p:spTree>
    <p:extLst>
      <p:ext uri="{BB962C8B-B14F-4D97-AF65-F5344CB8AC3E}">
        <p14:creationId xmlns:p14="http://schemas.microsoft.com/office/powerpoint/2010/main" val="126727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CFCB0AA8-3989-4182-A92B-8C454D89C804}"/>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xmlns="" id="{A1A11CB4-A3FC-43DA-BDC9-BFC8A3D0E65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xmlns="" id="{A60318DC-9E51-4A25-8A7A-E4ED6472292B}"/>
              </a:ext>
            </a:extLst>
          </p:cNvPr>
          <p:cNvSpPr>
            <a:spLocks noGrp="1"/>
          </p:cNvSpPr>
          <p:nvPr>
            <p:ph type="sldNum" sz="quarter" idx="12"/>
          </p:nvPr>
        </p:nvSpPr>
        <p:spPr/>
        <p:txBody>
          <a:bodyPr/>
          <a:lstStyle>
            <a:lvl1pPr>
              <a:defRPr/>
            </a:lvl1pPr>
          </a:lstStyle>
          <a:p>
            <a:pPr>
              <a:defRPr/>
            </a:pPr>
            <a:fld id="{69B041DD-6B24-4E0A-9CBD-62B402B9FE0B}" type="slidenum">
              <a:rPr lang="en-US" altLang="en-US"/>
              <a:pPr>
                <a:defRPr/>
              </a:pPr>
              <a:t>‹#›</a:t>
            </a:fld>
            <a:endParaRPr lang="en-US" altLang="en-US" dirty="0"/>
          </a:p>
        </p:txBody>
      </p:sp>
    </p:spTree>
    <p:extLst>
      <p:ext uri="{BB962C8B-B14F-4D97-AF65-F5344CB8AC3E}">
        <p14:creationId xmlns:p14="http://schemas.microsoft.com/office/powerpoint/2010/main" val="2788451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A864266E-9BB0-4029-8DFA-AD532C29A7D8}"/>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xmlns="" id="{211B6D39-CACA-424F-A13A-E7B4D3B2E525}"/>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xmlns="" id="{8932CA58-81E3-474E-BD52-9416726E58DC}"/>
              </a:ext>
            </a:extLst>
          </p:cNvPr>
          <p:cNvSpPr>
            <a:spLocks noGrp="1"/>
          </p:cNvSpPr>
          <p:nvPr>
            <p:ph type="sldNum" sz="quarter" idx="12"/>
          </p:nvPr>
        </p:nvSpPr>
        <p:spPr/>
        <p:txBody>
          <a:bodyPr/>
          <a:lstStyle>
            <a:lvl1pPr>
              <a:defRPr/>
            </a:lvl1pPr>
          </a:lstStyle>
          <a:p>
            <a:pPr>
              <a:defRPr/>
            </a:pPr>
            <a:fld id="{B1A31D5F-8B06-4AE5-B0FA-4084DFB5BCA9}" type="slidenum">
              <a:rPr lang="en-US" altLang="en-US"/>
              <a:pPr>
                <a:defRPr/>
              </a:pPr>
              <a:t>‹#›</a:t>
            </a:fld>
            <a:endParaRPr lang="en-US" altLang="en-US" dirty="0"/>
          </a:p>
        </p:txBody>
      </p:sp>
    </p:spTree>
    <p:extLst>
      <p:ext uri="{BB962C8B-B14F-4D97-AF65-F5344CB8AC3E}">
        <p14:creationId xmlns:p14="http://schemas.microsoft.com/office/powerpoint/2010/main" val="348794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4EF67393-147F-41F9-A6B4-362F9870332A}"/>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xmlns="" id="{D1138585-BEDC-4DC0-A3B1-EFBBDB6BFA10}"/>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xmlns="" id="{18D579B1-C3AD-4996-BACD-4F869B3CFCF9}"/>
              </a:ext>
            </a:extLst>
          </p:cNvPr>
          <p:cNvSpPr>
            <a:spLocks noGrp="1"/>
          </p:cNvSpPr>
          <p:nvPr>
            <p:ph type="sldNum" sz="quarter" idx="12"/>
          </p:nvPr>
        </p:nvSpPr>
        <p:spPr/>
        <p:txBody>
          <a:bodyPr/>
          <a:lstStyle>
            <a:lvl1pPr>
              <a:defRPr/>
            </a:lvl1pPr>
          </a:lstStyle>
          <a:p>
            <a:pPr>
              <a:defRPr/>
            </a:pPr>
            <a:fld id="{F98B589D-4617-40A0-95A8-8A296D0016C6}" type="slidenum">
              <a:rPr lang="en-US" altLang="en-US"/>
              <a:pPr>
                <a:defRPr/>
              </a:pPr>
              <a:t>‹#›</a:t>
            </a:fld>
            <a:endParaRPr lang="en-US" altLang="en-US" dirty="0"/>
          </a:p>
        </p:txBody>
      </p:sp>
    </p:spTree>
    <p:extLst>
      <p:ext uri="{BB962C8B-B14F-4D97-AF65-F5344CB8AC3E}">
        <p14:creationId xmlns:p14="http://schemas.microsoft.com/office/powerpoint/2010/main" val="169635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DCE1E57-EA61-4214-8B36-CAECC91B6DD7}"/>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xmlns="" id="{414B4387-D91D-46EF-A429-52D4BA5D270F}"/>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xmlns="" id="{1F930E2F-2ED5-4B0C-B331-39FBE34CA537}"/>
              </a:ext>
            </a:extLst>
          </p:cNvPr>
          <p:cNvSpPr>
            <a:spLocks noGrp="1"/>
          </p:cNvSpPr>
          <p:nvPr>
            <p:ph type="sldNum" sz="quarter" idx="12"/>
          </p:nvPr>
        </p:nvSpPr>
        <p:spPr/>
        <p:txBody>
          <a:bodyPr/>
          <a:lstStyle>
            <a:lvl1pPr>
              <a:defRPr/>
            </a:lvl1pPr>
          </a:lstStyle>
          <a:p>
            <a:pPr>
              <a:defRPr/>
            </a:pPr>
            <a:fld id="{6DF552B0-716D-49E0-81BF-37F77FEFD90D}" type="slidenum">
              <a:rPr lang="en-US" altLang="en-US"/>
              <a:pPr>
                <a:defRPr/>
              </a:pPr>
              <a:t>‹#›</a:t>
            </a:fld>
            <a:endParaRPr lang="en-US" altLang="en-US" dirty="0"/>
          </a:p>
        </p:txBody>
      </p:sp>
    </p:spTree>
    <p:extLst>
      <p:ext uri="{BB962C8B-B14F-4D97-AF65-F5344CB8AC3E}">
        <p14:creationId xmlns:p14="http://schemas.microsoft.com/office/powerpoint/2010/main" val="407274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3E756AF-28BD-415A-B0D1-8D9DA04A0A3B}"/>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xmlns="" id="{59DB01C0-276A-465C-97D1-4643DAF5685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xmlns="" id="{D33ED440-0CE8-4EB0-B674-A2F30DA4C04F}"/>
              </a:ext>
            </a:extLst>
          </p:cNvPr>
          <p:cNvSpPr>
            <a:spLocks noGrp="1"/>
          </p:cNvSpPr>
          <p:nvPr>
            <p:ph type="sldNum" sz="quarter" idx="12"/>
          </p:nvPr>
        </p:nvSpPr>
        <p:spPr/>
        <p:txBody>
          <a:bodyPr/>
          <a:lstStyle>
            <a:lvl1pPr>
              <a:defRPr/>
            </a:lvl1pPr>
          </a:lstStyle>
          <a:p>
            <a:pPr>
              <a:defRPr/>
            </a:pPr>
            <a:fld id="{57138A79-CBF0-45D9-A4C2-A820ECD90F01}" type="slidenum">
              <a:rPr lang="en-US" altLang="en-US"/>
              <a:pPr>
                <a:defRPr/>
              </a:pPr>
              <a:t>‹#›</a:t>
            </a:fld>
            <a:endParaRPr lang="en-US" altLang="en-US" dirty="0"/>
          </a:p>
        </p:txBody>
      </p:sp>
    </p:spTree>
    <p:extLst>
      <p:ext uri="{BB962C8B-B14F-4D97-AF65-F5344CB8AC3E}">
        <p14:creationId xmlns:p14="http://schemas.microsoft.com/office/powerpoint/2010/main" val="394579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F085D5E6-783E-403D-B9E0-6DB7E2CB90ED}"/>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xmlns="" id="{D433304D-5C15-4398-B1B9-582D464441A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xmlns="" id="{7ABBF5C5-468F-4AB6-92AB-8989F32507D9}"/>
              </a:ext>
            </a:extLst>
          </p:cNvPr>
          <p:cNvSpPr>
            <a:spLocks noGrp="1"/>
          </p:cNvSpPr>
          <p:nvPr>
            <p:ph type="sldNum" sz="quarter" idx="12"/>
          </p:nvPr>
        </p:nvSpPr>
        <p:spPr/>
        <p:txBody>
          <a:bodyPr/>
          <a:lstStyle>
            <a:lvl1pPr>
              <a:defRPr/>
            </a:lvl1pPr>
          </a:lstStyle>
          <a:p>
            <a:pPr>
              <a:defRPr/>
            </a:pPr>
            <a:fld id="{B52EB4C0-1DFE-4EFD-9023-DFF79851F5AE}" type="slidenum">
              <a:rPr lang="en-US" altLang="en-US"/>
              <a:pPr>
                <a:defRPr/>
              </a:pPr>
              <a:t>‹#›</a:t>
            </a:fld>
            <a:endParaRPr lang="en-US" altLang="en-US" dirty="0"/>
          </a:p>
        </p:txBody>
      </p:sp>
    </p:spTree>
    <p:extLst>
      <p:ext uri="{BB962C8B-B14F-4D97-AF65-F5344CB8AC3E}">
        <p14:creationId xmlns:p14="http://schemas.microsoft.com/office/powerpoint/2010/main" val="755813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DDDFAC00-E24B-4EF5-B9E9-32FC4481C00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F89FEB6E-DDAA-4720-A78E-C81C82FDDC8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A9CC56B7-2AB5-4E8C-8878-6373C03AA41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dirty="0"/>
          </a:p>
        </p:txBody>
      </p:sp>
      <p:sp>
        <p:nvSpPr>
          <p:cNvPr id="5" name="Footer Placeholder 4">
            <a:extLst>
              <a:ext uri="{FF2B5EF4-FFF2-40B4-BE49-F238E27FC236}">
                <a16:creationId xmlns:a16="http://schemas.microsoft.com/office/drawing/2014/main" xmlns="" id="{6B317E77-94FE-4C19-8F01-F80717930D8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xmlns="" id="{69535C22-CF5D-4AD2-ADCD-70A4E2F7A86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B9FFC43-8863-42B7-B244-03D165B9CF5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www.camago.com/faq/camago"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EC69466-833C-4E68-8E9F-2CA774A01D17}"/>
              </a:ext>
            </a:extLst>
          </p:cNvPr>
          <p:cNvPicPr>
            <a:picLocks noChangeAspect="1"/>
          </p:cNvPicPr>
          <p:nvPr/>
        </p:nvPicPr>
        <p:blipFill rotWithShape="1">
          <a:blip r:embed="rId3">
            <a:extLst>
              <a:ext uri="{28A0092B-C50C-407E-A947-70E740481C1C}">
                <a14:useLocalDpi xmlns:a14="http://schemas.microsoft.com/office/drawing/2010/main" val="0"/>
              </a:ext>
            </a:extLst>
          </a:blip>
          <a:srcRect l="22374" r="39173"/>
          <a:stretch/>
        </p:blipFill>
        <p:spPr>
          <a:xfrm>
            <a:off x="4434843" y="10"/>
            <a:ext cx="470915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4" name="Title 1">
            <a:extLst>
              <a:ext uri="{FF2B5EF4-FFF2-40B4-BE49-F238E27FC236}">
                <a16:creationId xmlns:a16="http://schemas.microsoft.com/office/drawing/2014/main" xmlns="" id="{C7839049-EFF5-4BA1-B64B-318BB87B5D82}"/>
              </a:ext>
            </a:extLst>
          </p:cNvPr>
          <p:cNvSpPr txBox="1">
            <a:spLocks/>
          </p:cNvSpPr>
          <p:nvPr/>
        </p:nvSpPr>
        <p:spPr>
          <a:xfrm>
            <a:off x="245746" y="2895600"/>
            <a:ext cx="3943352" cy="2427120"/>
          </a:xfrm>
          <a:prstGeom prst="rect">
            <a:avLst/>
          </a:prstGeom>
        </p:spPr>
        <p:txBody>
          <a:bodyPr vert="horz" lIns="91440" tIns="45720" rIns="91440" bIns="45720" rtlCol="0" anchor="t" anchorCtr="1">
            <a:normAutofit fontScale="77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sz="4800" b="1" dirty="0">
                <a:solidFill>
                  <a:srgbClr val="0070C0"/>
                </a:solidFill>
                <a:effectLst>
                  <a:outerShdw blurRad="38100" dist="38100" dir="2700000" algn="tl">
                    <a:srgbClr val="000000">
                      <a:alpha val="43137"/>
                    </a:srgbClr>
                  </a:outerShdw>
                </a:effectLst>
              </a:rPr>
              <a:t>South Selmon Safety DB Mandatory Pre-proposal Meeting</a:t>
            </a:r>
          </a:p>
          <a:p>
            <a:pPr algn="l" eaLnBrk="1" hangingPunct="1">
              <a:lnSpc>
                <a:spcPct val="90000"/>
              </a:lnSpc>
              <a:spcAft>
                <a:spcPts val="600"/>
              </a:spcAft>
              <a:defRPr/>
            </a:pPr>
            <a:r>
              <a:rPr lang="en-US" altLang="en-US" sz="4800" b="1" dirty="0">
                <a:solidFill>
                  <a:srgbClr val="0070C0"/>
                </a:solidFill>
                <a:effectLst>
                  <a:outerShdw blurRad="38100" dist="38100" dir="2700000" algn="tl">
                    <a:srgbClr val="000000">
                      <a:alpha val="43137"/>
                    </a:srgbClr>
                  </a:outerShdw>
                </a:effectLst>
              </a:rPr>
              <a:t>7/11/2018</a:t>
            </a:r>
          </a:p>
          <a:p>
            <a:pPr algn="l" eaLnBrk="1" hangingPunct="1">
              <a:lnSpc>
                <a:spcPct val="90000"/>
              </a:lnSpc>
              <a:spcAft>
                <a:spcPts val="600"/>
              </a:spcAft>
              <a:defRPr/>
            </a:pPr>
            <a:endParaRPr lang="en-US" altLang="en-US" sz="5100" b="1" dirty="0"/>
          </a:p>
        </p:txBody>
      </p:sp>
      <p:sp>
        <p:nvSpPr>
          <p:cNvPr id="2" name="TextBox 1">
            <a:extLst>
              <a:ext uri="{FF2B5EF4-FFF2-40B4-BE49-F238E27FC236}">
                <a16:creationId xmlns:a16="http://schemas.microsoft.com/office/drawing/2014/main" xmlns="" id="{9245429C-83BF-42F8-9A5C-DE7E35E19396}"/>
              </a:ext>
            </a:extLst>
          </p:cNvPr>
          <p:cNvSpPr txBox="1"/>
          <p:nvPr/>
        </p:nvSpPr>
        <p:spPr>
          <a:xfrm>
            <a:off x="-457179" y="287804"/>
            <a:ext cx="5349202" cy="1938992"/>
          </a:xfrm>
          <a:prstGeom prst="rect">
            <a:avLst/>
          </a:prstGeom>
          <a:noFill/>
        </p:spPr>
        <p:txBody>
          <a:bodyPr wrap="square" rtlCol="0">
            <a:spAutoFit/>
          </a:bodyPr>
          <a:lstStyle/>
          <a:p>
            <a:pPr algn="ctr"/>
            <a:r>
              <a:rPr lang="en-US" sz="4000" dirty="0">
                <a:latin typeface="+mj-lt"/>
              </a:rPr>
              <a:t>Tampa Hillsborough </a:t>
            </a:r>
          </a:p>
          <a:p>
            <a:pPr algn="ctr"/>
            <a:r>
              <a:rPr lang="en-US" sz="4000" dirty="0">
                <a:latin typeface="+mj-lt"/>
              </a:rPr>
              <a:t>Expressway </a:t>
            </a:r>
          </a:p>
          <a:p>
            <a:pPr algn="ctr"/>
            <a:r>
              <a:rPr lang="en-US" sz="4000" dirty="0">
                <a:latin typeface="+mj-lt"/>
              </a:rPr>
              <a:t>Authority</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28731D8-A23E-442D-AEC0-139F717F80FE}"/>
              </a:ext>
            </a:extLst>
          </p:cNvPr>
          <p:cNvPicPr>
            <a:picLocks noChangeAspect="1"/>
          </p:cNvPicPr>
          <p:nvPr/>
        </p:nvPicPr>
        <p:blipFill rotWithShape="1">
          <a:blip r:embed="rId2">
            <a:extLst>
              <a:ext uri="{28A0092B-C50C-407E-A947-70E740481C1C}">
                <a14:useLocalDpi xmlns:a14="http://schemas.microsoft.com/office/drawing/2010/main" val="0"/>
              </a:ext>
            </a:extLst>
          </a:blip>
          <a:srcRect l="51282" t="10638" b="13379"/>
          <a:stretch/>
        </p:blipFill>
        <p:spPr>
          <a:xfrm>
            <a:off x="1752600" y="609600"/>
            <a:ext cx="5791200" cy="5080000"/>
          </a:xfrm>
          <a:prstGeom prst="rect">
            <a:avLst/>
          </a:prstGeom>
        </p:spPr>
      </p:pic>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South Selmon Median Safety DB Project</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4" name="Rectangle 3">
            <a:extLst>
              <a:ext uri="{FF2B5EF4-FFF2-40B4-BE49-F238E27FC236}">
                <a16:creationId xmlns:a16="http://schemas.microsoft.com/office/drawing/2014/main" xmlns="" id="{4B9CC2D3-98B6-44D8-8FF9-5E4E39839C8B}"/>
              </a:ext>
            </a:extLst>
          </p:cNvPr>
          <p:cNvSpPr/>
          <p:nvPr/>
        </p:nvSpPr>
        <p:spPr>
          <a:xfrm>
            <a:off x="-381000" y="685800"/>
            <a:ext cx="2362200" cy="830997"/>
          </a:xfrm>
          <a:prstGeom prst="rect">
            <a:avLst/>
          </a:prstGeom>
        </p:spPr>
        <p:txBody>
          <a:bodyPr wrap="square">
            <a:spAutoFit/>
          </a:bodyPr>
          <a:lstStyle/>
          <a:p>
            <a:pPr algn="ctr">
              <a:defRPr/>
            </a:pPr>
            <a:r>
              <a:rPr lang="en-US" altLang="en-US" b="1" u="sng" dirty="0">
                <a:solidFill>
                  <a:srgbClr val="0070C0"/>
                </a:solidFill>
                <a:effectLst>
                  <a:outerShdw blurRad="38100" dist="38100" dir="2700000" algn="tl">
                    <a:srgbClr val="000000">
                      <a:alpha val="43137"/>
                    </a:srgbClr>
                  </a:outerShdw>
                </a:effectLst>
              </a:rPr>
              <a:t>Typical </a:t>
            </a:r>
          </a:p>
          <a:p>
            <a:pPr algn="ctr">
              <a:defRPr/>
            </a:pPr>
            <a:r>
              <a:rPr lang="en-US" altLang="en-US" b="1" u="sng" dirty="0">
                <a:solidFill>
                  <a:srgbClr val="0070C0"/>
                </a:solidFill>
                <a:effectLst>
                  <a:outerShdw blurRad="38100" dist="38100" dir="2700000" algn="tl">
                    <a:srgbClr val="000000">
                      <a:alpha val="43137"/>
                    </a:srgbClr>
                  </a:outerShdw>
                </a:effectLst>
              </a:rPr>
              <a:t>Sections</a:t>
            </a:r>
          </a:p>
        </p:txBody>
      </p:sp>
    </p:spTree>
    <p:extLst>
      <p:ext uri="{BB962C8B-B14F-4D97-AF65-F5344CB8AC3E}">
        <p14:creationId xmlns:p14="http://schemas.microsoft.com/office/powerpoint/2010/main" val="547248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TTCP/Work Hours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762000"/>
            <a:ext cx="8037195" cy="4343400"/>
          </a:xfrm>
          <a:prstGeom prst="rect">
            <a:avLst/>
          </a:prstGeom>
        </p:spPr>
        <p:txBody>
          <a:bodyPr vert="horz" lIns="91440" tIns="45720" rIns="91440" bIns="45720" rtlCol="0" anchor="ctr">
            <a:normAutofit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dirty="0"/>
              <a:t>Project Limits- Himes Ave. to Hyde Park Ave.</a:t>
            </a:r>
          </a:p>
          <a:p>
            <a:pPr indent="-228600" eaLnBrk="1" hangingPunct="1">
              <a:lnSpc>
                <a:spcPct val="90000"/>
              </a:lnSpc>
            </a:pPr>
            <a:r>
              <a:rPr lang="en-US" sz="2400" dirty="0"/>
              <a:t>Lanes Closures typically not allowed between the hours of:</a:t>
            </a:r>
          </a:p>
          <a:p>
            <a:pPr lvl="1" indent="-228600" eaLnBrk="1" hangingPunct="1">
              <a:lnSpc>
                <a:spcPct val="90000"/>
              </a:lnSpc>
            </a:pPr>
            <a:r>
              <a:rPr lang="en-US" sz="2000" dirty="0"/>
              <a:t>5:00 AM to 9:00 AM</a:t>
            </a:r>
          </a:p>
          <a:p>
            <a:pPr lvl="1" indent="-228600" eaLnBrk="1" hangingPunct="1">
              <a:lnSpc>
                <a:spcPct val="90000"/>
              </a:lnSpc>
            </a:pPr>
            <a:r>
              <a:rPr lang="en-US" sz="2000" dirty="0"/>
              <a:t>3:00 PM to 7:00 PM</a:t>
            </a:r>
          </a:p>
          <a:p>
            <a:pPr indent="-228600" eaLnBrk="1" hangingPunct="1">
              <a:lnSpc>
                <a:spcPct val="90000"/>
              </a:lnSpc>
            </a:pPr>
            <a:r>
              <a:rPr lang="en-US" sz="2400" dirty="0"/>
              <a:t>Work Hours</a:t>
            </a:r>
          </a:p>
          <a:p>
            <a:pPr lvl="1" indent="-228600" eaLnBrk="1" hangingPunct="1">
              <a:lnSpc>
                <a:spcPct val="90000"/>
              </a:lnSpc>
            </a:pPr>
            <a:r>
              <a:rPr lang="en-US" sz="2000" dirty="0"/>
              <a:t>Minimize noise and light impacts to adjacent residences</a:t>
            </a:r>
          </a:p>
          <a:p>
            <a:pPr indent="-228600" eaLnBrk="1" hangingPunct="1">
              <a:lnSpc>
                <a:spcPct val="90000"/>
              </a:lnSpc>
            </a:pPr>
            <a:r>
              <a:rPr lang="en-US" sz="2400" dirty="0"/>
              <a:t>Adjustments to Work Hours/Lane Closures may be considered through the ATC process through showing compelling benefits to THEA and adjacent residents</a:t>
            </a:r>
          </a:p>
          <a:p>
            <a:pPr indent="-228600" eaLnBrk="1" hangingPunct="1">
              <a:lnSpc>
                <a:spcPct val="90000"/>
              </a:lnSpc>
            </a:pPr>
            <a:r>
              <a:rPr lang="en-US" sz="2400" dirty="0"/>
              <a:t>Minimize phases and lane shifts</a:t>
            </a:r>
          </a:p>
          <a:p>
            <a:pPr indent="-228600" eaLnBrk="1" hangingPunct="1">
              <a:lnSpc>
                <a:spcPct val="90000"/>
              </a:lnSpc>
            </a:pPr>
            <a:r>
              <a:rPr lang="en-US" sz="2400" dirty="0"/>
              <a:t>Railroad Coordination as required</a:t>
            </a:r>
          </a:p>
          <a:p>
            <a:pPr indent="-228600" eaLnBrk="1" hangingPunct="1">
              <a:lnSpc>
                <a:spcPct val="90000"/>
              </a:lnSpc>
            </a:pPr>
            <a:r>
              <a:rPr lang="en-US" sz="2400" dirty="0"/>
              <a:t>Public Involvement</a:t>
            </a:r>
          </a:p>
          <a:p>
            <a:pPr indent="-228600" eaLnBrk="1" hangingPunct="1">
              <a:lnSpc>
                <a:spcPct val="90000"/>
              </a:lnSpc>
            </a:pPr>
            <a:endParaRPr lang="en-US" sz="1900" dirty="0"/>
          </a:p>
        </p:txBody>
      </p:sp>
    </p:spTree>
    <p:extLst>
      <p:ext uri="{BB962C8B-B14F-4D97-AF65-F5344CB8AC3E}">
        <p14:creationId xmlns:p14="http://schemas.microsoft.com/office/powerpoint/2010/main" val="2558761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Sign Structures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5" y="990600"/>
            <a:ext cx="6553200" cy="4343400"/>
          </a:xfrm>
          <a:prstGeom prst="rect">
            <a:avLst/>
          </a:prstGeom>
        </p:spPr>
        <p:txBody>
          <a:bodyPr vert="horz" lIns="91440" tIns="45720" rIns="91440" bIns="45720" rtlCol="0" anchor="ctr">
            <a:normAutofit fontScale="70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Remove and replace the following structures: </a:t>
            </a:r>
          </a:p>
          <a:p>
            <a:r>
              <a:rPr lang="en-US" dirty="0"/>
              <a:t>Overhead truss over the westbound lanes north of El Prado Boulevard </a:t>
            </a:r>
          </a:p>
          <a:p>
            <a:r>
              <a:rPr lang="en-US" dirty="0"/>
              <a:t>Overhead truss over the eastbound lanes south of Platt Street </a:t>
            </a:r>
          </a:p>
          <a:p>
            <a:r>
              <a:rPr lang="en-US" dirty="0"/>
              <a:t>Overhead truss over the eastbound lanes west of S. Boulevard </a:t>
            </a:r>
          </a:p>
          <a:p>
            <a:endParaRPr lang="en-US" dirty="0"/>
          </a:p>
          <a:p>
            <a:pPr marL="0" indent="0">
              <a:buNone/>
            </a:pPr>
            <a:r>
              <a:rPr lang="en-US" dirty="0"/>
              <a:t>The following structures will be removed and not replaced: </a:t>
            </a:r>
          </a:p>
          <a:p>
            <a:r>
              <a:rPr lang="en-US" dirty="0"/>
              <a:t>Overhead truss over the eastbound lanes located east of Willow Avenue </a:t>
            </a:r>
          </a:p>
          <a:p>
            <a:r>
              <a:rPr lang="en-US" dirty="0"/>
              <a:t>Overhead truss over the westbound lanes west of Hyde Park Avenue </a:t>
            </a:r>
          </a:p>
          <a:p>
            <a:pPr indent="-228600" eaLnBrk="1" hangingPunct="1">
              <a:lnSpc>
                <a:spcPct val="90000"/>
              </a:lnSpc>
            </a:pPr>
            <a:endParaRPr lang="en-US" sz="1900" dirty="0"/>
          </a:p>
        </p:txBody>
      </p:sp>
    </p:spTree>
    <p:extLst>
      <p:ext uri="{BB962C8B-B14F-4D97-AF65-F5344CB8AC3E}">
        <p14:creationId xmlns:p14="http://schemas.microsoft.com/office/powerpoint/2010/main" val="2245148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Sign Structures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pic>
        <p:nvPicPr>
          <p:cNvPr id="2" name="Picture 1">
            <a:extLst>
              <a:ext uri="{FF2B5EF4-FFF2-40B4-BE49-F238E27FC236}">
                <a16:creationId xmlns:a16="http://schemas.microsoft.com/office/drawing/2014/main" xmlns="" id="{CBEC50C7-E861-422E-A213-7AAB1F8C24F7}"/>
              </a:ext>
            </a:extLst>
          </p:cNvPr>
          <p:cNvPicPr>
            <a:picLocks noChangeAspect="1"/>
          </p:cNvPicPr>
          <p:nvPr/>
        </p:nvPicPr>
        <p:blipFill>
          <a:blip r:embed="rId2"/>
          <a:stretch>
            <a:fillRect/>
          </a:stretch>
        </p:blipFill>
        <p:spPr>
          <a:xfrm>
            <a:off x="721841" y="662781"/>
            <a:ext cx="7736359" cy="5052219"/>
          </a:xfrm>
          <a:prstGeom prst="rect">
            <a:avLst/>
          </a:prstGeom>
        </p:spPr>
      </p:pic>
    </p:spTree>
    <p:extLst>
      <p:ext uri="{BB962C8B-B14F-4D97-AF65-F5344CB8AC3E}">
        <p14:creationId xmlns:p14="http://schemas.microsoft.com/office/powerpoint/2010/main" val="512584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Sign Structures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pic>
        <p:nvPicPr>
          <p:cNvPr id="3" name="Picture 2">
            <a:extLst>
              <a:ext uri="{FF2B5EF4-FFF2-40B4-BE49-F238E27FC236}">
                <a16:creationId xmlns:a16="http://schemas.microsoft.com/office/drawing/2014/main" xmlns="" id="{63339F67-E441-4054-A77B-F96E7442BD96}"/>
              </a:ext>
            </a:extLst>
          </p:cNvPr>
          <p:cNvPicPr>
            <a:picLocks noChangeAspect="1"/>
          </p:cNvPicPr>
          <p:nvPr/>
        </p:nvPicPr>
        <p:blipFill>
          <a:blip r:embed="rId2"/>
          <a:stretch>
            <a:fillRect/>
          </a:stretch>
        </p:blipFill>
        <p:spPr>
          <a:xfrm>
            <a:off x="533400" y="602929"/>
            <a:ext cx="8153400" cy="5112071"/>
          </a:xfrm>
          <a:prstGeom prst="rect">
            <a:avLst/>
          </a:prstGeom>
        </p:spPr>
      </p:pic>
    </p:spTree>
    <p:extLst>
      <p:ext uri="{BB962C8B-B14F-4D97-AF65-F5344CB8AC3E}">
        <p14:creationId xmlns:p14="http://schemas.microsoft.com/office/powerpoint/2010/main" val="4269065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Sign Structures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pic>
        <p:nvPicPr>
          <p:cNvPr id="2" name="Picture 1">
            <a:extLst>
              <a:ext uri="{FF2B5EF4-FFF2-40B4-BE49-F238E27FC236}">
                <a16:creationId xmlns:a16="http://schemas.microsoft.com/office/drawing/2014/main" xmlns="" id="{9E02DEE7-630E-410B-BDB1-E126F8BDE6E5}"/>
              </a:ext>
            </a:extLst>
          </p:cNvPr>
          <p:cNvPicPr>
            <a:picLocks noChangeAspect="1"/>
          </p:cNvPicPr>
          <p:nvPr/>
        </p:nvPicPr>
        <p:blipFill>
          <a:blip r:embed="rId2"/>
          <a:stretch>
            <a:fillRect/>
          </a:stretch>
        </p:blipFill>
        <p:spPr>
          <a:xfrm>
            <a:off x="533400" y="754303"/>
            <a:ext cx="8077200" cy="5036897"/>
          </a:xfrm>
          <a:prstGeom prst="rect">
            <a:avLst/>
          </a:prstGeom>
        </p:spPr>
      </p:pic>
    </p:spTree>
    <p:extLst>
      <p:ext uri="{BB962C8B-B14F-4D97-AF65-F5344CB8AC3E}">
        <p14:creationId xmlns:p14="http://schemas.microsoft.com/office/powerpoint/2010/main" val="1794026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Sign Structures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pic>
        <p:nvPicPr>
          <p:cNvPr id="2" name="Picture 1">
            <a:extLst>
              <a:ext uri="{FF2B5EF4-FFF2-40B4-BE49-F238E27FC236}">
                <a16:creationId xmlns:a16="http://schemas.microsoft.com/office/drawing/2014/main" xmlns="" id="{88306F85-0AC5-4A31-A498-D6B39AC2BEE6}"/>
              </a:ext>
            </a:extLst>
          </p:cNvPr>
          <p:cNvPicPr>
            <a:picLocks noChangeAspect="1"/>
          </p:cNvPicPr>
          <p:nvPr/>
        </p:nvPicPr>
        <p:blipFill>
          <a:blip r:embed="rId2"/>
          <a:stretch>
            <a:fillRect/>
          </a:stretch>
        </p:blipFill>
        <p:spPr>
          <a:xfrm>
            <a:off x="457200" y="609600"/>
            <a:ext cx="8229600" cy="5125310"/>
          </a:xfrm>
          <a:prstGeom prst="rect">
            <a:avLst/>
          </a:prstGeom>
        </p:spPr>
      </p:pic>
    </p:spTree>
    <p:extLst>
      <p:ext uri="{BB962C8B-B14F-4D97-AF65-F5344CB8AC3E}">
        <p14:creationId xmlns:p14="http://schemas.microsoft.com/office/powerpoint/2010/main" val="1044864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Overview &amp; Objectives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5" y="762000"/>
            <a:ext cx="6553200"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dirty="0"/>
              <a:t>Project Limits- Himes Ave. to Hyde Park Ave.</a:t>
            </a:r>
          </a:p>
          <a:p>
            <a:pPr indent="-228600" eaLnBrk="1" hangingPunct="1">
              <a:lnSpc>
                <a:spcPct val="90000"/>
              </a:lnSpc>
            </a:pPr>
            <a:r>
              <a:rPr lang="en-US" sz="2400" dirty="0"/>
              <a:t>Project Goals</a:t>
            </a:r>
          </a:p>
          <a:p>
            <a:pPr indent="-228600" eaLnBrk="1" hangingPunct="1">
              <a:lnSpc>
                <a:spcPct val="90000"/>
              </a:lnSpc>
            </a:pPr>
            <a:r>
              <a:rPr lang="en-US" sz="2400" dirty="0"/>
              <a:t>Full Depth Paved Median with Barrier Wall</a:t>
            </a:r>
          </a:p>
          <a:p>
            <a:pPr indent="-228600" eaLnBrk="1" hangingPunct="1">
              <a:lnSpc>
                <a:spcPct val="90000"/>
              </a:lnSpc>
            </a:pPr>
            <a:r>
              <a:rPr lang="en-US" sz="2400" dirty="0"/>
              <a:t>Typical Sections</a:t>
            </a:r>
          </a:p>
          <a:p>
            <a:pPr indent="-228600" eaLnBrk="1" hangingPunct="1">
              <a:lnSpc>
                <a:spcPct val="90000"/>
              </a:lnSpc>
            </a:pPr>
            <a:r>
              <a:rPr lang="en-US" sz="2400" dirty="0"/>
              <a:t>TTCP/Work Hours</a:t>
            </a:r>
          </a:p>
          <a:p>
            <a:pPr indent="-228600" eaLnBrk="1" hangingPunct="1">
              <a:lnSpc>
                <a:spcPct val="90000"/>
              </a:lnSpc>
            </a:pPr>
            <a:r>
              <a:rPr lang="en-US" sz="2400" dirty="0"/>
              <a:t>Sign Structures</a:t>
            </a:r>
          </a:p>
          <a:p>
            <a:pPr indent="-228600" eaLnBrk="1" hangingPunct="1">
              <a:lnSpc>
                <a:spcPct val="90000"/>
              </a:lnSpc>
            </a:pPr>
            <a:r>
              <a:rPr lang="en-US" sz="2400" dirty="0"/>
              <a:t>Lighting</a:t>
            </a:r>
          </a:p>
          <a:p>
            <a:pPr indent="-228600" eaLnBrk="1" hangingPunct="1">
              <a:lnSpc>
                <a:spcPct val="90000"/>
              </a:lnSpc>
            </a:pPr>
            <a:r>
              <a:rPr lang="en-US" sz="2400" dirty="0"/>
              <a:t>Project Information</a:t>
            </a:r>
          </a:p>
          <a:p>
            <a:pPr indent="-228600" eaLnBrk="1" hangingPunct="1">
              <a:lnSpc>
                <a:spcPct val="90000"/>
              </a:lnSpc>
            </a:pPr>
            <a:endParaRPr lang="en-US" sz="1900" dirty="0"/>
          </a:p>
        </p:txBody>
      </p:sp>
    </p:spTree>
    <p:extLst>
      <p:ext uri="{BB962C8B-B14F-4D97-AF65-F5344CB8AC3E}">
        <p14:creationId xmlns:p14="http://schemas.microsoft.com/office/powerpoint/2010/main" val="3706709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39C2F53-804F-420A-9F85-E0CD2A493B20}"/>
              </a:ext>
            </a:extLst>
          </p:cNvPr>
          <p:cNvSpPr>
            <a:spLocks noGrp="1"/>
          </p:cNvSpPr>
          <p:nvPr>
            <p:ph idx="1"/>
          </p:nvPr>
        </p:nvSpPr>
        <p:spPr>
          <a:xfrm>
            <a:off x="573405" y="1447800"/>
            <a:ext cx="6553200" cy="4343400"/>
          </a:xfrm>
        </p:spPr>
        <p:txBody>
          <a:bodyPr vert="horz" lIns="91440" tIns="45720" rIns="91440" bIns="45720" rtlCol="0" anchor="ctr">
            <a:normAutofit fontScale="92500" lnSpcReduction="10000"/>
          </a:bodyPr>
          <a:lstStyle/>
          <a:p>
            <a:pPr indent="-228600" eaLnBrk="1" hangingPunct="1">
              <a:lnSpc>
                <a:spcPct val="90000"/>
              </a:lnSpc>
            </a:pPr>
            <a:r>
              <a:rPr lang="en-US" sz="2400" dirty="0"/>
              <a:t>Project Overview &amp; Objectives</a:t>
            </a:r>
          </a:p>
          <a:p>
            <a:pPr indent="-228600" eaLnBrk="1" hangingPunct="1">
              <a:lnSpc>
                <a:spcPct val="90000"/>
              </a:lnSpc>
            </a:pPr>
            <a:r>
              <a:rPr lang="en-US" sz="2400" dirty="0"/>
              <a:t>Other Projects</a:t>
            </a:r>
          </a:p>
          <a:p>
            <a:pPr indent="-228600" eaLnBrk="1" hangingPunct="1">
              <a:lnSpc>
                <a:spcPct val="90000"/>
              </a:lnSpc>
            </a:pPr>
            <a:r>
              <a:rPr lang="en-US" sz="2400" dirty="0"/>
              <a:t>Public Involvement</a:t>
            </a:r>
          </a:p>
          <a:p>
            <a:pPr indent="-228600" eaLnBrk="1" hangingPunct="1">
              <a:lnSpc>
                <a:spcPct val="90000"/>
              </a:lnSpc>
            </a:pPr>
            <a:r>
              <a:rPr lang="en-US" sz="2400" dirty="0"/>
              <a:t>Innovative Aspects &amp; ATC’s</a:t>
            </a:r>
          </a:p>
          <a:p>
            <a:pPr indent="-228600" eaLnBrk="1" hangingPunct="1">
              <a:lnSpc>
                <a:spcPct val="90000"/>
              </a:lnSpc>
            </a:pPr>
            <a:r>
              <a:rPr lang="en-US" sz="2400" dirty="0"/>
              <a:t>Written Technical Proposal/Schedule</a:t>
            </a:r>
          </a:p>
          <a:p>
            <a:pPr indent="-228600" eaLnBrk="1" hangingPunct="1">
              <a:lnSpc>
                <a:spcPct val="90000"/>
              </a:lnSpc>
            </a:pPr>
            <a:r>
              <a:rPr lang="en-US" sz="2400" dirty="0"/>
              <a:t>Page Turn Meeting</a:t>
            </a:r>
          </a:p>
          <a:p>
            <a:pPr indent="-228600" eaLnBrk="1" hangingPunct="1">
              <a:lnSpc>
                <a:spcPct val="90000"/>
              </a:lnSpc>
            </a:pPr>
            <a:r>
              <a:rPr lang="en-US" sz="2400" dirty="0"/>
              <a:t>Q &amp; A Session</a:t>
            </a:r>
          </a:p>
          <a:p>
            <a:pPr indent="-228600" eaLnBrk="1" hangingPunct="1">
              <a:lnSpc>
                <a:spcPct val="90000"/>
              </a:lnSpc>
            </a:pPr>
            <a:r>
              <a:rPr lang="en-US" sz="2400" dirty="0"/>
              <a:t>Scoring</a:t>
            </a:r>
          </a:p>
          <a:p>
            <a:pPr indent="-228600" eaLnBrk="1" hangingPunct="1">
              <a:lnSpc>
                <a:spcPct val="90000"/>
              </a:lnSpc>
            </a:pPr>
            <a:r>
              <a:rPr lang="en-US" sz="2400" dirty="0"/>
              <a:t>SBE</a:t>
            </a:r>
          </a:p>
          <a:p>
            <a:pPr indent="-228600" eaLnBrk="1" hangingPunct="1">
              <a:lnSpc>
                <a:spcPct val="90000"/>
              </a:lnSpc>
            </a:pPr>
            <a:r>
              <a:rPr lang="en-US" sz="2400" dirty="0"/>
              <a:t>DB Stipend</a:t>
            </a:r>
          </a:p>
          <a:p>
            <a:pPr indent="-228600" eaLnBrk="1" hangingPunct="1">
              <a:lnSpc>
                <a:spcPct val="90000"/>
              </a:lnSpc>
            </a:pPr>
            <a:r>
              <a:rPr lang="en-US" sz="2400" dirty="0"/>
              <a:t>TRC Members &amp; Technical Advisors</a:t>
            </a:r>
          </a:p>
          <a:p>
            <a:pPr indent="-228600" eaLnBrk="1" hangingPunct="1">
              <a:lnSpc>
                <a:spcPct val="90000"/>
              </a:lnSpc>
            </a:pPr>
            <a:r>
              <a:rPr lang="en-US" sz="2400" dirty="0"/>
              <a:t>Project Documents Questions</a:t>
            </a:r>
          </a:p>
          <a:p>
            <a:pPr indent="-228600" eaLnBrk="1" hangingPunct="1">
              <a:lnSpc>
                <a:spcPct val="90000"/>
              </a:lnSpc>
            </a:pPr>
            <a:endParaRPr lang="en-US" sz="1900" dirty="0"/>
          </a:p>
        </p:txBody>
      </p:sp>
      <p:sp>
        <p:nvSpPr>
          <p:cNvPr id="6" name="Title 1">
            <a:extLst>
              <a:ext uri="{FF2B5EF4-FFF2-40B4-BE49-F238E27FC236}">
                <a16:creationId xmlns:a16="http://schemas.microsoft.com/office/drawing/2014/main" xmlns="" id="{B163FDA1-709F-4322-AEA2-7C8DD16DA84F}"/>
              </a:ext>
            </a:extLst>
          </p:cNvPr>
          <p:cNvSpPr txBox="1">
            <a:spLocks/>
          </p:cNvSpPr>
          <p:nvPr/>
        </p:nvSpPr>
        <p:spPr>
          <a:xfrm>
            <a:off x="1034603" y="228600"/>
            <a:ext cx="5605629" cy="1325563"/>
          </a:xfrm>
          <a:prstGeom prst="rect">
            <a:avLst/>
          </a:prstGeom>
        </p:spPr>
        <p:txBody>
          <a:bodyPr vert="horz" lIns="91440" tIns="45720" rIns="91440" bIns="45720" rtlCol="0" anchor="ctr"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b="1" kern="1200" dirty="0">
                <a:solidFill>
                  <a:schemeClr val="tx1"/>
                </a:solidFill>
                <a:ea typeface="+mj-ea"/>
                <a:cs typeface="+mj-cs"/>
              </a:rPr>
              <a:t>Agenda</a:t>
            </a:r>
          </a:p>
        </p:txBody>
      </p:sp>
      <p:pic>
        <p:nvPicPr>
          <p:cNvPr id="4" name="Picture 3">
            <a:extLst>
              <a:ext uri="{FF2B5EF4-FFF2-40B4-BE49-F238E27FC236}">
                <a16:creationId xmlns:a16="http://schemas.microsoft.com/office/drawing/2014/main" xmlns="" id="{08BB42E8-A282-4C1B-9073-13AA08BEDE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6771" y="2815284"/>
            <a:ext cx="1104686" cy="1227429"/>
          </a:xfrm>
          <a:prstGeom prst="rect">
            <a:avLst/>
          </a:prstGeom>
        </p:spPr>
      </p:pic>
    </p:spTree>
    <p:extLst>
      <p:ext uri="{BB962C8B-B14F-4D97-AF65-F5344CB8AC3E}">
        <p14:creationId xmlns:p14="http://schemas.microsoft.com/office/powerpoint/2010/main" val="2217342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EAEC7A1-443B-4028-8F9A-976A702B42FF}"/>
              </a:ext>
            </a:extLst>
          </p:cNvPr>
          <p:cNvSpPr txBox="1">
            <a:spLocks/>
          </p:cNvSpPr>
          <p:nvPr/>
        </p:nvSpPr>
        <p:spPr>
          <a:xfrm>
            <a:off x="1828800" y="-37214"/>
            <a:ext cx="5486400" cy="1138773"/>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style>
          <a:lnRef idx="0">
            <a:scrgbClr r="0" g="0" b="0"/>
          </a:lnRef>
          <a:fillRef idx="1001">
            <a:schemeClr val="lt1"/>
          </a:fillRef>
          <a:effectRef idx="0">
            <a:scrgbClr r="0" g="0" b="0"/>
          </a:effectRef>
          <a:fontRef idx="major"/>
        </p:style>
        <p:txBody>
          <a:bodyPr wrap="square"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400" b="1" dirty="0">
                <a:ea typeface="Arial Unicode MS" panose="020B0604020202020204" pitchFamily="34" charset="-128"/>
                <a:cs typeface="Leelawadee" panose="020B0502040204020203" pitchFamily="34" charset="-34"/>
              </a:rPr>
              <a:t>Selmon West Extension Project</a:t>
            </a:r>
          </a:p>
        </p:txBody>
      </p:sp>
      <p:pic>
        <p:nvPicPr>
          <p:cNvPr id="5" name="Picture 1">
            <a:extLst>
              <a:ext uri="{FF2B5EF4-FFF2-40B4-BE49-F238E27FC236}">
                <a16:creationId xmlns:a16="http://schemas.microsoft.com/office/drawing/2014/main" xmlns="" id="{397ECEB9-2AF6-44DF-B9BB-AC243C8C859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931" y="1104391"/>
            <a:ext cx="7865269" cy="4686809"/>
          </a:xfrm>
          <a:prstGeom prst="rect">
            <a:avLst/>
          </a:prstGeom>
          <a:noFill/>
          <a:ln>
            <a:noFill/>
          </a:ln>
          <a:effectLst>
            <a:outerShdw blurRad="393700" dist="38100" dir="5400000" algn="t" rotWithShape="0">
              <a:prstClr val="black">
                <a:alpha val="40000"/>
              </a:prstClr>
            </a:outerShdw>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35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2DD5F1F4-F6AA-41A4-8384-5E23C40B3CA8}"/>
              </a:ext>
            </a:extLst>
          </p:cNvPr>
          <p:cNvSpPr txBox="1">
            <a:spLocks/>
          </p:cNvSpPr>
          <p:nvPr/>
        </p:nvSpPr>
        <p:spPr>
          <a:xfrm>
            <a:off x="628650" y="184260"/>
            <a:ext cx="7886700" cy="1325563"/>
          </a:xfrm>
          <a:prstGeom prst="rect">
            <a:avLst/>
          </a:prstGeom>
        </p:spPr>
        <p:txBody>
          <a:bodyPr vert="horz" lIns="91440" tIns="45720" rIns="91440" bIns="45720" rtlCol="0" anchor="ctr"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b="1" kern="1200" dirty="0">
                <a:solidFill>
                  <a:schemeClr val="tx1"/>
                </a:solidFill>
                <a:latin typeface="+mj-lt"/>
                <a:ea typeface="+mj-ea"/>
                <a:cs typeface="+mj-cs"/>
              </a:rPr>
              <a:t>Introductions</a:t>
            </a:r>
          </a:p>
        </p:txBody>
      </p:sp>
      <p:graphicFrame>
        <p:nvGraphicFramePr>
          <p:cNvPr id="7172" name="TextBox 2">
            <a:extLst>
              <a:ext uri="{FF2B5EF4-FFF2-40B4-BE49-F238E27FC236}">
                <a16:creationId xmlns:a16="http://schemas.microsoft.com/office/drawing/2014/main" xmlns="" id="{C581F178-05AD-40D9-81E6-94CACE274108}"/>
              </a:ext>
            </a:extLst>
          </p:cNvPr>
          <p:cNvGraphicFramePr/>
          <p:nvPr>
            <p:extLst>
              <p:ext uri="{D42A27DB-BD31-4B8C-83A1-F6EECF244321}">
                <p14:modId xmlns:p14="http://schemas.microsoft.com/office/powerpoint/2010/main" val="2929889858"/>
              </p:ext>
            </p:extLst>
          </p:nvPr>
        </p:nvGraphicFramePr>
        <p:xfrm>
          <a:off x="628650" y="12192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EAEC7A1-443B-4028-8F9A-976A702B42FF}"/>
              </a:ext>
            </a:extLst>
          </p:cNvPr>
          <p:cNvSpPr txBox="1">
            <a:spLocks/>
          </p:cNvSpPr>
          <p:nvPr/>
        </p:nvSpPr>
        <p:spPr>
          <a:xfrm>
            <a:off x="1828800" y="-37214"/>
            <a:ext cx="5486400" cy="1138773"/>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style>
          <a:lnRef idx="0">
            <a:scrgbClr r="0" g="0" b="0"/>
          </a:lnRef>
          <a:fillRef idx="1001">
            <a:schemeClr val="lt1"/>
          </a:fillRef>
          <a:effectRef idx="0">
            <a:scrgbClr r="0" g="0" b="0"/>
          </a:effectRef>
          <a:fontRef idx="major"/>
        </p:style>
        <p:txBody>
          <a:bodyPr wrap="square"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400" b="1" dirty="0">
                <a:ea typeface="Arial Unicode MS" panose="020B0604020202020204" pitchFamily="34" charset="-128"/>
                <a:cs typeface="Leelawadee" panose="020B0502040204020203" pitchFamily="34" charset="-34"/>
              </a:rPr>
              <a:t>Selmon Expressway South Capacity Project</a:t>
            </a:r>
          </a:p>
        </p:txBody>
      </p:sp>
      <p:sp>
        <p:nvSpPr>
          <p:cNvPr id="2" name="TextBox 1">
            <a:extLst>
              <a:ext uri="{FF2B5EF4-FFF2-40B4-BE49-F238E27FC236}">
                <a16:creationId xmlns:a16="http://schemas.microsoft.com/office/drawing/2014/main" xmlns="" id="{1B5C42F9-8628-4A6B-BB5C-47AAE290607B}"/>
              </a:ext>
            </a:extLst>
          </p:cNvPr>
          <p:cNvSpPr txBox="1"/>
          <p:nvPr/>
        </p:nvSpPr>
        <p:spPr>
          <a:xfrm>
            <a:off x="0" y="914400"/>
            <a:ext cx="2965450" cy="6032421"/>
          </a:xfrm>
          <a:prstGeom prst="rect">
            <a:avLst/>
          </a:prstGeom>
          <a:noFill/>
        </p:spPr>
        <p:txBody>
          <a:bodyPr wrap="square" rtlCol="0">
            <a:spAutoFit/>
          </a:bodyPr>
          <a:lstStyle/>
          <a:p>
            <a:pPr algn="ctr"/>
            <a:r>
              <a:rPr lang="en-US" b="1" u="sng" dirty="0">
                <a:latin typeface="+mn-lt"/>
              </a:rPr>
              <a:t>Project Overview</a:t>
            </a:r>
          </a:p>
          <a:p>
            <a:pPr algn="ctr"/>
            <a:endParaRPr lang="en-US" b="1" u="sng" dirty="0">
              <a:effectLst>
                <a:outerShdw blurRad="38100" dist="38100" dir="2700000" algn="tl">
                  <a:srgbClr val="000000">
                    <a:alpha val="43137"/>
                  </a:srgbClr>
                </a:outerShdw>
              </a:effectLst>
              <a:latin typeface="+mn-lt"/>
            </a:endParaRPr>
          </a:p>
          <a:p>
            <a:pPr algn="ctr">
              <a:defRPr/>
            </a:pPr>
            <a:r>
              <a:rPr lang="en-US" altLang="en-US" sz="2200" b="1" dirty="0">
                <a:latin typeface="+mn-lt"/>
              </a:rPr>
              <a:t>Selmon Expressway from Selmon West Extension to Whiting Street</a:t>
            </a:r>
          </a:p>
          <a:p>
            <a:pPr>
              <a:defRPr/>
            </a:pPr>
            <a:r>
              <a:rPr lang="en-US" altLang="en-US" sz="2000" b="1" dirty="0">
                <a:latin typeface="+mn-lt"/>
              </a:rPr>
              <a:t>PEIR:</a:t>
            </a:r>
          </a:p>
          <a:p>
            <a:pPr marL="342900" indent="-342900">
              <a:buFont typeface="Arial" panose="020B0604020202020204" pitchFamily="34" charset="0"/>
              <a:buChar char="•"/>
              <a:defRPr/>
            </a:pPr>
            <a:r>
              <a:rPr lang="en-US" altLang="en-US" sz="2000" dirty="0">
                <a:latin typeface="+mn-lt"/>
              </a:rPr>
              <a:t>PD&amp;E study will be conducted as a PEIR</a:t>
            </a:r>
          </a:p>
          <a:p>
            <a:pPr marL="342900" indent="-342900">
              <a:buFont typeface="Arial" panose="020B0604020202020204" pitchFamily="34" charset="0"/>
              <a:buChar char="•"/>
              <a:defRPr/>
            </a:pPr>
            <a:r>
              <a:rPr lang="en-US" altLang="en-US" sz="2000" dirty="0">
                <a:latin typeface="+mn-lt"/>
              </a:rPr>
              <a:t>No state or federal funds </a:t>
            </a:r>
          </a:p>
          <a:p>
            <a:pPr marL="342900" indent="-342900">
              <a:buFont typeface="Arial" panose="020B0604020202020204" pitchFamily="34" charset="0"/>
              <a:buChar char="•"/>
              <a:defRPr/>
            </a:pPr>
            <a:r>
              <a:rPr lang="en-US" altLang="en-US" sz="2000" dirty="0">
                <a:latin typeface="+mn-lt"/>
              </a:rPr>
              <a:t>Follow procedures and requirements set forth in FDOT PD&amp;E manual</a:t>
            </a:r>
          </a:p>
          <a:p>
            <a:pPr>
              <a:defRPr/>
            </a:pPr>
            <a:endParaRPr lang="en-US" sz="2200" dirty="0"/>
          </a:p>
          <a:p>
            <a:pPr>
              <a:defRPr/>
            </a:pPr>
            <a:endParaRPr lang="en-US" altLang="en-US" sz="2200" dirty="0"/>
          </a:p>
          <a:p>
            <a:pPr>
              <a:defRPr/>
            </a:pPr>
            <a:endParaRPr lang="en-US" altLang="en-US" sz="2200" dirty="0"/>
          </a:p>
          <a:p>
            <a:endParaRPr lang="en-US" dirty="0"/>
          </a:p>
        </p:txBody>
      </p:sp>
      <p:pic>
        <p:nvPicPr>
          <p:cNvPr id="12" name="Content Placeholder 11">
            <a:extLst>
              <a:ext uri="{FF2B5EF4-FFF2-40B4-BE49-F238E27FC236}">
                <a16:creationId xmlns:a16="http://schemas.microsoft.com/office/drawing/2014/main" xmlns="" id="{402E249C-196F-42C2-BC5C-771FAC2855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6083" y="1106875"/>
            <a:ext cx="6010938" cy="4437021"/>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28731D8-A23E-442D-AEC0-139F717F80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36" y="685800"/>
            <a:ext cx="9003427" cy="5063795"/>
          </a:xfrm>
          <a:prstGeom prst="rect">
            <a:avLst/>
          </a:prstGeom>
        </p:spPr>
      </p:pic>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fontScale="90000"/>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Selmon Expressway South Capacity Project</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4" name="Rectangle 3">
            <a:extLst>
              <a:ext uri="{FF2B5EF4-FFF2-40B4-BE49-F238E27FC236}">
                <a16:creationId xmlns:a16="http://schemas.microsoft.com/office/drawing/2014/main" xmlns="" id="{4B9CC2D3-98B6-44D8-8FF9-5E4E39839C8B}"/>
              </a:ext>
            </a:extLst>
          </p:cNvPr>
          <p:cNvSpPr/>
          <p:nvPr/>
        </p:nvSpPr>
        <p:spPr>
          <a:xfrm>
            <a:off x="-381000" y="695325"/>
            <a:ext cx="2362200" cy="830997"/>
          </a:xfrm>
          <a:prstGeom prst="rect">
            <a:avLst/>
          </a:prstGeom>
        </p:spPr>
        <p:txBody>
          <a:bodyPr wrap="square">
            <a:spAutoFit/>
          </a:bodyPr>
          <a:lstStyle/>
          <a:p>
            <a:pPr algn="ctr">
              <a:defRPr/>
            </a:pPr>
            <a:r>
              <a:rPr lang="en-US" altLang="en-US" b="1" u="sng" dirty="0">
                <a:solidFill>
                  <a:srgbClr val="0070C0"/>
                </a:solidFill>
                <a:effectLst>
                  <a:outerShdw blurRad="38100" dist="38100" dir="2700000" algn="tl">
                    <a:srgbClr val="000000">
                      <a:alpha val="43137"/>
                    </a:srgbClr>
                  </a:outerShdw>
                </a:effectLst>
              </a:rPr>
              <a:t>Typical </a:t>
            </a:r>
          </a:p>
          <a:p>
            <a:pPr algn="ctr">
              <a:defRPr/>
            </a:pPr>
            <a:r>
              <a:rPr lang="en-US" altLang="en-US" b="1" u="sng" dirty="0">
                <a:solidFill>
                  <a:srgbClr val="0070C0"/>
                </a:solidFill>
                <a:effectLst>
                  <a:outerShdw blurRad="38100" dist="38100" dir="2700000" algn="tl">
                    <a:srgbClr val="000000">
                      <a:alpha val="43137"/>
                    </a:srgbClr>
                  </a:outerShdw>
                </a:effectLst>
              </a:rPr>
              <a:t>Sections</a:t>
            </a:r>
          </a:p>
        </p:txBody>
      </p:sp>
    </p:spTree>
    <p:extLst>
      <p:ext uri="{BB962C8B-B14F-4D97-AF65-F5344CB8AC3E}">
        <p14:creationId xmlns:p14="http://schemas.microsoft.com/office/powerpoint/2010/main" val="2586106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28731D8-A23E-442D-AEC0-139F717F80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85800"/>
            <a:ext cx="9057057" cy="5093957"/>
          </a:xfrm>
          <a:prstGeom prst="rect">
            <a:avLst/>
          </a:prstGeom>
        </p:spPr>
      </p:pic>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fontScale="90000"/>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Selmon Expressway South Capacity Project</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4" name="Rectangle 3">
            <a:extLst>
              <a:ext uri="{FF2B5EF4-FFF2-40B4-BE49-F238E27FC236}">
                <a16:creationId xmlns:a16="http://schemas.microsoft.com/office/drawing/2014/main" xmlns="" id="{4B9CC2D3-98B6-44D8-8FF9-5E4E39839C8B}"/>
              </a:ext>
            </a:extLst>
          </p:cNvPr>
          <p:cNvSpPr/>
          <p:nvPr/>
        </p:nvSpPr>
        <p:spPr>
          <a:xfrm>
            <a:off x="-457200" y="757664"/>
            <a:ext cx="2362200" cy="830997"/>
          </a:xfrm>
          <a:prstGeom prst="rect">
            <a:avLst/>
          </a:prstGeom>
        </p:spPr>
        <p:txBody>
          <a:bodyPr wrap="square">
            <a:spAutoFit/>
          </a:bodyPr>
          <a:lstStyle/>
          <a:p>
            <a:pPr algn="ctr">
              <a:defRPr/>
            </a:pPr>
            <a:r>
              <a:rPr lang="en-US" altLang="en-US" b="1" u="sng" dirty="0">
                <a:solidFill>
                  <a:srgbClr val="0070C0"/>
                </a:solidFill>
                <a:effectLst>
                  <a:outerShdw blurRad="38100" dist="38100" dir="2700000" algn="tl">
                    <a:srgbClr val="000000">
                      <a:alpha val="43137"/>
                    </a:srgbClr>
                  </a:outerShdw>
                </a:effectLst>
              </a:rPr>
              <a:t>Typical </a:t>
            </a:r>
          </a:p>
          <a:p>
            <a:pPr algn="ctr">
              <a:defRPr/>
            </a:pPr>
            <a:r>
              <a:rPr lang="en-US" altLang="en-US" b="1" u="sng" dirty="0">
                <a:solidFill>
                  <a:srgbClr val="0070C0"/>
                </a:solidFill>
                <a:effectLst>
                  <a:outerShdw blurRad="38100" dist="38100" dir="2700000" algn="tl">
                    <a:srgbClr val="000000">
                      <a:alpha val="43137"/>
                    </a:srgbClr>
                  </a:outerShdw>
                </a:effectLst>
              </a:rPr>
              <a:t>Sections</a:t>
            </a:r>
          </a:p>
        </p:txBody>
      </p:sp>
    </p:spTree>
    <p:extLst>
      <p:ext uri="{BB962C8B-B14F-4D97-AF65-F5344CB8AC3E}">
        <p14:creationId xmlns:p14="http://schemas.microsoft.com/office/powerpoint/2010/main" val="1001969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28731D8-A23E-442D-AEC0-139F717F80FE}"/>
              </a:ext>
            </a:extLst>
          </p:cNvPr>
          <p:cNvPicPr>
            <a:picLocks noChangeAspect="1"/>
          </p:cNvPicPr>
          <p:nvPr/>
        </p:nvPicPr>
        <p:blipFill rotWithShape="1">
          <a:blip r:embed="rId3">
            <a:extLst>
              <a:ext uri="{28A0092B-C50C-407E-A947-70E740481C1C}">
                <a14:useLocalDpi xmlns:a14="http://schemas.microsoft.com/office/drawing/2010/main" val="0"/>
              </a:ext>
            </a:extLst>
          </a:blip>
          <a:srcRect l="864" t="12117" r="3463" b="13451"/>
          <a:stretch/>
        </p:blipFill>
        <p:spPr>
          <a:xfrm>
            <a:off x="33674" y="1447800"/>
            <a:ext cx="9110326" cy="4167490"/>
          </a:xfrm>
          <a:prstGeom prst="rect">
            <a:avLst/>
          </a:prstGeom>
        </p:spPr>
      </p:pic>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fontScale="90000"/>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Selmon Expressway South Capacity Project</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4" name="Rectangle 3">
            <a:extLst>
              <a:ext uri="{FF2B5EF4-FFF2-40B4-BE49-F238E27FC236}">
                <a16:creationId xmlns:a16="http://schemas.microsoft.com/office/drawing/2014/main" xmlns="" id="{4B9CC2D3-98B6-44D8-8FF9-5E4E39839C8B}"/>
              </a:ext>
            </a:extLst>
          </p:cNvPr>
          <p:cNvSpPr/>
          <p:nvPr/>
        </p:nvSpPr>
        <p:spPr>
          <a:xfrm>
            <a:off x="-381000" y="616803"/>
            <a:ext cx="2362200" cy="830997"/>
          </a:xfrm>
          <a:prstGeom prst="rect">
            <a:avLst/>
          </a:prstGeom>
        </p:spPr>
        <p:txBody>
          <a:bodyPr wrap="square">
            <a:spAutoFit/>
          </a:bodyPr>
          <a:lstStyle/>
          <a:p>
            <a:pPr algn="ctr">
              <a:defRPr/>
            </a:pPr>
            <a:r>
              <a:rPr lang="en-US" altLang="en-US" b="1" u="sng" dirty="0">
                <a:solidFill>
                  <a:srgbClr val="0070C0"/>
                </a:solidFill>
                <a:effectLst>
                  <a:outerShdw blurRad="38100" dist="38100" dir="2700000" algn="tl">
                    <a:srgbClr val="000000">
                      <a:alpha val="43137"/>
                    </a:srgbClr>
                  </a:outerShdw>
                </a:effectLst>
              </a:rPr>
              <a:t>Typical </a:t>
            </a:r>
          </a:p>
          <a:p>
            <a:pPr algn="ctr">
              <a:defRPr/>
            </a:pPr>
            <a:r>
              <a:rPr lang="en-US" altLang="en-US" b="1" u="sng" dirty="0">
                <a:solidFill>
                  <a:srgbClr val="0070C0"/>
                </a:solidFill>
                <a:effectLst>
                  <a:outerShdw blurRad="38100" dist="38100" dir="2700000" algn="tl">
                    <a:srgbClr val="000000">
                      <a:alpha val="43137"/>
                    </a:srgbClr>
                  </a:outerShdw>
                </a:effectLst>
              </a:rPr>
              <a:t>Sections</a:t>
            </a:r>
          </a:p>
        </p:txBody>
      </p:sp>
    </p:spTree>
    <p:extLst>
      <p:ext uri="{BB962C8B-B14F-4D97-AF65-F5344CB8AC3E}">
        <p14:creationId xmlns:p14="http://schemas.microsoft.com/office/powerpoint/2010/main" val="1432231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7481200-3BB2-4CA3-9D54-1077F6F765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66994" y="0"/>
            <a:ext cx="3477006"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175C9E1-92D8-4F3F-B61F-74EC884466EE}"/>
              </a:ext>
            </a:extLst>
          </p:cNvPr>
          <p:cNvSpPr>
            <a:spLocks noGrp="1"/>
          </p:cNvSpPr>
          <p:nvPr>
            <p:ph type="title"/>
          </p:nvPr>
        </p:nvSpPr>
        <p:spPr>
          <a:xfrm>
            <a:off x="5666994" y="0"/>
            <a:ext cx="3477006" cy="6858000"/>
          </a:xfrm>
          <a:solidFill>
            <a:srgbClr val="00B0F0"/>
          </a:solidFill>
        </p:spPr>
        <p:txBody>
          <a:bodyPr>
            <a:normAutofit/>
          </a:bodyPr>
          <a:lstStyle/>
          <a:p>
            <a:r>
              <a:rPr lang="en-US" b="1" dirty="0">
                <a:solidFill>
                  <a:srgbClr val="FFFFFF"/>
                </a:solidFill>
                <a:effectLst>
                  <a:outerShdw blurRad="38100" dist="38100" dir="2700000" algn="tl">
                    <a:srgbClr val="000000">
                      <a:alpha val="43137"/>
                    </a:srgbClr>
                  </a:outerShdw>
                </a:effectLst>
              </a:rPr>
              <a:t>Schedule</a:t>
            </a:r>
          </a:p>
        </p:txBody>
      </p:sp>
      <p:graphicFrame>
        <p:nvGraphicFramePr>
          <p:cNvPr id="5" name="Content Placeholder 2">
            <a:extLst>
              <a:ext uri="{FF2B5EF4-FFF2-40B4-BE49-F238E27FC236}">
                <a16:creationId xmlns:a16="http://schemas.microsoft.com/office/drawing/2014/main" xmlns="" id="{7AE560FC-64D8-47A5-81D9-82F2427EF4B1}"/>
              </a:ext>
            </a:extLst>
          </p:cNvPr>
          <p:cNvGraphicFramePr>
            <a:graphicFrameLocks noGrp="1"/>
          </p:cNvGraphicFramePr>
          <p:nvPr>
            <p:ph idx="1"/>
            <p:extLst>
              <p:ext uri="{D42A27DB-BD31-4B8C-83A1-F6EECF244321}">
                <p14:modId xmlns:p14="http://schemas.microsoft.com/office/powerpoint/2010/main" val="1418630111"/>
              </p:ext>
            </p:extLst>
          </p:nvPr>
        </p:nvGraphicFramePr>
        <p:xfrm>
          <a:off x="533400" y="228600"/>
          <a:ext cx="470177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8001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Public Involvement</a:t>
            </a:r>
            <a:endParaRPr lang="en-US" sz="2800" dirty="0"/>
          </a:p>
        </p:txBody>
      </p:sp>
      <p:sp>
        <p:nvSpPr>
          <p:cNvPr id="2" name="Rectangle 1">
            <a:extLst>
              <a:ext uri="{FF2B5EF4-FFF2-40B4-BE49-F238E27FC236}">
                <a16:creationId xmlns:a16="http://schemas.microsoft.com/office/drawing/2014/main" xmlns="" id="{3233D17E-DB21-4413-B4C4-60BB884A7FCF}"/>
              </a:ext>
            </a:extLst>
          </p:cNvPr>
          <p:cNvSpPr/>
          <p:nvPr/>
        </p:nvSpPr>
        <p:spPr>
          <a:xfrm>
            <a:off x="533400" y="990600"/>
            <a:ext cx="8458200" cy="4093428"/>
          </a:xfrm>
          <a:prstGeom prst="rect">
            <a:avLst/>
          </a:prstGeom>
        </p:spPr>
        <p:txBody>
          <a:bodyPr wrap="square">
            <a:spAutoFit/>
          </a:bodyPr>
          <a:lstStyle/>
          <a:p>
            <a:r>
              <a:rPr lang="en-US" altLang="en-US" sz="2000" b="1" dirty="0"/>
              <a:t>THEA Public Information Officer (PIO) will-</a:t>
            </a:r>
          </a:p>
          <a:p>
            <a:pPr lvl="1">
              <a:buFont typeface="Arial" panose="020B0604020202020204" pitchFamily="34" charset="0"/>
              <a:buChar char="•"/>
            </a:pPr>
            <a:r>
              <a:rPr lang="en-US" altLang="en-US" sz="2000" b="1" dirty="0"/>
              <a:t>Send Out Weekly Lane Closure Notifications</a:t>
            </a:r>
          </a:p>
          <a:p>
            <a:pPr lvl="1">
              <a:buFont typeface="Arial" panose="020B0604020202020204" pitchFamily="34" charset="0"/>
              <a:buChar char="•"/>
            </a:pPr>
            <a:r>
              <a:rPr lang="en-US" altLang="en-US" sz="2000" b="1" dirty="0"/>
              <a:t>Send Out Bi-weekly Project Status Emails</a:t>
            </a:r>
          </a:p>
          <a:p>
            <a:pPr lvl="1">
              <a:buFont typeface="Arial" panose="020B0604020202020204" pitchFamily="34" charset="0"/>
              <a:buChar char="•"/>
            </a:pPr>
            <a:r>
              <a:rPr lang="en-US" altLang="en-US" sz="2000" b="1" dirty="0"/>
              <a:t>Maintain and Update Project Website</a:t>
            </a:r>
          </a:p>
          <a:p>
            <a:pPr lvl="1">
              <a:buFont typeface="Arial" panose="020B0604020202020204" pitchFamily="34" charset="0"/>
              <a:buChar char="•"/>
            </a:pPr>
            <a:r>
              <a:rPr lang="en-US" altLang="en-US" sz="2000" b="1" dirty="0"/>
              <a:t>Post Updates on Social Media</a:t>
            </a:r>
          </a:p>
          <a:p>
            <a:r>
              <a:rPr lang="en-US" altLang="en-US" sz="2000" b="1" dirty="0"/>
              <a:t>Design Build Team will Coordinate Closely with PIO</a:t>
            </a:r>
          </a:p>
          <a:p>
            <a:r>
              <a:rPr lang="en-US" altLang="en-US" sz="2000" b="1" dirty="0"/>
              <a:t>Design Build Team will Attend Meetings with the Public to Provide Quick Response to the PIO that will Address Construction Issues </a:t>
            </a:r>
          </a:p>
          <a:p>
            <a:r>
              <a:rPr lang="en-US" altLang="en-US" sz="2000" b="1" dirty="0"/>
              <a:t>Design Build Team will Proactively Report any Interaction with the Public to the PIO</a:t>
            </a:r>
          </a:p>
          <a:p>
            <a:r>
              <a:rPr lang="en-US" altLang="en-US" sz="2000" b="1" dirty="0"/>
              <a:t>Design Build Team will Attend Meetings with Homeowners Associations or other groups as Requested by the PIO</a:t>
            </a:r>
          </a:p>
          <a:p>
            <a:r>
              <a:rPr lang="en-US" altLang="en-US" sz="2000" b="1" dirty="0"/>
              <a:t>Design Build Team will Provide Support as needed by PIO</a:t>
            </a:r>
          </a:p>
        </p:txBody>
      </p:sp>
    </p:spTree>
    <p:extLst>
      <p:ext uri="{BB962C8B-B14F-4D97-AF65-F5344CB8AC3E}">
        <p14:creationId xmlns:p14="http://schemas.microsoft.com/office/powerpoint/2010/main" val="3807236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Innovative Aspects &amp; ATC’s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228600"/>
            <a:ext cx="8341995" cy="5486400"/>
          </a:xfrm>
          <a:prstGeom prst="rect">
            <a:avLst/>
          </a:prstGeom>
        </p:spPr>
        <p:txBody>
          <a:bodyPr vert="horz" lIns="91440" tIns="45720" rIns="91440" bIns="45720" rtlCol="0" anchor="ctr">
            <a:normAutofit fontScale="70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a:p>
            <a:endParaRPr lang="en-US" dirty="0"/>
          </a:p>
          <a:p>
            <a:pPr marL="0" indent="0">
              <a:buNone/>
            </a:pPr>
            <a:r>
              <a:rPr lang="en-US" dirty="0"/>
              <a:t>The following will not be considered:</a:t>
            </a:r>
          </a:p>
          <a:p>
            <a:r>
              <a:rPr lang="en-US" dirty="0"/>
              <a:t>Reduction in the begin and end Project limits </a:t>
            </a:r>
          </a:p>
          <a:p>
            <a:r>
              <a:rPr lang="en-US" dirty="0"/>
              <a:t>Reduction in the number of lanes and lane widths as depicted in the Typical Section Package and Concept Plans</a:t>
            </a:r>
          </a:p>
          <a:p>
            <a:r>
              <a:rPr lang="en-US" dirty="0"/>
              <a:t>Reduction in permanent Design Speeds on all State or local roads </a:t>
            </a:r>
          </a:p>
          <a:p>
            <a:r>
              <a:rPr lang="en-US" dirty="0"/>
              <a:t>Reduction in the Access Classification and Control, or changes to the access management or property access requirements</a:t>
            </a:r>
          </a:p>
          <a:p>
            <a:r>
              <a:rPr lang="en-US" dirty="0"/>
              <a:t>Reduction in the minimum storage lengths at intersections, as depicted in the Concept Plans </a:t>
            </a:r>
          </a:p>
          <a:p>
            <a:r>
              <a:rPr lang="en-US" dirty="0"/>
              <a:t>Elimination of tolling point locations </a:t>
            </a:r>
          </a:p>
          <a:p>
            <a:r>
              <a:rPr lang="en-US" dirty="0"/>
              <a:t>Elimination or relocation of proposed median openings shown in the Concept Plans </a:t>
            </a:r>
          </a:p>
          <a:p>
            <a:r>
              <a:rPr lang="en-US" dirty="0"/>
              <a:t>Elimination of tolling site and equipment </a:t>
            </a:r>
          </a:p>
          <a:p>
            <a:endParaRPr lang="en-US" dirty="0"/>
          </a:p>
          <a:p>
            <a:r>
              <a:rPr lang="en-US" dirty="0"/>
              <a:t>ATC’s (One Round only) will follow standard FDOT process</a:t>
            </a:r>
          </a:p>
          <a:p>
            <a:pPr indent="-228600" eaLnBrk="1" hangingPunct="1">
              <a:lnSpc>
                <a:spcPct val="90000"/>
              </a:lnSpc>
            </a:pPr>
            <a:endParaRPr lang="en-US" sz="1900" dirty="0"/>
          </a:p>
        </p:txBody>
      </p:sp>
    </p:spTree>
    <p:extLst>
      <p:ext uri="{BB962C8B-B14F-4D97-AF65-F5344CB8AC3E}">
        <p14:creationId xmlns:p14="http://schemas.microsoft.com/office/powerpoint/2010/main" val="2329719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Written Technical Proposal</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762000"/>
            <a:ext cx="8494395" cy="50292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dirty="0"/>
              <a:t>Submit 1 Original, seven (7) Flash Drives containing the Technical Proposal in PDF format and seven (7) collated, complete sets of hard copies, including roll plots </a:t>
            </a:r>
          </a:p>
          <a:p>
            <a:pPr indent="-228600" eaLnBrk="1" hangingPunct="1">
              <a:lnSpc>
                <a:spcPct val="90000"/>
              </a:lnSpc>
            </a:pPr>
            <a:r>
              <a:rPr lang="en-US" sz="2400" dirty="0"/>
              <a:t>New Times Roman type font, minimum font size ten (10)</a:t>
            </a:r>
          </a:p>
          <a:p>
            <a:pPr indent="-228600" eaLnBrk="1" hangingPunct="1">
              <a:lnSpc>
                <a:spcPct val="90000"/>
              </a:lnSpc>
            </a:pPr>
            <a:r>
              <a:rPr lang="en-US" sz="2400" dirty="0"/>
              <a:t>Project Approach- Maximum of 10 pages</a:t>
            </a:r>
          </a:p>
          <a:p>
            <a:pPr marL="914400" lvl="1" indent="-228600" eaLnBrk="1" hangingPunct="1">
              <a:lnSpc>
                <a:spcPct val="90000"/>
              </a:lnSpc>
              <a:buFont typeface="Arial" panose="020B0604020202020204" pitchFamily="34" charset="0"/>
              <a:buChar char="•"/>
            </a:pPr>
            <a:r>
              <a:rPr lang="en-US" sz="2400" dirty="0"/>
              <a:t>8 ½” x 11” sheets</a:t>
            </a:r>
          </a:p>
          <a:p>
            <a:pPr marL="914400" lvl="1" indent="-228600" eaLnBrk="1" hangingPunct="1">
              <a:lnSpc>
                <a:spcPct val="90000"/>
              </a:lnSpc>
              <a:buFont typeface="Arial" panose="020B0604020202020204" pitchFamily="34" charset="0"/>
              <a:buChar char="•"/>
            </a:pPr>
            <a:r>
              <a:rPr lang="en-US" sz="2400" dirty="0"/>
              <a:t>Schedule Narrative for Design &amp; Construction with Bar Charts showing Critical Path. Duration w/no WAR</a:t>
            </a:r>
          </a:p>
          <a:p>
            <a:pPr indent="-228600" eaLnBrk="1" hangingPunct="1">
              <a:lnSpc>
                <a:spcPct val="90000"/>
              </a:lnSpc>
            </a:pPr>
            <a:r>
              <a:rPr lang="en-US" sz="2400" dirty="0"/>
              <a:t>Plans</a:t>
            </a:r>
          </a:p>
          <a:p>
            <a:pPr lvl="1" indent="-228600" eaLnBrk="1" hangingPunct="1">
              <a:lnSpc>
                <a:spcPct val="90000"/>
              </a:lnSpc>
            </a:pPr>
            <a:r>
              <a:rPr lang="en-US" sz="2400" dirty="0"/>
              <a:t>Plan &amp; Profile Sheets (Roll Plots or 11’ x17’ sheets)</a:t>
            </a:r>
          </a:p>
          <a:p>
            <a:pPr lvl="2" eaLnBrk="1" hangingPunct="1">
              <a:lnSpc>
                <a:spcPct val="90000"/>
              </a:lnSpc>
            </a:pPr>
            <a:r>
              <a:rPr lang="en-US" dirty="0"/>
              <a:t>Roll Plots (Max. Width- 36”, Max. Length- 48”)</a:t>
            </a:r>
          </a:p>
          <a:p>
            <a:pPr lvl="1" indent="-228600" eaLnBrk="1" hangingPunct="1">
              <a:lnSpc>
                <a:spcPct val="90000"/>
              </a:lnSpc>
            </a:pPr>
            <a:r>
              <a:rPr lang="en-US" sz="2400" dirty="0"/>
              <a:t>All Others (11” x17” sheets)</a:t>
            </a:r>
          </a:p>
          <a:p>
            <a:pPr indent="-228600" eaLnBrk="1" hangingPunct="1">
              <a:lnSpc>
                <a:spcPct val="90000"/>
              </a:lnSpc>
            </a:pPr>
            <a:r>
              <a:rPr lang="en-US" sz="2400" dirty="0"/>
              <a:t>TSP’s</a:t>
            </a:r>
          </a:p>
        </p:txBody>
      </p:sp>
    </p:spTree>
    <p:extLst>
      <p:ext uri="{BB962C8B-B14F-4D97-AF65-F5344CB8AC3E}">
        <p14:creationId xmlns:p14="http://schemas.microsoft.com/office/powerpoint/2010/main" val="1549443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Page Turn Meeting</a:t>
            </a: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762000"/>
            <a:ext cx="79228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dirty="0"/>
              <a:t>60 minutes followed by 5 minutes of THEA questions</a:t>
            </a:r>
          </a:p>
          <a:p>
            <a:pPr indent="-228600" eaLnBrk="1" hangingPunct="1">
              <a:lnSpc>
                <a:spcPct val="90000"/>
              </a:lnSpc>
            </a:pPr>
            <a:r>
              <a:rPr lang="en-US" sz="2400" dirty="0"/>
              <a:t>One unaltered Aerial Photo or Map allowed</a:t>
            </a:r>
          </a:p>
          <a:p>
            <a:pPr indent="-228600" eaLnBrk="1" hangingPunct="1">
              <a:lnSpc>
                <a:spcPct val="90000"/>
              </a:lnSpc>
            </a:pPr>
            <a:r>
              <a:rPr lang="en-US" sz="2400" dirty="0"/>
              <a:t>No other handouts, electronic presentations, etc. other than copies of the submitted Written Technical Proposal </a:t>
            </a:r>
          </a:p>
          <a:p>
            <a:pPr indent="-228600" eaLnBrk="1" hangingPunct="1">
              <a:lnSpc>
                <a:spcPct val="90000"/>
              </a:lnSpc>
            </a:pPr>
            <a:r>
              <a:rPr lang="en-US" sz="2400" dirty="0"/>
              <a:t>No questions allowed by the DB Team</a:t>
            </a:r>
          </a:p>
          <a:p>
            <a:pPr indent="-228600" eaLnBrk="1" hangingPunct="1">
              <a:lnSpc>
                <a:spcPct val="90000"/>
              </a:lnSpc>
            </a:pPr>
            <a:r>
              <a:rPr lang="en-US" sz="2400" dirty="0"/>
              <a:t>Maximum of 8 attendees of the DB Team allowed</a:t>
            </a:r>
          </a:p>
        </p:txBody>
      </p:sp>
    </p:spTree>
    <p:extLst>
      <p:ext uri="{BB962C8B-B14F-4D97-AF65-F5344CB8AC3E}">
        <p14:creationId xmlns:p14="http://schemas.microsoft.com/office/powerpoint/2010/main" val="708971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Q &amp; A Session</a:t>
            </a: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762000"/>
            <a:ext cx="79228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dirty="0"/>
              <a:t>60 minutes in length</a:t>
            </a:r>
          </a:p>
          <a:p>
            <a:pPr indent="-228600" eaLnBrk="1" hangingPunct="1">
              <a:lnSpc>
                <a:spcPct val="90000"/>
              </a:lnSpc>
            </a:pPr>
            <a:r>
              <a:rPr lang="en-US" sz="2400" dirty="0"/>
              <a:t>No other handouts, electronic presentations, etc. other than copies of the submitted Written Technical Proposal </a:t>
            </a:r>
          </a:p>
          <a:p>
            <a:pPr indent="-228600" eaLnBrk="1" hangingPunct="1">
              <a:lnSpc>
                <a:spcPct val="90000"/>
              </a:lnSpc>
            </a:pPr>
            <a:r>
              <a:rPr lang="en-US" sz="2400" dirty="0"/>
              <a:t>No questions allowed by the DB Team</a:t>
            </a:r>
          </a:p>
          <a:p>
            <a:pPr indent="-228600" eaLnBrk="1" hangingPunct="1">
              <a:lnSpc>
                <a:spcPct val="90000"/>
              </a:lnSpc>
            </a:pPr>
            <a:r>
              <a:rPr lang="en-US" sz="2400" dirty="0"/>
              <a:t>Some questions, but not necessarily all will be provided to each DB Team approximately 24 hours prior to their Q&amp; A Session</a:t>
            </a:r>
          </a:p>
        </p:txBody>
      </p:sp>
    </p:spTree>
    <p:extLst>
      <p:ext uri="{BB962C8B-B14F-4D97-AF65-F5344CB8AC3E}">
        <p14:creationId xmlns:p14="http://schemas.microsoft.com/office/powerpoint/2010/main" val="1551580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Roles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762000"/>
            <a:ext cx="82657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b="1" dirty="0"/>
              <a:t>Tampa Hillsborough Expressway Authority (THEA)</a:t>
            </a:r>
            <a:r>
              <a:rPr lang="en-US" sz="2400" dirty="0"/>
              <a:t>- Owner/Developer/Operator</a:t>
            </a:r>
          </a:p>
          <a:p>
            <a:pPr indent="-228600" eaLnBrk="1" hangingPunct="1">
              <a:lnSpc>
                <a:spcPct val="90000"/>
              </a:lnSpc>
            </a:pPr>
            <a:r>
              <a:rPr lang="en-US" sz="2400" b="1" dirty="0"/>
              <a:t>HNTB</a:t>
            </a:r>
            <a:r>
              <a:rPr lang="en-US" sz="2400" dirty="0"/>
              <a:t>- General Engineering Consultant (GEC) to THEA</a:t>
            </a:r>
          </a:p>
          <a:p>
            <a:pPr indent="-228600" eaLnBrk="1" hangingPunct="1">
              <a:lnSpc>
                <a:spcPct val="90000"/>
              </a:lnSpc>
            </a:pPr>
            <a:r>
              <a:rPr lang="en-US" sz="2400" b="1" dirty="0"/>
              <a:t>Tierra</a:t>
            </a:r>
            <a:r>
              <a:rPr lang="en-US" sz="2400" dirty="0"/>
              <a:t>- Geotechnical Consultant to  GEC &amp; THEA</a:t>
            </a:r>
          </a:p>
          <a:p>
            <a:pPr indent="-228600" eaLnBrk="1" hangingPunct="1">
              <a:lnSpc>
                <a:spcPct val="90000"/>
              </a:lnSpc>
            </a:pPr>
            <a:r>
              <a:rPr lang="en-US" sz="2400" b="1" dirty="0"/>
              <a:t>Omni</a:t>
            </a:r>
            <a:r>
              <a:rPr lang="en-US" sz="2400" dirty="0"/>
              <a:t>- Utilities Consultant to GEC &amp; THEA</a:t>
            </a:r>
          </a:p>
          <a:p>
            <a:pPr indent="-228600" eaLnBrk="1" hangingPunct="1">
              <a:lnSpc>
                <a:spcPct val="90000"/>
              </a:lnSpc>
            </a:pPr>
            <a:r>
              <a:rPr lang="en-US" sz="2400" b="1" dirty="0"/>
              <a:t>Playbook</a:t>
            </a:r>
            <a:r>
              <a:rPr lang="en-US" sz="2400" dirty="0"/>
              <a:t>- Public Involvement Consultant to THEA</a:t>
            </a:r>
          </a:p>
          <a:p>
            <a:pPr indent="-228600" eaLnBrk="1" hangingPunct="1">
              <a:lnSpc>
                <a:spcPct val="90000"/>
              </a:lnSpc>
            </a:pPr>
            <a:r>
              <a:rPr lang="en-US" sz="2400" b="1" dirty="0"/>
              <a:t>Dave May, PE</a:t>
            </a:r>
            <a:r>
              <a:rPr lang="en-US" sz="2400" dirty="0"/>
              <a:t>- THEA Project Manager</a:t>
            </a:r>
          </a:p>
          <a:p>
            <a:pPr indent="-228600" eaLnBrk="1" hangingPunct="1">
              <a:lnSpc>
                <a:spcPct val="90000"/>
              </a:lnSpc>
            </a:pPr>
            <a:r>
              <a:rPr lang="en-US" sz="2400" b="1" dirty="0"/>
              <a:t>Doug Burkhart, PE</a:t>
            </a:r>
            <a:r>
              <a:rPr lang="en-US" sz="2400" dirty="0"/>
              <a:t>- GEC Project Manager</a:t>
            </a:r>
          </a:p>
          <a:p>
            <a:pPr indent="-228600" eaLnBrk="1" hangingPunct="1">
              <a:lnSpc>
                <a:spcPct val="90000"/>
              </a:lnSpc>
            </a:pPr>
            <a:endParaRPr lang="en-US" sz="1900" dirty="0"/>
          </a:p>
        </p:txBody>
      </p:sp>
    </p:spTree>
    <p:extLst>
      <p:ext uri="{BB962C8B-B14F-4D97-AF65-F5344CB8AC3E}">
        <p14:creationId xmlns:p14="http://schemas.microsoft.com/office/powerpoint/2010/main" val="4231213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5A579B77-A90E-4C1F-A64D-6CCFD8E9B038}"/>
              </a:ext>
            </a:extLst>
          </p:cNvPr>
          <p:cNvSpPr txBox="1">
            <a:spLocks/>
          </p:cNvSpPr>
          <p:nvPr/>
        </p:nvSpPr>
        <p:spPr>
          <a:xfrm>
            <a:off x="3505200" y="457200"/>
            <a:ext cx="2133600" cy="769441"/>
          </a:xfrm>
          <a:prstGeom prst="rect">
            <a:avLst/>
          </a:prstGeom>
          <a:solidFill>
            <a:schemeClr val="tx2">
              <a:lumMod val="40000"/>
              <a:lumOff val="60000"/>
              <a:alpha val="10000"/>
            </a:schemeClr>
          </a:solidFill>
          <a:ln>
            <a:noFill/>
          </a:ln>
          <a:effectLst>
            <a:glow>
              <a:schemeClr val="tx2">
                <a:lumMod val="75000"/>
                <a:alpha val="40000"/>
              </a:schemeClr>
            </a:glow>
            <a:outerShdw blurRad="50800" dist="38100" dir="5400000" algn="t" rotWithShape="0">
              <a:prstClr val="black">
                <a:alpha val="40000"/>
              </a:prstClr>
            </a:outerShdw>
            <a:softEdge rad="127000"/>
          </a:effectLst>
        </p:spPr>
        <p:txBody>
          <a:bodyPr anchor="ctr"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b="1" dirty="0">
                <a:solidFill>
                  <a:schemeClr val="accent1">
                    <a:lumMod val="75000"/>
                  </a:schemeClr>
                </a:solidFill>
                <a:latin typeface="Euphemia" panose="020B0503040102020104" pitchFamily="34" charset="0"/>
                <a:ea typeface="Arial Unicode MS" panose="020B0604020202020204" pitchFamily="34" charset="-128"/>
                <a:cs typeface="Leelawadee" panose="020B0502040204020203" pitchFamily="34" charset="-34"/>
              </a:rPr>
              <a:t>Scoring</a:t>
            </a:r>
          </a:p>
        </p:txBody>
      </p:sp>
      <p:sp>
        <p:nvSpPr>
          <p:cNvPr id="4" name="TextBox 3">
            <a:extLst>
              <a:ext uri="{FF2B5EF4-FFF2-40B4-BE49-F238E27FC236}">
                <a16:creationId xmlns:a16="http://schemas.microsoft.com/office/drawing/2014/main" xmlns="" id="{83657F82-8D75-4D00-9E42-6FB7DC337B56}"/>
              </a:ext>
            </a:extLst>
          </p:cNvPr>
          <p:cNvSpPr txBox="1"/>
          <p:nvPr/>
        </p:nvSpPr>
        <p:spPr>
          <a:xfrm>
            <a:off x="228600" y="1447800"/>
            <a:ext cx="3886200" cy="4064000"/>
          </a:xfrm>
          <a:prstGeom prst="rect">
            <a:avLst/>
          </a:prstGeom>
          <a:noFill/>
          <a:effectLst>
            <a:outerShdw blurRad="393700" dist="38100" dir="5400000" algn="t" rotWithShape="0">
              <a:prstClr val="black">
                <a:alpha val="40000"/>
              </a:prstClr>
            </a:outerShdw>
          </a:effectLst>
        </p:spPr>
        <p:txBody>
          <a:bodyPr wrap="square">
            <a:spAutoFit/>
          </a:bodyPr>
          <a:lstStyle/>
          <a:p>
            <a:pPr eaLnBrk="1" fontAlgn="auto" hangingPunct="1">
              <a:spcBef>
                <a:spcPts val="0"/>
              </a:spcBef>
              <a:spcAft>
                <a:spcPts val="0"/>
              </a:spcAft>
              <a:defRPr/>
            </a:pPr>
            <a:r>
              <a:rPr lang="en-US" b="1" dirty="0">
                <a:solidFill>
                  <a:prstClr val="black"/>
                </a:solidFill>
                <a:latin typeface="Calibri" panose="020F0502020204030204" pitchFamily="34" charset="0"/>
                <a:ea typeface="+mn-ea"/>
              </a:rPr>
              <a:t>Element:	       Points:</a:t>
            </a:r>
          </a:p>
          <a:p>
            <a:pPr eaLnBrk="1" fontAlgn="auto" hangingPunct="1">
              <a:spcBef>
                <a:spcPts val="0"/>
              </a:spcBef>
              <a:spcAft>
                <a:spcPts val="0"/>
              </a:spcAft>
              <a:defRPr/>
            </a:pPr>
            <a:endParaRPr lang="en-US" b="1" dirty="0">
              <a:solidFill>
                <a:prstClr val="black"/>
              </a:solidFill>
              <a:latin typeface="Calibri" panose="020F0502020204030204" pitchFamily="34" charset="0"/>
              <a:ea typeface="+mn-ea"/>
            </a:endParaRPr>
          </a:p>
          <a:p>
            <a:pPr eaLnBrk="1" fontAlgn="auto" hangingPunct="1">
              <a:spcBef>
                <a:spcPts val="0"/>
              </a:spcBef>
              <a:spcAft>
                <a:spcPts val="0"/>
              </a:spcAft>
              <a:defRPr/>
            </a:pPr>
            <a:r>
              <a:rPr lang="en-US" b="1" dirty="0">
                <a:solidFill>
                  <a:prstClr val="black"/>
                </a:solidFill>
                <a:latin typeface="Calibri" panose="020F0502020204030204" pitchFamily="34" charset="0"/>
                <a:ea typeface="+mn-ea"/>
              </a:rPr>
              <a:t>Letter of Interest	20</a:t>
            </a:r>
          </a:p>
          <a:p>
            <a:pPr eaLnBrk="1" fontAlgn="auto" hangingPunct="1">
              <a:spcBef>
                <a:spcPts val="0"/>
              </a:spcBef>
              <a:spcAft>
                <a:spcPts val="0"/>
              </a:spcAft>
              <a:defRPr/>
            </a:pPr>
            <a:r>
              <a:rPr lang="en-US" b="1" dirty="0">
                <a:solidFill>
                  <a:prstClr val="black"/>
                </a:solidFill>
                <a:latin typeface="Calibri" panose="020F0502020204030204" pitchFamily="34" charset="0"/>
                <a:ea typeface="+mn-ea"/>
              </a:rPr>
              <a:t>Design			10</a:t>
            </a:r>
          </a:p>
          <a:p>
            <a:pPr eaLnBrk="1" fontAlgn="auto" hangingPunct="1">
              <a:spcBef>
                <a:spcPts val="0"/>
              </a:spcBef>
              <a:spcAft>
                <a:spcPts val="0"/>
              </a:spcAft>
              <a:defRPr/>
            </a:pPr>
            <a:r>
              <a:rPr lang="en-US" b="1" dirty="0">
                <a:solidFill>
                  <a:prstClr val="black"/>
                </a:solidFill>
                <a:latin typeface="Calibri" panose="020F0502020204030204" pitchFamily="34" charset="0"/>
                <a:ea typeface="+mn-ea"/>
              </a:rPr>
              <a:t>Construction		10</a:t>
            </a:r>
          </a:p>
          <a:p>
            <a:pPr eaLnBrk="1" fontAlgn="auto" hangingPunct="1">
              <a:spcBef>
                <a:spcPts val="0"/>
              </a:spcBef>
              <a:spcAft>
                <a:spcPts val="0"/>
              </a:spcAft>
              <a:defRPr/>
            </a:pPr>
            <a:r>
              <a:rPr lang="en-US" b="1" dirty="0">
                <a:solidFill>
                  <a:prstClr val="black"/>
                </a:solidFill>
                <a:latin typeface="Calibri" panose="020F0502020204030204" pitchFamily="34" charset="0"/>
                <a:ea typeface="+mn-ea"/>
              </a:rPr>
              <a:t>MOT			15</a:t>
            </a:r>
          </a:p>
          <a:p>
            <a:pPr eaLnBrk="1" fontAlgn="auto" hangingPunct="1">
              <a:spcBef>
                <a:spcPts val="0"/>
              </a:spcBef>
              <a:spcAft>
                <a:spcPts val="0"/>
              </a:spcAft>
              <a:defRPr/>
            </a:pPr>
            <a:r>
              <a:rPr lang="en-US" b="1" dirty="0">
                <a:solidFill>
                  <a:prstClr val="black"/>
                </a:solidFill>
                <a:latin typeface="Calibri" panose="020F0502020204030204" pitchFamily="34" charset="0"/>
                <a:ea typeface="+mn-ea"/>
              </a:rPr>
              <a:t>Schedule		15</a:t>
            </a:r>
          </a:p>
          <a:p>
            <a:pPr eaLnBrk="1" fontAlgn="auto" hangingPunct="1">
              <a:spcBef>
                <a:spcPts val="0"/>
              </a:spcBef>
              <a:spcAft>
                <a:spcPts val="0"/>
              </a:spcAft>
              <a:defRPr/>
            </a:pPr>
            <a:r>
              <a:rPr lang="en-US" b="1" dirty="0">
                <a:solidFill>
                  <a:prstClr val="black"/>
                </a:solidFill>
                <a:latin typeface="Calibri" panose="020F0502020204030204" pitchFamily="34" charset="0"/>
                <a:ea typeface="+mn-ea"/>
              </a:rPr>
              <a:t>Price			30 </a:t>
            </a:r>
          </a:p>
          <a:p>
            <a:pPr eaLnBrk="1" fontAlgn="auto" hangingPunct="1">
              <a:spcBef>
                <a:spcPts val="0"/>
              </a:spcBef>
              <a:spcAft>
                <a:spcPts val="0"/>
              </a:spcAft>
              <a:defRPr/>
            </a:pPr>
            <a:endParaRPr lang="en-US" b="1" dirty="0">
              <a:solidFill>
                <a:prstClr val="black"/>
              </a:solidFill>
              <a:latin typeface="Calibri" panose="020F0502020204030204" pitchFamily="34" charset="0"/>
              <a:ea typeface="+mn-ea"/>
            </a:endParaRPr>
          </a:p>
          <a:p>
            <a:pPr eaLnBrk="1" fontAlgn="auto" hangingPunct="1">
              <a:spcBef>
                <a:spcPts val="0"/>
              </a:spcBef>
              <a:spcAft>
                <a:spcPts val="0"/>
              </a:spcAft>
              <a:defRPr/>
            </a:pPr>
            <a:r>
              <a:rPr lang="en-US" b="1" dirty="0">
                <a:solidFill>
                  <a:prstClr val="black"/>
                </a:solidFill>
                <a:latin typeface="Calibri" panose="020F0502020204030204" pitchFamily="34" charset="0"/>
                <a:ea typeface="+mn-ea"/>
              </a:rPr>
              <a:t>Total Possible Points: 	100</a:t>
            </a:r>
          </a:p>
          <a:p>
            <a:pPr eaLnBrk="1" fontAlgn="auto" hangingPunct="1">
              <a:spcBef>
                <a:spcPts val="0"/>
              </a:spcBef>
              <a:spcAft>
                <a:spcPts val="0"/>
              </a:spcAft>
              <a:defRPr/>
            </a:pPr>
            <a:endParaRPr lang="en-US" sz="1800" dirty="0">
              <a:solidFill>
                <a:prstClr val="black"/>
              </a:solidFill>
              <a:latin typeface="Calibri" panose="020F0502020204030204"/>
              <a:ea typeface="+mn-ea"/>
            </a:endParaRPr>
          </a:p>
        </p:txBody>
      </p:sp>
      <p:sp>
        <p:nvSpPr>
          <p:cNvPr id="2" name="Rectangle 1">
            <a:extLst>
              <a:ext uri="{FF2B5EF4-FFF2-40B4-BE49-F238E27FC236}">
                <a16:creationId xmlns:a16="http://schemas.microsoft.com/office/drawing/2014/main" xmlns="" id="{E37AC200-77E3-4962-BFD1-AEA58044392A}"/>
              </a:ext>
            </a:extLst>
          </p:cNvPr>
          <p:cNvSpPr/>
          <p:nvPr/>
        </p:nvSpPr>
        <p:spPr>
          <a:xfrm>
            <a:off x="4114800" y="1470212"/>
            <a:ext cx="4572000" cy="4524315"/>
          </a:xfrm>
          <a:prstGeom prst="rect">
            <a:avLst/>
          </a:prstGeom>
        </p:spPr>
        <p:txBody>
          <a:bodyPr>
            <a:spAutoFit/>
          </a:bodyPr>
          <a:lstStyle/>
          <a:p>
            <a:r>
              <a:rPr lang="en-US" b="1" dirty="0">
                <a:solidFill>
                  <a:prstClr val="black"/>
                </a:solidFill>
                <a:latin typeface="Calibri" panose="020F0502020204030204" pitchFamily="34" charset="0"/>
                <a:ea typeface="+mn-ea"/>
              </a:rPr>
              <a:t>Price Proposal scoring: </a:t>
            </a:r>
          </a:p>
          <a:p>
            <a:endParaRPr lang="en-US" b="1" dirty="0">
              <a:solidFill>
                <a:prstClr val="black"/>
              </a:solidFill>
              <a:latin typeface="Calibri" panose="020F0502020204030204" pitchFamily="34" charset="0"/>
              <a:ea typeface="+mn-ea"/>
            </a:endParaRPr>
          </a:p>
          <a:p>
            <a:r>
              <a:rPr lang="en-US" b="1" dirty="0">
                <a:solidFill>
                  <a:prstClr val="black"/>
                </a:solidFill>
                <a:latin typeface="Calibri" panose="020F0502020204030204" pitchFamily="34" charset="0"/>
                <a:ea typeface="+mn-ea"/>
              </a:rPr>
              <a:t>X/Y multiplied by 30 </a:t>
            </a:r>
          </a:p>
          <a:p>
            <a:r>
              <a:rPr lang="en-US" b="1" dirty="0">
                <a:solidFill>
                  <a:prstClr val="black"/>
                </a:solidFill>
                <a:latin typeface="Calibri" panose="020F0502020204030204" pitchFamily="34" charset="0"/>
                <a:ea typeface="+mn-ea"/>
              </a:rPr>
              <a:t> </a:t>
            </a:r>
          </a:p>
          <a:p>
            <a:r>
              <a:rPr lang="en-US" b="1" dirty="0">
                <a:solidFill>
                  <a:prstClr val="black"/>
                </a:solidFill>
                <a:latin typeface="Calibri" panose="020F0502020204030204" pitchFamily="34" charset="0"/>
                <a:ea typeface="+mn-ea"/>
              </a:rPr>
              <a:t>Where: </a:t>
            </a:r>
          </a:p>
          <a:p>
            <a:r>
              <a:rPr lang="en-US" b="1" dirty="0">
                <a:solidFill>
                  <a:prstClr val="black"/>
                </a:solidFill>
                <a:latin typeface="Calibri" panose="020F0502020204030204" pitchFamily="34" charset="0"/>
                <a:ea typeface="+mn-ea"/>
              </a:rPr>
              <a:t>X = the lowest Scored Price as proposed by any responsive Proposer </a:t>
            </a:r>
          </a:p>
          <a:p>
            <a:r>
              <a:rPr lang="en-US" b="1" dirty="0">
                <a:solidFill>
                  <a:prstClr val="black"/>
                </a:solidFill>
                <a:latin typeface="Calibri" panose="020F0502020204030204" pitchFamily="34" charset="0"/>
                <a:ea typeface="+mn-ea"/>
              </a:rPr>
              <a:t>Y = the Scored Price proposed by Proposer </a:t>
            </a:r>
          </a:p>
          <a:p>
            <a:r>
              <a:rPr lang="en-US" b="1" dirty="0">
                <a:solidFill>
                  <a:prstClr val="black"/>
                </a:solidFill>
                <a:latin typeface="Calibri" panose="020F0502020204030204" pitchFamily="34" charset="0"/>
                <a:ea typeface="+mn-ea"/>
              </a:rPr>
              <a:t>A = Proposer’s Price Proposal score, to three decimal places </a:t>
            </a:r>
          </a:p>
        </p:txBody>
      </p:sp>
    </p:spTree>
    <p:extLst>
      <p:ext uri="{BB962C8B-B14F-4D97-AF65-F5344CB8AC3E}">
        <p14:creationId xmlns:p14="http://schemas.microsoft.com/office/powerpoint/2010/main" val="1402054837"/>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b="1" dirty="0">
                <a:latin typeface="Euphemia" panose="020B0503040102020104" pitchFamily="34" charset="0"/>
              </a:rPr>
              <a:t>Procurement Schedule</a:t>
            </a:r>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762000"/>
            <a:ext cx="79228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p:txBody>
      </p:sp>
      <p:sp>
        <p:nvSpPr>
          <p:cNvPr id="6" name="Content Placeholder 2">
            <a:extLst>
              <a:ext uri="{FF2B5EF4-FFF2-40B4-BE49-F238E27FC236}">
                <a16:creationId xmlns:a16="http://schemas.microsoft.com/office/drawing/2014/main" xmlns="" id="{FB3A9028-1174-4BEE-B1F6-F7EC30E23036}"/>
              </a:ext>
            </a:extLst>
          </p:cNvPr>
          <p:cNvSpPr txBox="1">
            <a:spLocks/>
          </p:cNvSpPr>
          <p:nvPr/>
        </p:nvSpPr>
        <p:spPr>
          <a:xfrm>
            <a:off x="573404" y="457200"/>
            <a:ext cx="8265795" cy="42672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a:p>
            <a:pPr marL="114300" indent="0" eaLnBrk="1" hangingPunct="1">
              <a:lnSpc>
                <a:spcPct val="90000"/>
              </a:lnSpc>
              <a:buNone/>
            </a:pPr>
            <a:endParaRPr lang="en-US" sz="1900" dirty="0"/>
          </a:p>
        </p:txBody>
      </p:sp>
      <p:sp>
        <p:nvSpPr>
          <p:cNvPr id="4" name="TextBox 3">
            <a:extLst>
              <a:ext uri="{FF2B5EF4-FFF2-40B4-BE49-F238E27FC236}">
                <a16:creationId xmlns:a16="http://schemas.microsoft.com/office/drawing/2014/main" xmlns="" id="{5196AD40-3CED-4CA5-8024-F7136633F472}"/>
              </a:ext>
            </a:extLst>
          </p:cNvPr>
          <p:cNvSpPr txBox="1"/>
          <p:nvPr/>
        </p:nvSpPr>
        <p:spPr>
          <a:xfrm>
            <a:off x="381000" y="838200"/>
            <a:ext cx="8534399" cy="5386090"/>
          </a:xfrm>
          <a:prstGeom prst="rect">
            <a:avLst/>
          </a:prstGeom>
          <a:noFill/>
        </p:spPr>
        <p:txBody>
          <a:bodyPr wrap="square" rtlCol="0">
            <a:spAutoFit/>
          </a:bodyPr>
          <a:lstStyle/>
          <a:p>
            <a:r>
              <a:rPr lang="en-US" sz="1600" dirty="0"/>
              <a:t>Thurs., Aug. 2, 2018	Deadline to request participation in ATC Mtg. No. 1</a:t>
            </a:r>
          </a:p>
          <a:p>
            <a:r>
              <a:rPr lang="en-US" sz="1600" dirty="0"/>
              <a:t>Thurs., Aug, 9, 2018	Deadline to submit Preliminary List of ATC’s prior to ATC 				Meeting No. 1</a:t>
            </a:r>
          </a:p>
          <a:p>
            <a:r>
              <a:rPr lang="en-US" sz="1600" dirty="0"/>
              <a:t>Wed., Aug. 15, 2018	One-on-One ATC Meetings</a:t>
            </a:r>
          </a:p>
          <a:p>
            <a:r>
              <a:rPr lang="en-US" sz="1600" dirty="0"/>
              <a:t>Tues., Aug. 28, 2018	Deadline to submit ATC Concept Proposals &amp; Design 				Exceptions or Variations</a:t>
            </a:r>
          </a:p>
          <a:p>
            <a:r>
              <a:rPr lang="en-US" sz="1600" dirty="0"/>
              <a:t>Fri., Aug. 31, 2018		Deadline to submit Questions prior to Technical Proposal</a:t>
            </a:r>
          </a:p>
          <a:p>
            <a:r>
              <a:rPr lang="en-US" sz="1600" dirty="0"/>
              <a:t>Fri., Sept. 7, 2018		Deadline for Authority to post Responses to Questions</a:t>
            </a:r>
          </a:p>
          <a:p>
            <a:r>
              <a:rPr lang="en-US" sz="1600" dirty="0"/>
              <a:t>Fri., Sept. 28, 2018 		Technical Proposals Due</a:t>
            </a:r>
          </a:p>
          <a:p>
            <a:r>
              <a:rPr lang="en-US" sz="1600" dirty="0"/>
              <a:t>Wed., Oct. 3, 2018		Deadline to “opt out” of Technical Proposal Page Turn Meeting</a:t>
            </a:r>
          </a:p>
          <a:p>
            <a:r>
              <a:rPr lang="en-US" sz="1600" dirty="0"/>
              <a:t>Thurs., Oct. 11, 2018	Technical Proposal Page Turn Meetings</a:t>
            </a:r>
          </a:p>
          <a:p>
            <a:r>
              <a:rPr lang="en-US" sz="1600" dirty="0"/>
              <a:t>Wed,. Oct, 24, 2018		Question &amp; Answer Sessions</a:t>
            </a:r>
          </a:p>
          <a:p>
            <a:r>
              <a:rPr lang="en-US" sz="1600" dirty="0"/>
              <a:t>Thurs., Nov. 1, 2018		Deadline to submit Written Clarification Letter following Q &amp; A  			Sessions and Questions prior to submission of Price Proposal</a:t>
            </a:r>
          </a:p>
          <a:p>
            <a:r>
              <a:rPr lang="en-US" sz="1600" dirty="0"/>
              <a:t>Tues., Nov. 6, 2018		Deadline for Authority to post Responses to Questions</a:t>
            </a:r>
          </a:p>
          <a:p>
            <a:r>
              <a:rPr lang="en-US" sz="1600" dirty="0"/>
              <a:t>Mon., Nov. 12, 2018		Price Proposals Due, announcing of Technical Scores, 				and posting of Final Scores and Bid Prices</a:t>
            </a:r>
          </a:p>
          <a:p>
            <a:r>
              <a:rPr lang="en-US" sz="1600" dirty="0"/>
              <a:t>Mon., Nov. 26, 2018		Public Meeting of Selection Committee &amp; posting of Award</a:t>
            </a:r>
          </a:p>
          <a:p>
            <a:r>
              <a:rPr lang="en-US" sz="1600" dirty="0"/>
              <a:t>Fri., Nov. 30, 2018		Anticipated Award Date</a:t>
            </a:r>
          </a:p>
          <a:p>
            <a:r>
              <a:rPr lang="en-US" sz="1600" dirty="0"/>
              <a:t>Tues., Dec. 18, 2018	Anticipated Execution Date</a:t>
            </a:r>
          </a:p>
          <a:p>
            <a:endParaRPr lang="en-US" sz="1200" dirty="0"/>
          </a:p>
          <a:p>
            <a:endParaRPr lang="en-US" sz="1200" dirty="0"/>
          </a:p>
        </p:txBody>
      </p:sp>
    </p:spTree>
    <p:extLst>
      <p:ext uri="{BB962C8B-B14F-4D97-AF65-F5344CB8AC3E}">
        <p14:creationId xmlns:p14="http://schemas.microsoft.com/office/powerpoint/2010/main" val="3527005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CDA5B05A-B59C-4F2A-94FB-D82A20992433}"/>
              </a:ext>
            </a:extLst>
          </p:cNvPr>
          <p:cNvSpPr txBox="1">
            <a:spLocks/>
          </p:cNvSpPr>
          <p:nvPr/>
        </p:nvSpPr>
        <p:spPr>
          <a:xfrm>
            <a:off x="3886200" y="457200"/>
            <a:ext cx="1219200" cy="769441"/>
          </a:xfrm>
          <a:prstGeom prst="rect">
            <a:avLst/>
          </a:prstGeom>
          <a:solidFill>
            <a:schemeClr val="tx2">
              <a:lumMod val="40000"/>
              <a:lumOff val="60000"/>
              <a:alpha val="10000"/>
            </a:schemeClr>
          </a:solidFill>
          <a:ln>
            <a:noFill/>
          </a:ln>
          <a:effectLst>
            <a:glow>
              <a:schemeClr val="tx2">
                <a:lumMod val="75000"/>
                <a:alpha val="40000"/>
              </a:schemeClr>
            </a:glow>
            <a:outerShdw blurRad="50800" dist="38100" dir="5400000" algn="t" rotWithShape="0">
              <a:prstClr val="black">
                <a:alpha val="40000"/>
              </a:prstClr>
            </a:outerShdw>
            <a:softEdge rad="127000"/>
          </a:effectLst>
        </p:spPr>
        <p:txBody>
          <a:bodyPr anchor="ctr"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b="1" dirty="0">
                <a:solidFill>
                  <a:schemeClr val="accent1">
                    <a:lumMod val="75000"/>
                  </a:schemeClr>
                </a:solidFill>
                <a:latin typeface="Euphemia" panose="020B0503040102020104" pitchFamily="34" charset="0"/>
                <a:ea typeface="Arial Unicode MS" panose="020B0604020202020204" pitchFamily="34" charset="-128"/>
                <a:cs typeface="Leelawadee" panose="020B0502040204020203" pitchFamily="34" charset="-34"/>
              </a:rPr>
              <a:t>SBE</a:t>
            </a:r>
          </a:p>
        </p:txBody>
      </p:sp>
      <p:sp>
        <p:nvSpPr>
          <p:cNvPr id="4" name="TextBox 3">
            <a:extLst>
              <a:ext uri="{FF2B5EF4-FFF2-40B4-BE49-F238E27FC236}">
                <a16:creationId xmlns:a16="http://schemas.microsoft.com/office/drawing/2014/main" xmlns="" id="{062C93F1-7BAF-4FFF-AA47-0D65823301BF}"/>
              </a:ext>
            </a:extLst>
          </p:cNvPr>
          <p:cNvSpPr txBox="1"/>
          <p:nvPr/>
        </p:nvSpPr>
        <p:spPr>
          <a:xfrm>
            <a:off x="495300" y="1219200"/>
            <a:ext cx="8001000" cy="5262563"/>
          </a:xfrm>
          <a:prstGeom prst="rect">
            <a:avLst/>
          </a:prstGeom>
          <a:noFill/>
          <a:effectLst>
            <a:outerShdw blurRad="393700" dist="38100" dir="5400000" algn="t" rotWithShape="0">
              <a:prstClr val="black">
                <a:alpha val="40000"/>
              </a:prstClr>
            </a:outerShdw>
          </a:effectLst>
        </p:spPr>
        <p:txBody>
          <a:bodyPr>
            <a:spAutoFit/>
          </a:bodyPr>
          <a:lstStyle/>
          <a:p>
            <a:pPr>
              <a:defRPr/>
            </a:pPr>
            <a:r>
              <a:rPr lang="en-US" b="1" dirty="0"/>
              <a:t>THEA’s Small Business Enterprise (SBE) Policy requires nondiscrimination on the basis of race, color, national origin, and gender in its employment and contracting practices and encourages the solicitation and utilization of SBE’s.  This means that the Authority’s goal is to spend a portion of the highway dollars with Certified SBE’s as prime Design-Build Firms or as subcontractors.  Race-neutral means that the Authority believes that the overall goal can be achieved through the normal competitive procurement process. </a:t>
            </a:r>
            <a:r>
              <a:rPr lang="en-US" b="1" u="sng" dirty="0">
                <a:solidFill>
                  <a:srgbClr val="FF0000"/>
                </a:solidFill>
              </a:rPr>
              <a:t>THEA has exceeded 15% SBE participation on its program for the last several years.</a:t>
            </a:r>
          </a:p>
          <a:p>
            <a:pPr>
              <a:defRPr/>
            </a:pPr>
            <a:r>
              <a:rPr lang="en-US" dirty="0"/>
              <a:t> </a:t>
            </a:r>
          </a:p>
          <a:p>
            <a:pPr>
              <a:defRPr/>
            </a:pPr>
            <a:r>
              <a:rPr lang="en-US" dirty="0"/>
              <a:t> </a:t>
            </a:r>
          </a:p>
        </p:txBody>
      </p:sp>
    </p:spTree>
    <p:extLst>
      <p:ext uri="{BB962C8B-B14F-4D97-AF65-F5344CB8AC3E}">
        <p14:creationId xmlns:p14="http://schemas.microsoft.com/office/powerpoint/2010/main" val="1072324906"/>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DB Stipend</a:t>
            </a: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762000"/>
            <a:ext cx="79228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p:txBody>
      </p:sp>
      <p:sp>
        <p:nvSpPr>
          <p:cNvPr id="6" name="Content Placeholder 2">
            <a:extLst>
              <a:ext uri="{FF2B5EF4-FFF2-40B4-BE49-F238E27FC236}">
                <a16:creationId xmlns:a16="http://schemas.microsoft.com/office/drawing/2014/main" xmlns="" id="{6F238852-69C0-4178-BA42-43A77AC2E14B}"/>
              </a:ext>
            </a:extLst>
          </p:cNvPr>
          <p:cNvSpPr txBox="1">
            <a:spLocks/>
          </p:cNvSpPr>
          <p:nvPr/>
        </p:nvSpPr>
        <p:spPr>
          <a:xfrm>
            <a:off x="649605" y="533400"/>
            <a:ext cx="8494395" cy="50292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dirty="0"/>
              <a:t>$46,166 per non-selected shortlisted Design-Build Firm that meets the stipend eligibility requirements </a:t>
            </a:r>
          </a:p>
          <a:p>
            <a:pPr indent="-228600" eaLnBrk="1" hangingPunct="1">
              <a:lnSpc>
                <a:spcPct val="90000"/>
              </a:lnSpc>
            </a:pPr>
            <a:r>
              <a:rPr lang="en-US" sz="2400" dirty="0"/>
              <a:t>Design-Build Firm must fully execute with original signatures and have delivered to the Authority </a:t>
            </a:r>
            <a:r>
              <a:rPr lang="en-US" sz="2400" dirty="0" smtClean="0"/>
              <a:t>no later than July 18, 2018, </a:t>
            </a:r>
            <a:r>
              <a:rPr lang="en-US" sz="2400" dirty="0"/>
              <a:t>four (4) originals of the Design-Build Stipend Agreement. TSP’s</a:t>
            </a:r>
          </a:p>
        </p:txBody>
      </p:sp>
    </p:spTree>
    <p:extLst>
      <p:ext uri="{BB962C8B-B14F-4D97-AF65-F5344CB8AC3E}">
        <p14:creationId xmlns:p14="http://schemas.microsoft.com/office/powerpoint/2010/main" val="3877643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phic 28" descr="Meeting">
            <a:extLst>
              <a:ext uri="{FF2B5EF4-FFF2-40B4-BE49-F238E27FC236}">
                <a16:creationId xmlns:a16="http://schemas.microsoft.com/office/drawing/2014/main" xmlns="" id="{3BF8AD36-BCE3-485E-A4B4-7935F588387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940831" y="2880717"/>
            <a:ext cx="1096566" cy="1096566"/>
          </a:xfrm>
          <a:prstGeom prst="rect">
            <a:avLst/>
          </a:prstGeom>
        </p:spPr>
      </p:pic>
      <p:sp>
        <p:nvSpPr>
          <p:cNvPr id="3" name="Content Placeholder 2">
            <a:extLst>
              <a:ext uri="{FF2B5EF4-FFF2-40B4-BE49-F238E27FC236}">
                <a16:creationId xmlns:a16="http://schemas.microsoft.com/office/drawing/2014/main" xmlns="" id="{139C2F53-804F-420A-9F85-E0CD2A493B20}"/>
              </a:ext>
            </a:extLst>
          </p:cNvPr>
          <p:cNvSpPr>
            <a:spLocks noGrp="1"/>
          </p:cNvSpPr>
          <p:nvPr>
            <p:ph idx="1"/>
          </p:nvPr>
        </p:nvSpPr>
        <p:spPr>
          <a:xfrm>
            <a:off x="304800" y="1447800"/>
            <a:ext cx="7162800" cy="4465637"/>
          </a:xfrm>
        </p:spPr>
        <p:txBody>
          <a:bodyPr vert="horz" lIns="91440" tIns="45720" rIns="91440" bIns="45720" rtlCol="0" anchor="ctr">
            <a:normAutofit fontScale="92500" lnSpcReduction="10000"/>
          </a:bodyPr>
          <a:lstStyle/>
          <a:p>
            <a:pPr marL="114300" indent="0" eaLnBrk="1" hangingPunct="1">
              <a:lnSpc>
                <a:spcPct val="90000"/>
              </a:lnSpc>
              <a:buNone/>
              <a:defRPr/>
            </a:pPr>
            <a:r>
              <a:rPr lang="en-US" altLang="en-US" b="1" dirty="0"/>
              <a:t>South Selmon Median Safety DB Project:</a:t>
            </a:r>
          </a:p>
          <a:p>
            <a:pPr marL="114300" indent="0" eaLnBrk="1" hangingPunct="1">
              <a:lnSpc>
                <a:spcPct val="90000"/>
              </a:lnSpc>
              <a:buNone/>
              <a:defRPr/>
            </a:pPr>
            <a:endParaRPr lang="en-US" altLang="en-US" sz="2000" b="1" dirty="0"/>
          </a:p>
          <a:p>
            <a:pPr lvl="1" indent="-228600" eaLnBrk="1" hangingPunct="1">
              <a:lnSpc>
                <a:spcPct val="90000"/>
              </a:lnSpc>
              <a:buFont typeface="Arial" panose="020B0604020202020204" pitchFamily="34" charset="0"/>
              <a:buChar char="•"/>
              <a:defRPr/>
            </a:pPr>
            <a:r>
              <a:rPr lang="en-US" altLang="en-US" sz="2200" b="1" dirty="0"/>
              <a:t>TRC Members:</a:t>
            </a:r>
          </a:p>
          <a:p>
            <a:pPr marL="1200150" lvl="2" eaLnBrk="1" hangingPunct="1">
              <a:lnSpc>
                <a:spcPct val="90000"/>
              </a:lnSpc>
              <a:defRPr/>
            </a:pPr>
            <a:r>
              <a:rPr lang="en-US" sz="2200" dirty="0"/>
              <a:t>Dave May, PE – THEA</a:t>
            </a:r>
          </a:p>
          <a:p>
            <a:pPr marL="1200150" lvl="2" eaLnBrk="1" hangingPunct="1">
              <a:lnSpc>
                <a:spcPct val="90000"/>
              </a:lnSpc>
              <a:defRPr/>
            </a:pPr>
            <a:r>
              <a:rPr lang="en-US" sz="2200" dirty="0"/>
              <a:t>Bob Frey, AICP – THEA</a:t>
            </a:r>
          </a:p>
          <a:p>
            <a:pPr marL="1200150" lvl="2" eaLnBrk="1" hangingPunct="1">
              <a:lnSpc>
                <a:spcPct val="90000"/>
              </a:lnSpc>
              <a:defRPr/>
            </a:pPr>
            <a:r>
              <a:rPr lang="en-US" sz="2200" dirty="0"/>
              <a:t>Christina Kopp, AICP – THEA</a:t>
            </a:r>
          </a:p>
          <a:p>
            <a:pPr marL="1200150" lvl="2" eaLnBrk="1" hangingPunct="1">
              <a:lnSpc>
                <a:spcPct val="90000"/>
              </a:lnSpc>
              <a:defRPr/>
            </a:pPr>
            <a:endParaRPr lang="en-US" altLang="en-US" sz="2200" b="1" dirty="0"/>
          </a:p>
          <a:p>
            <a:pPr lvl="1" indent="-228600" eaLnBrk="1" hangingPunct="1">
              <a:lnSpc>
                <a:spcPct val="90000"/>
              </a:lnSpc>
              <a:buFont typeface="Arial" panose="020B0604020202020204" pitchFamily="34" charset="0"/>
              <a:buChar char="•"/>
              <a:defRPr/>
            </a:pPr>
            <a:r>
              <a:rPr lang="en-US" altLang="en-US" sz="2200" b="1" dirty="0"/>
              <a:t>Technical Advisors:</a:t>
            </a:r>
          </a:p>
          <a:p>
            <a:pPr marL="1200150" lvl="2" eaLnBrk="1" hangingPunct="1">
              <a:lnSpc>
                <a:spcPct val="90000"/>
              </a:lnSpc>
              <a:defRPr/>
            </a:pPr>
            <a:r>
              <a:rPr lang="en-US" sz="2200" dirty="0"/>
              <a:t>Sue Chrzan – THEA</a:t>
            </a:r>
          </a:p>
          <a:p>
            <a:pPr marL="1200150" lvl="2" eaLnBrk="1" hangingPunct="1">
              <a:lnSpc>
                <a:spcPct val="90000"/>
              </a:lnSpc>
              <a:defRPr/>
            </a:pPr>
            <a:r>
              <a:rPr lang="en-US" sz="2200" dirty="0"/>
              <a:t>Jim Drapp, PE – THEA GEC</a:t>
            </a:r>
          </a:p>
          <a:p>
            <a:pPr marL="1200150" lvl="2" eaLnBrk="1" hangingPunct="1">
              <a:lnSpc>
                <a:spcPct val="90000"/>
              </a:lnSpc>
              <a:defRPr/>
            </a:pPr>
            <a:r>
              <a:rPr lang="en-US" sz="2200" dirty="0"/>
              <a:t>Doug Burkhart, PE – THEA GEC</a:t>
            </a:r>
          </a:p>
          <a:p>
            <a:pPr marL="1200150" lvl="2" eaLnBrk="1" hangingPunct="1">
              <a:lnSpc>
                <a:spcPct val="90000"/>
              </a:lnSpc>
              <a:defRPr/>
            </a:pPr>
            <a:r>
              <a:rPr lang="en-US" sz="2200" dirty="0"/>
              <a:t>Julian Gutierrez, PE – THEA GEC</a:t>
            </a:r>
          </a:p>
          <a:p>
            <a:pPr marL="1200150" lvl="2" eaLnBrk="1" hangingPunct="1">
              <a:lnSpc>
                <a:spcPct val="90000"/>
              </a:lnSpc>
              <a:defRPr/>
            </a:pPr>
            <a:r>
              <a:rPr lang="en-US" sz="2200" dirty="0"/>
              <a:t>Dan D’Antonio, PE, PTOE – THEA GEC</a:t>
            </a:r>
          </a:p>
          <a:p>
            <a:pPr marL="1200150" lvl="2" eaLnBrk="1" hangingPunct="1">
              <a:lnSpc>
                <a:spcPct val="90000"/>
              </a:lnSpc>
              <a:defRPr/>
            </a:pPr>
            <a:endParaRPr lang="en-US" sz="2200" dirty="0"/>
          </a:p>
          <a:p>
            <a:pPr indent="-228600" eaLnBrk="1" hangingPunct="1">
              <a:lnSpc>
                <a:spcPct val="90000"/>
              </a:lnSpc>
            </a:pPr>
            <a:endParaRPr lang="en-US" sz="1600" dirty="0"/>
          </a:p>
        </p:txBody>
      </p:sp>
      <p:sp>
        <p:nvSpPr>
          <p:cNvPr id="10" name="Title 1">
            <a:extLst>
              <a:ext uri="{FF2B5EF4-FFF2-40B4-BE49-F238E27FC236}">
                <a16:creationId xmlns:a16="http://schemas.microsoft.com/office/drawing/2014/main" xmlns="" id="{5DED67A1-C3DB-4ACE-AC19-A81B60CF8295}"/>
              </a:ext>
            </a:extLst>
          </p:cNvPr>
          <p:cNvSpPr txBox="1">
            <a:spLocks/>
          </p:cNvSpPr>
          <p:nvPr/>
        </p:nvSpPr>
        <p:spPr>
          <a:xfrm>
            <a:off x="1676400" y="0"/>
            <a:ext cx="5605629" cy="1325563"/>
          </a:xfrm>
          <a:prstGeom prst="rect">
            <a:avLst/>
          </a:prstGeom>
        </p:spPr>
        <p:txBody>
          <a:bodyPr vert="horz" lIns="91440" tIns="45720" rIns="91440" bIns="45720" rtlCol="0" anchor="ctr"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b="1" kern="1200" dirty="0">
                <a:solidFill>
                  <a:schemeClr val="tx1"/>
                </a:solidFill>
                <a:latin typeface="+mj-lt"/>
                <a:ea typeface="+mj-ea"/>
                <a:cs typeface="+mj-cs"/>
              </a:rPr>
              <a:t>TRC Members and Technical Advisors</a:t>
            </a:r>
          </a:p>
        </p:txBody>
      </p:sp>
    </p:spTree>
    <p:extLst>
      <p:ext uri="{BB962C8B-B14F-4D97-AF65-F5344CB8AC3E}">
        <p14:creationId xmlns:p14="http://schemas.microsoft.com/office/powerpoint/2010/main" val="3924759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13A498-3728-4428-A28D-F16994D0B0DD}"/>
              </a:ext>
            </a:extLst>
          </p:cNvPr>
          <p:cNvSpPr>
            <a:spLocks noGrp="1"/>
          </p:cNvSpPr>
          <p:nvPr>
            <p:ph type="title"/>
          </p:nvPr>
        </p:nvSpPr>
        <p:spPr>
          <a:xfrm>
            <a:off x="1828800" y="-35442"/>
            <a:ext cx="7886700" cy="1325563"/>
          </a:xfrm>
        </p:spPr>
        <p:txBody>
          <a:bodyPr vert="horz" lIns="91440" tIns="45720" rIns="91440" bIns="45720" rtlCol="0" anchor="ctr">
            <a:normAutofit/>
          </a:bodyPr>
          <a:lstStyle/>
          <a:p>
            <a:pPr algn="l" eaLnBrk="1" hangingPunct="1">
              <a:lnSpc>
                <a:spcPct val="90000"/>
              </a:lnSpc>
            </a:pPr>
            <a:r>
              <a:rPr lang="en-US" altLang="en-US" b="1" kern="1200" dirty="0">
                <a:solidFill>
                  <a:schemeClr val="tx1"/>
                </a:solidFill>
                <a:effectLst>
                  <a:outerShdw blurRad="38100" dist="38100" dir="2700000" algn="tl">
                    <a:srgbClr val="000000">
                      <a:alpha val="43137"/>
                    </a:srgbClr>
                  </a:outerShdw>
                </a:effectLst>
                <a:latin typeface="+mj-lt"/>
                <a:ea typeface="+mj-ea"/>
                <a:cs typeface="+mj-cs"/>
              </a:rPr>
              <a:t>Project Documents</a:t>
            </a:r>
            <a:r>
              <a:rPr lang="en-US" altLang="en-US" b="1" kern="1200" dirty="0">
                <a:solidFill>
                  <a:schemeClr val="tx1"/>
                </a:solidFill>
                <a:latin typeface="+mj-lt"/>
                <a:ea typeface="+mj-ea"/>
                <a:cs typeface="+mj-cs"/>
              </a:rPr>
              <a:t/>
            </a:r>
            <a:br>
              <a:rPr lang="en-US" altLang="en-US" b="1" kern="1200" dirty="0">
                <a:solidFill>
                  <a:schemeClr val="tx1"/>
                </a:solidFill>
                <a:latin typeface="+mj-lt"/>
                <a:ea typeface="+mj-ea"/>
                <a:cs typeface="+mj-cs"/>
              </a:rPr>
            </a:br>
            <a:endParaRPr lang="en-US" kern="1200" dirty="0">
              <a:solidFill>
                <a:schemeClr val="tx1"/>
              </a:solidFill>
              <a:latin typeface="+mj-lt"/>
              <a:ea typeface="+mj-ea"/>
              <a:cs typeface="+mj-cs"/>
            </a:endParaRPr>
          </a:p>
        </p:txBody>
      </p:sp>
      <p:graphicFrame>
        <p:nvGraphicFramePr>
          <p:cNvPr id="6" name="Content Placeholder 2">
            <a:extLst>
              <a:ext uri="{FF2B5EF4-FFF2-40B4-BE49-F238E27FC236}">
                <a16:creationId xmlns:a16="http://schemas.microsoft.com/office/drawing/2014/main" xmlns="" id="{E483DBED-83CF-4D74-9371-19C1C7DB3476}"/>
              </a:ext>
            </a:extLst>
          </p:cNvPr>
          <p:cNvGraphicFramePr/>
          <p:nvPr>
            <p:extLst>
              <p:ext uri="{D42A27DB-BD31-4B8C-83A1-F6EECF244321}">
                <p14:modId xmlns:p14="http://schemas.microsoft.com/office/powerpoint/2010/main" val="833069568"/>
              </p:ext>
            </p:extLst>
          </p:nvPr>
        </p:nvGraphicFramePr>
        <p:xfrm>
          <a:off x="0" y="609600"/>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0868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F1CC6B-49C0-4645-AF60-0B2138B22C7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14536" y="1226973"/>
            <a:ext cx="3035882" cy="3035882"/>
          </a:xfrm>
          <a:prstGeom prst="rect">
            <a:avLst/>
          </a:prstGeom>
        </p:spPr>
      </p:pic>
      <p:sp>
        <p:nvSpPr>
          <p:cNvPr id="4" name="Title 1">
            <a:extLst>
              <a:ext uri="{FF2B5EF4-FFF2-40B4-BE49-F238E27FC236}">
                <a16:creationId xmlns:a16="http://schemas.microsoft.com/office/drawing/2014/main" xmlns="" id="{EB6CF059-3AFC-4B5D-A8CF-B7290C85EC49}"/>
              </a:ext>
            </a:extLst>
          </p:cNvPr>
          <p:cNvSpPr txBox="1">
            <a:spLocks/>
          </p:cNvSpPr>
          <p:nvPr/>
        </p:nvSpPr>
        <p:spPr>
          <a:xfrm>
            <a:off x="4343400" y="533400"/>
            <a:ext cx="4025793" cy="2889114"/>
          </a:xfrm>
          <a:prstGeom prst="rect">
            <a:avLst/>
          </a:prstGeom>
        </p:spPr>
        <p:txBody>
          <a:bodyPr vert="horz" lIns="91440" tIns="45720" rIns="91440" bIns="45720" rtlCol="0" anchor="b"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sz="6000" b="1" kern="1200" dirty="0">
                <a:solidFill>
                  <a:schemeClr val="tx1"/>
                </a:solidFill>
                <a:latin typeface="+mj-lt"/>
                <a:ea typeface="+mj-ea"/>
                <a:cs typeface="+mj-cs"/>
              </a:rPr>
              <a:t>Questions?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39C2F53-804F-420A-9F85-E0CD2A493B20}"/>
              </a:ext>
            </a:extLst>
          </p:cNvPr>
          <p:cNvSpPr>
            <a:spLocks noGrp="1"/>
          </p:cNvSpPr>
          <p:nvPr>
            <p:ph idx="1"/>
          </p:nvPr>
        </p:nvSpPr>
        <p:spPr>
          <a:xfrm>
            <a:off x="573405" y="1447800"/>
            <a:ext cx="6553200" cy="4343400"/>
          </a:xfrm>
        </p:spPr>
        <p:txBody>
          <a:bodyPr vert="horz" lIns="91440" tIns="45720" rIns="91440" bIns="45720" rtlCol="0" anchor="ctr">
            <a:normAutofit fontScale="92500" lnSpcReduction="10000"/>
          </a:bodyPr>
          <a:lstStyle/>
          <a:p>
            <a:pPr indent="-228600" eaLnBrk="1" hangingPunct="1">
              <a:lnSpc>
                <a:spcPct val="90000"/>
              </a:lnSpc>
            </a:pPr>
            <a:r>
              <a:rPr lang="en-US" sz="2400" dirty="0"/>
              <a:t>Project Overview &amp; Objectives</a:t>
            </a:r>
          </a:p>
          <a:p>
            <a:pPr indent="-228600" eaLnBrk="1" hangingPunct="1">
              <a:lnSpc>
                <a:spcPct val="90000"/>
              </a:lnSpc>
            </a:pPr>
            <a:r>
              <a:rPr lang="en-US" sz="2400" dirty="0"/>
              <a:t>Other Projects</a:t>
            </a:r>
          </a:p>
          <a:p>
            <a:pPr indent="-228600" eaLnBrk="1" hangingPunct="1">
              <a:lnSpc>
                <a:spcPct val="90000"/>
              </a:lnSpc>
            </a:pPr>
            <a:r>
              <a:rPr lang="en-US" sz="2400" dirty="0"/>
              <a:t>Public Involvement</a:t>
            </a:r>
          </a:p>
          <a:p>
            <a:pPr indent="-228600" eaLnBrk="1" hangingPunct="1">
              <a:lnSpc>
                <a:spcPct val="90000"/>
              </a:lnSpc>
            </a:pPr>
            <a:r>
              <a:rPr lang="en-US" sz="2400" dirty="0"/>
              <a:t>Innovative Aspects &amp; ATC’s</a:t>
            </a:r>
          </a:p>
          <a:p>
            <a:pPr indent="-228600" eaLnBrk="1" hangingPunct="1">
              <a:lnSpc>
                <a:spcPct val="90000"/>
              </a:lnSpc>
            </a:pPr>
            <a:r>
              <a:rPr lang="en-US" sz="2400" dirty="0"/>
              <a:t>Written Technical Proposal/Schedule</a:t>
            </a:r>
          </a:p>
          <a:p>
            <a:pPr indent="-228600" eaLnBrk="1" hangingPunct="1">
              <a:lnSpc>
                <a:spcPct val="90000"/>
              </a:lnSpc>
            </a:pPr>
            <a:r>
              <a:rPr lang="en-US" sz="2400" dirty="0"/>
              <a:t>Page Turn Meeting</a:t>
            </a:r>
          </a:p>
          <a:p>
            <a:pPr indent="-228600" eaLnBrk="1" hangingPunct="1">
              <a:lnSpc>
                <a:spcPct val="90000"/>
              </a:lnSpc>
            </a:pPr>
            <a:r>
              <a:rPr lang="en-US" sz="2400" dirty="0"/>
              <a:t>Q &amp; A Session</a:t>
            </a:r>
          </a:p>
          <a:p>
            <a:pPr indent="-228600" eaLnBrk="1" hangingPunct="1">
              <a:lnSpc>
                <a:spcPct val="90000"/>
              </a:lnSpc>
            </a:pPr>
            <a:r>
              <a:rPr lang="en-US" sz="2400" dirty="0"/>
              <a:t>Scoring</a:t>
            </a:r>
          </a:p>
          <a:p>
            <a:pPr indent="-228600" eaLnBrk="1" hangingPunct="1">
              <a:lnSpc>
                <a:spcPct val="90000"/>
              </a:lnSpc>
            </a:pPr>
            <a:r>
              <a:rPr lang="en-US" sz="2400" dirty="0"/>
              <a:t>SBE</a:t>
            </a:r>
          </a:p>
          <a:p>
            <a:pPr indent="-228600" eaLnBrk="1" hangingPunct="1">
              <a:lnSpc>
                <a:spcPct val="90000"/>
              </a:lnSpc>
            </a:pPr>
            <a:r>
              <a:rPr lang="en-US" sz="2400" dirty="0"/>
              <a:t>DB Stipend</a:t>
            </a:r>
          </a:p>
          <a:p>
            <a:pPr indent="-228600" eaLnBrk="1" hangingPunct="1">
              <a:lnSpc>
                <a:spcPct val="90000"/>
              </a:lnSpc>
            </a:pPr>
            <a:r>
              <a:rPr lang="en-US" sz="2400" dirty="0"/>
              <a:t>TRC Members &amp; Technical Advisors</a:t>
            </a:r>
          </a:p>
          <a:p>
            <a:pPr indent="-228600" eaLnBrk="1" hangingPunct="1">
              <a:lnSpc>
                <a:spcPct val="90000"/>
              </a:lnSpc>
            </a:pPr>
            <a:r>
              <a:rPr lang="en-US" sz="2400" dirty="0"/>
              <a:t>Project Documents Questions</a:t>
            </a:r>
          </a:p>
          <a:p>
            <a:pPr indent="-228600" eaLnBrk="1" hangingPunct="1">
              <a:lnSpc>
                <a:spcPct val="90000"/>
              </a:lnSpc>
            </a:pPr>
            <a:endParaRPr lang="en-US" sz="1900" dirty="0"/>
          </a:p>
        </p:txBody>
      </p:sp>
      <p:sp>
        <p:nvSpPr>
          <p:cNvPr id="6" name="Title 1">
            <a:extLst>
              <a:ext uri="{FF2B5EF4-FFF2-40B4-BE49-F238E27FC236}">
                <a16:creationId xmlns:a16="http://schemas.microsoft.com/office/drawing/2014/main" xmlns="" id="{B163FDA1-709F-4322-AEA2-7C8DD16DA84F}"/>
              </a:ext>
            </a:extLst>
          </p:cNvPr>
          <p:cNvSpPr txBox="1">
            <a:spLocks/>
          </p:cNvSpPr>
          <p:nvPr/>
        </p:nvSpPr>
        <p:spPr>
          <a:xfrm>
            <a:off x="1034603" y="228600"/>
            <a:ext cx="5605629" cy="1325563"/>
          </a:xfrm>
          <a:prstGeom prst="rect">
            <a:avLst/>
          </a:prstGeom>
        </p:spPr>
        <p:txBody>
          <a:bodyPr vert="horz" lIns="91440" tIns="45720" rIns="91440" bIns="45720" rtlCol="0" anchor="ctr"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b="1" kern="1200" dirty="0">
                <a:solidFill>
                  <a:schemeClr val="tx1"/>
                </a:solidFill>
                <a:ea typeface="+mj-ea"/>
                <a:cs typeface="+mj-cs"/>
              </a:rPr>
              <a:t>Agenda</a:t>
            </a:r>
          </a:p>
        </p:txBody>
      </p:sp>
      <p:pic>
        <p:nvPicPr>
          <p:cNvPr id="4" name="Picture 3">
            <a:extLst>
              <a:ext uri="{FF2B5EF4-FFF2-40B4-BE49-F238E27FC236}">
                <a16:creationId xmlns:a16="http://schemas.microsoft.com/office/drawing/2014/main" xmlns="" id="{08BB42E8-A282-4C1B-9073-13AA08BEDE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6771" y="2815284"/>
            <a:ext cx="1104686" cy="122742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Overview &amp; Objectives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5" y="762000"/>
            <a:ext cx="6553200"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dirty="0"/>
              <a:t>Project Limits- Himes Ave. to Hyde Park Ave.</a:t>
            </a:r>
          </a:p>
          <a:p>
            <a:pPr indent="-228600" eaLnBrk="1" hangingPunct="1">
              <a:lnSpc>
                <a:spcPct val="90000"/>
              </a:lnSpc>
            </a:pPr>
            <a:r>
              <a:rPr lang="en-US" sz="2400" dirty="0"/>
              <a:t>Project Goals</a:t>
            </a:r>
          </a:p>
          <a:p>
            <a:pPr indent="-228600" eaLnBrk="1" hangingPunct="1">
              <a:lnSpc>
                <a:spcPct val="90000"/>
              </a:lnSpc>
            </a:pPr>
            <a:r>
              <a:rPr lang="en-US" sz="2400" dirty="0"/>
              <a:t>Full Depth Paved Median with Barrier Wall</a:t>
            </a:r>
          </a:p>
          <a:p>
            <a:pPr indent="-228600" eaLnBrk="1" hangingPunct="1">
              <a:lnSpc>
                <a:spcPct val="90000"/>
              </a:lnSpc>
            </a:pPr>
            <a:r>
              <a:rPr lang="en-US" sz="2400" dirty="0"/>
              <a:t>Typical Sections</a:t>
            </a:r>
          </a:p>
          <a:p>
            <a:pPr indent="-228600" eaLnBrk="1" hangingPunct="1">
              <a:lnSpc>
                <a:spcPct val="90000"/>
              </a:lnSpc>
            </a:pPr>
            <a:r>
              <a:rPr lang="en-US" sz="2400" dirty="0"/>
              <a:t>TTCP/Work Hours</a:t>
            </a:r>
          </a:p>
          <a:p>
            <a:pPr indent="-228600" eaLnBrk="1" hangingPunct="1">
              <a:lnSpc>
                <a:spcPct val="90000"/>
              </a:lnSpc>
            </a:pPr>
            <a:r>
              <a:rPr lang="en-US" sz="2400" dirty="0"/>
              <a:t>Sign Structures</a:t>
            </a:r>
          </a:p>
          <a:p>
            <a:pPr indent="-228600" eaLnBrk="1" hangingPunct="1">
              <a:lnSpc>
                <a:spcPct val="90000"/>
              </a:lnSpc>
            </a:pPr>
            <a:r>
              <a:rPr lang="en-US" sz="2400" dirty="0"/>
              <a:t>Lighting</a:t>
            </a:r>
          </a:p>
          <a:p>
            <a:pPr indent="-228600" eaLnBrk="1" hangingPunct="1">
              <a:lnSpc>
                <a:spcPct val="90000"/>
              </a:lnSpc>
            </a:pPr>
            <a:r>
              <a:rPr lang="en-US" sz="2400" dirty="0"/>
              <a:t>Project Information</a:t>
            </a:r>
          </a:p>
          <a:p>
            <a:pPr indent="-228600" eaLnBrk="1" hangingPunct="1">
              <a:lnSpc>
                <a:spcPct val="90000"/>
              </a:lnSpc>
            </a:pPr>
            <a:endParaRPr lang="en-US" sz="1900" dirty="0"/>
          </a:p>
        </p:txBody>
      </p:sp>
    </p:spTree>
    <p:extLst>
      <p:ext uri="{BB962C8B-B14F-4D97-AF65-F5344CB8AC3E}">
        <p14:creationId xmlns:p14="http://schemas.microsoft.com/office/powerpoint/2010/main" val="196473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Limits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5" y="762000"/>
            <a:ext cx="6553200"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1900" dirty="0"/>
          </a:p>
        </p:txBody>
      </p:sp>
      <p:pic>
        <p:nvPicPr>
          <p:cNvPr id="2" name="Picture 1">
            <a:extLst>
              <a:ext uri="{FF2B5EF4-FFF2-40B4-BE49-F238E27FC236}">
                <a16:creationId xmlns:a16="http://schemas.microsoft.com/office/drawing/2014/main" xmlns="" id="{ECA0CC7B-8CFD-43AC-9165-F84E85F63686}"/>
              </a:ext>
            </a:extLst>
          </p:cNvPr>
          <p:cNvPicPr>
            <a:picLocks noChangeAspect="1"/>
          </p:cNvPicPr>
          <p:nvPr/>
        </p:nvPicPr>
        <p:blipFill>
          <a:blip r:embed="rId2"/>
          <a:stretch>
            <a:fillRect/>
          </a:stretch>
        </p:blipFill>
        <p:spPr>
          <a:xfrm>
            <a:off x="1753987" y="603250"/>
            <a:ext cx="5180213" cy="5194436"/>
          </a:xfrm>
          <a:prstGeom prst="rect">
            <a:avLst/>
          </a:prstGeom>
        </p:spPr>
      </p:pic>
    </p:spTree>
    <p:extLst>
      <p:ext uri="{BB962C8B-B14F-4D97-AF65-F5344CB8AC3E}">
        <p14:creationId xmlns:p14="http://schemas.microsoft.com/office/powerpoint/2010/main" val="940353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Goals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457200"/>
            <a:ext cx="8265795" cy="5486400"/>
          </a:xfrm>
          <a:prstGeom prst="rect">
            <a:avLst/>
          </a:prstGeom>
        </p:spPr>
        <p:txBody>
          <a:bodyPr vert="horz" lIns="91440" tIns="45720" rIns="91440" bIns="45720" rtlCol="0" anchor="ct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Improve safety to the corridor within the limits described. </a:t>
            </a:r>
          </a:p>
          <a:p>
            <a:r>
              <a:rPr lang="en-US" sz="2000" dirty="0"/>
              <a:t>Minimize the inconvenience to the travelling public. </a:t>
            </a:r>
          </a:p>
          <a:p>
            <a:r>
              <a:rPr lang="en-US" sz="2000" dirty="0"/>
              <a:t>Minimize environmental impacts, including impacts to established wetlands, to the maximum extent possible. </a:t>
            </a:r>
          </a:p>
          <a:p>
            <a:r>
              <a:rPr lang="en-US" sz="2000" dirty="0"/>
              <a:t>Maintain or improve, to the maximum extent possible, the quality of existing traffic operations, both in terms of flow rate and safety, throughout the duration of the Project. </a:t>
            </a:r>
          </a:p>
          <a:p>
            <a:r>
              <a:rPr lang="en-US" sz="2000" dirty="0"/>
              <a:t>Minimize the number of different Traffic Control Plan (TCP) phases, i.e., number of different diversions and detours for a given traffic movement. </a:t>
            </a:r>
          </a:p>
          <a:p>
            <a:r>
              <a:rPr lang="en-US" sz="2000" dirty="0"/>
              <a:t>Maintain direct access to adjacent properties at all times, with the exception in areas of limited access Right-of-Way where direct access is not permitted. </a:t>
            </a:r>
          </a:p>
          <a:p>
            <a:r>
              <a:rPr lang="en-US" sz="2000" dirty="0"/>
              <a:t>Coordinate with adjacent construction projects and maintaining agencies. </a:t>
            </a:r>
          </a:p>
          <a:p>
            <a:r>
              <a:rPr lang="en-US" sz="2000" dirty="0"/>
              <a:t>Minimize the inconvenience to adjacent residences including minimizing night work, noise and temporary construction lighting. </a:t>
            </a:r>
          </a:p>
        </p:txBody>
      </p:sp>
    </p:spTree>
    <p:extLst>
      <p:ext uri="{BB962C8B-B14F-4D97-AF65-F5344CB8AC3E}">
        <p14:creationId xmlns:p14="http://schemas.microsoft.com/office/powerpoint/2010/main" val="17179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Overview &amp; Objectives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5" y="762000"/>
            <a:ext cx="6553200"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dirty="0"/>
              <a:t>Project Limits- Himes Ave. to Hyde Park Ave.</a:t>
            </a:r>
          </a:p>
          <a:p>
            <a:pPr indent="-228600" eaLnBrk="1" hangingPunct="1">
              <a:lnSpc>
                <a:spcPct val="90000"/>
              </a:lnSpc>
            </a:pPr>
            <a:r>
              <a:rPr lang="en-US" sz="2400" dirty="0"/>
              <a:t>Project Goals</a:t>
            </a:r>
          </a:p>
          <a:p>
            <a:pPr indent="-228600" eaLnBrk="1" hangingPunct="1">
              <a:lnSpc>
                <a:spcPct val="90000"/>
              </a:lnSpc>
            </a:pPr>
            <a:r>
              <a:rPr lang="en-US" sz="2400" dirty="0"/>
              <a:t>Full Depth Paved Median with Barrier Wall</a:t>
            </a:r>
          </a:p>
          <a:p>
            <a:pPr indent="-228600" eaLnBrk="1" hangingPunct="1">
              <a:lnSpc>
                <a:spcPct val="90000"/>
              </a:lnSpc>
            </a:pPr>
            <a:r>
              <a:rPr lang="en-US" sz="2400" dirty="0"/>
              <a:t>Typical Sections</a:t>
            </a:r>
          </a:p>
          <a:p>
            <a:pPr indent="-228600" eaLnBrk="1" hangingPunct="1">
              <a:lnSpc>
                <a:spcPct val="90000"/>
              </a:lnSpc>
            </a:pPr>
            <a:r>
              <a:rPr lang="en-US" sz="2400" dirty="0"/>
              <a:t>TTCP/Work Hours</a:t>
            </a:r>
          </a:p>
          <a:p>
            <a:pPr indent="-228600" eaLnBrk="1" hangingPunct="1">
              <a:lnSpc>
                <a:spcPct val="90000"/>
              </a:lnSpc>
            </a:pPr>
            <a:r>
              <a:rPr lang="en-US" sz="2400" dirty="0"/>
              <a:t>Sign Structures</a:t>
            </a:r>
          </a:p>
          <a:p>
            <a:pPr indent="-228600" eaLnBrk="1" hangingPunct="1">
              <a:lnSpc>
                <a:spcPct val="90000"/>
              </a:lnSpc>
            </a:pPr>
            <a:r>
              <a:rPr lang="en-US" sz="2400" dirty="0"/>
              <a:t>Lighting</a:t>
            </a:r>
          </a:p>
          <a:p>
            <a:pPr indent="-228600" eaLnBrk="1" hangingPunct="1">
              <a:lnSpc>
                <a:spcPct val="90000"/>
              </a:lnSpc>
            </a:pPr>
            <a:r>
              <a:rPr lang="en-US" sz="2400" dirty="0"/>
              <a:t>Project Information</a:t>
            </a:r>
          </a:p>
          <a:p>
            <a:pPr indent="-228600" eaLnBrk="1" hangingPunct="1">
              <a:lnSpc>
                <a:spcPct val="90000"/>
              </a:lnSpc>
            </a:pPr>
            <a:endParaRPr lang="en-US" sz="1900" dirty="0"/>
          </a:p>
        </p:txBody>
      </p:sp>
    </p:spTree>
    <p:extLst>
      <p:ext uri="{BB962C8B-B14F-4D97-AF65-F5344CB8AC3E}">
        <p14:creationId xmlns:p14="http://schemas.microsoft.com/office/powerpoint/2010/main" val="408253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28731D8-A23E-442D-AEC0-139F717F80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26040"/>
            <a:ext cx="8982730" cy="5052155"/>
          </a:xfrm>
          <a:prstGeom prst="rect">
            <a:avLst/>
          </a:prstGeom>
        </p:spPr>
      </p:pic>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South Selmon Median Safety DB Project</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4" name="Rectangle 3">
            <a:extLst>
              <a:ext uri="{FF2B5EF4-FFF2-40B4-BE49-F238E27FC236}">
                <a16:creationId xmlns:a16="http://schemas.microsoft.com/office/drawing/2014/main" xmlns="" id="{4B9CC2D3-98B6-44D8-8FF9-5E4E39839C8B}"/>
              </a:ext>
            </a:extLst>
          </p:cNvPr>
          <p:cNvSpPr/>
          <p:nvPr/>
        </p:nvSpPr>
        <p:spPr>
          <a:xfrm>
            <a:off x="-304800" y="654615"/>
            <a:ext cx="3124200" cy="830997"/>
          </a:xfrm>
          <a:prstGeom prst="rect">
            <a:avLst/>
          </a:prstGeom>
        </p:spPr>
        <p:txBody>
          <a:bodyPr wrap="square">
            <a:spAutoFit/>
          </a:bodyPr>
          <a:lstStyle/>
          <a:p>
            <a:pPr algn="ctr">
              <a:defRPr/>
            </a:pPr>
            <a:r>
              <a:rPr lang="en-US" altLang="en-US" b="1" u="sng" dirty="0">
                <a:solidFill>
                  <a:srgbClr val="0070C0"/>
                </a:solidFill>
                <a:effectLst>
                  <a:outerShdw blurRad="38100" dist="38100" dir="2700000" algn="tl">
                    <a:srgbClr val="000000">
                      <a:alpha val="43137"/>
                    </a:srgbClr>
                  </a:outerShdw>
                </a:effectLst>
              </a:rPr>
              <a:t>Existing Typical </a:t>
            </a:r>
          </a:p>
          <a:p>
            <a:pPr algn="ctr">
              <a:defRPr/>
            </a:pPr>
            <a:r>
              <a:rPr lang="en-US" altLang="en-US" b="1" u="sng" dirty="0">
                <a:solidFill>
                  <a:srgbClr val="0070C0"/>
                </a:solidFill>
                <a:effectLst>
                  <a:outerShdw blurRad="38100" dist="38100" dir="2700000" algn="tl">
                    <a:srgbClr val="000000">
                      <a:alpha val="43137"/>
                    </a:srgbClr>
                  </a:outerShdw>
                </a:effectLst>
              </a:rPr>
              <a:t>Sections</a:t>
            </a:r>
          </a:p>
        </p:txBody>
      </p:sp>
    </p:spTree>
    <p:extLst>
      <p:ext uri="{BB962C8B-B14F-4D97-AF65-F5344CB8AC3E}">
        <p14:creationId xmlns:p14="http://schemas.microsoft.com/office/powerpoint/2010/main" val="1546208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alpha val="60000"/>
          </a:srgb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6418</TotalTime>
  <Words>1489</Words>
  <Application>Microsoft Office PowerPoint</Application>
  <PresentationFormat>On-screen Show (4:3)</PresentationFormat>
  <Paragraphs>256</Paragraphs>
  <Slides>36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 Unicode MS</vt:lpstr>
      <vt:lpstr>MS PGothic</vt:lpstr>
      <vt:lpstr>Arial</vt:lpstr>
      <vt:lpstr>Calibri</vt:lpstr>
      <vt:lpstr>Euphemia</vt:lpstr>
      <vt:lpstr>Leelawadee</vt:lpstr>
      <vt:lpstr>Office Theme</vt:lpstr>
      <vt:lpstr>PowerPoint Presentation</vt:lpstr>
      <vt:lpstr>PowerPoint Presentation</vt:lpstr>
      <vt:lpstr>Project Roles </vt:lpstr>
      <vt:lpstr>PowerPoint Presentation</vt:lpstr>
      <vt:lpstr>Project Overview &amp; Objectives </vt:lpstr>
      <vt:lpstr>Project Limits </vt:lpstr>
      <vt:lpstr>Project Goals </vt:lpstr>
      <vt:lpstr>Project Overview &amp; Objectives </vt:lpstr>
      <vt:lpstr>South Selmon Median Safety DB Project </vt:lpstr>
      <vt:lpstr>South Selmon Median Safety DB Project </vt:lpstr>
      <vt:lpstr>TTCP/Work Hours </vt:lpstr>
      <vt:lpstr>Sign Structures </vt:lpstr>
      <vt:lpstr>Sign Structures </vt:lpstr>
      <vt:lpstr>Sign Structures </vt:lpstr>
      <vt:lpstr>Sign Structures </vt:lpstr>
      <vt:lpstr>Sign Structures </vt:lpstr>
      <vt:lpstr>Project Overview &amp; Objectives </vt:lpstr>
      <vt:lpstr>PowerPoint Presentation</vt:lpstr>
      <vt:lpstr>PowerPoint Presentation</vt:lpstr>
      <vt:lpstr>PowerPoint Presentation</vt:lpstr>
      <vt:lpstr>Selmon Expressway South Capacity Project </vt:lpstr>
      <vt:lpstr>Selmon Expressway South Capacity Project </vt:lpstr>
      <vt:lpstr>Selmon Expressway South Capacity Project </vt:lpstr>
      <vt:lpstr>Schedule</vt:lpstr>
      <vt:lpstr>Public Involvement</vt:lpstr>
      <vt:lpstr>Innovative Aspects &amp; ATC’s </vt:lpstr>
      <vt:lpstr>Written Technical Proposal </vt:lpstr>
      <vt:lpstr>Page Turn Meeting</vt:lpstr>
      <vt:lpstr>Q &amp; A Session</vt:lpstr>
      <vt:lpstr>PowerPoint Presentation</vt:lpstr>
      <vt:lpstr>Procurement Schedule</vt:lpstr>
      <vt:lpstr>PowerPoint Presentation</vt:lpstr>
      <vt:lpstr>DB Stipend</vt:lpstr>
      <vt:lpstr>PowerPoint Presentation</vt:lpstr>
      <vt:lpstr>Project Documents </vt:lpstr>
      <vt:lpstr>PowerPoint Presentation</vt:lpstr>
    </vt:vector>
  </TitlesOfParts>
  <Company>sdfhsdfg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Trippe</dc:creator>
  <cp:lastModifiedBy>Man Le</cp:lastModifiedBy>
  <cp:revision>361</cp:revision>
  <cp:lastPrinted>2016-12-14T13:54:41Z</cp:lastPrinted>
  <dcterms:created xsi:type="dcterms:W3CDTF">2010-04-16T18:41:34Z</dcterms:created>
  <dcterms:modified xsi:type="dcterms:W3CDTF">2018-07-11T15:01:38Z</dcterms:modified>
</cp:coreProperties>
</file>